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63" r:id="rId5"/>
    <p:sldId id="261" r:id="rId6"/>
    <p:sldId id="262" r:id="rId7"/>
    <p:sldId id="281" r:id="rId8"/>
    <p:sldId id="259" r:id="rId9"/>
    <p:sldId id="260" r:id="rId10"/>
    <p:sldId id="275" r:id="rId11"/>
    <p:sldId id="276" r:id="rId12"/>
    <p:sldId id="278" r:id="rId13"/>
    <p:sldId id="277" r:id="rId14"/>
    <p:sldId id="280" r:id="rId15"/>
    <p:sldId id="279" r:id="rId16"/>
    <p:sldId id="267" r:id="rId17"/>
    <p:sldId id="266" r:id="rId18"/>
    <p:sldId id="268" r:id="rId19"/>
    <p:sldId id="269" r:id="rId20"/>
    <p:sldId id="271"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EEEF"/>
    <a:srgbClr val="00A1DA"/>
    <a:srgbClr val="00AA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1" autoAdjust="0"/>
    <p:restoredTop sz="47128" autoAdjust="0"/>
  </p:normalViewPr>
  <p:slideViewPr>
    <p:cSldViewPr snapToGrid="0">
      <p:cViewPr varScale="1">
        <p:scale>
          <a:sx n="52" d="100"/>
          <a:sy n="52" d="100"/>
        </p:scale>
        <p:origin x="1916" y="56"/>
      </p:cViewPr>
      <p:guideLst/>
    </p:cSldViewPr>
  </p:slideViewPr>
  <p:outlineViewPr>
    <p:cViewPr>
      <p:scale>
        <a:sx n="33" d="100"/>
        <a:sy n="33" d="100"/>
      </p:scale>
      <p:origin x="0" y="-24424"/>
    </p:cViewPr>
  </p:outlineViewPr>
  <p:notesTextViewPr>
    <p:cViewPr>
      <p:scale>
        <a:sx n="1" d="1"/>
        <a:sy n="1" d="1"/>
      </p:scale>
      <p:origin x="0" y="0"/>
    </p:cViewPr>
  </p:notesTextViewPr>
  <p:sorterViewPr>
    <p:cViewPr>
      <p:scale>
        <a:sx n="100" d="100"/>
        <a:sy n="100" d="100"/>
      </p:scale>
      <p:origin x="0" y="-2372"/>
    </p:cViewPr>
  </p:sorterViewPr>
  <p:notesViewPr>
    <p:cSldViewPr snapToGrid="0">
      <p:cViewPr>
        <p:scale>
          <a:sx n="81" d="100"/>
          <a:sy n="81" d="100"/>
        </p:scale>
        <p:origin x="2528"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5EF54B-89A0-4D79-8789-F27A0A648965}" type="datetimeFigureOut">
              <a:rPr lang="en-US" smtClean="0"/>
              <a:t>2/26/2019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08F43B-2871-463A-AD9E-8FFEE86A9B16}" type="slidenum">
              <a:rPr lang="en-US" smtClean="0"/>
              <a:t>‹#›</a:t>
            </a:fld>
            <a:endParaRPr lang="en-US"/>
          </a:p>
        </p:txBody>
      </p:sp>
    </p:spTree>
    <p:extLst>
      <p:ext uri="{BB962C8B-B14F-4D97-AF65-F5344CB8AC3E}">
        <p14:creationId xmlns:p14="http://schemas.microsoft.com/office/powerpoint/2010/main" val="243503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gotcredit.com/"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en.wikibooks.org/wiki/Wikibooks:Textbook_considerations"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creativecommons.org/licenses/by-sa/3.0/"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kern="1200" dirty="0">
                <a:solidFill>
                  <a:schemeClr val="tx1"/>
                </a:solidFill>
                <a:effectLst/>
                <a:latin typeface="+mn-lt"/>
                <a:ea typeface="+mn-ea"/>
                <a:cs typeface="+mn-cs"/>
              </a:rPr>
              <a:t>Hello all. Just so you know, this session will be recorded and shared and I am starting the recording now.</a:t>
            </a:r>
            <a:endParaRPr lang="en-US"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Before we begin, I’d like to acknowledge that I am speaking to you today from the traditional, </a:t>
            </a:r>
            <a:r>
              <a:rPr lang="en-CA" sz="1200" kern="1200" dirty="0" err="1">
                <a:solidFill>
                  <a:schemeClr val="tx1"/>
                </a:solidFill>
                <a:effectLst/>
                <a:latin typeface="+mn-lt"/>
                <a:ea typeface="+mn-ea"/>
                <a:cs typeface="+mn-cs"/>
              </a:rPr>
              <a:t>unceeded</a:t>
            </a:r>
            <a:r>
              <a:rPr lang="en-CA" sz="1200" kern="1200" dirty="0">
                <a:solidFill>
                  <a:schemeClr val="tx1"/>
                </a:solidFill>
                <a:effectLst/>
                <a:latin typeface="+mn-lt"/>
                <a:ea typeface="+mn-ea"/>
                <a:cs typeface="+mn-cs"/>
              </a:rPr>
              <a:t> territories of the Esquimalt, </a:t>
            </a:r>
            <a:r>
              <a:rPr lang="en-CA" sz="1200" kern="1200" dirty="0" err="1">
                <a:solidFill>
                  <a:schemeClr val="tx1"/>
                </a:solidFill>
                <a:effectLst/>
                <a:latin typeface="+mn-lt"/>
                <a:ea typeface="+mn-ea"/>
                <a:cs typeface="+mn-cs"/>
              </a:rPr>
              <a:t>Songhees</a:t>
            </a:r>
            <a:r>
              <a:rPr lang="en-CA" sz="1200" kern="1200" dirty="0">
                <a:solidFill>
                  <a:schemeClr val="tx1"/>
                </a:solidFill>
                <a:effectLst/>
                <a:latin typeface="+mn-lt"/>
                <a:ea typeface="+mn-ea"/>
                <a:cs typeface="+mn-cs"/>
              </a:rPr>
              <a:t> and WSÁNEĆ First Nations, who continue to be in rich relationships with this land.</a:t>
            </a:r>
          </a:p>
          <a:p>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Thank you for joining me for </a:t>
            </a:r>
            <a:r>
              <a:rPr lang="en-CA" dirty="0" err="1"/>
              <a:t>BCcampus’s</a:t>
            </a:r>
            <a:r>
              <a:rPr lang="en-CA" dirty="0"/>
              <a:t> final webinar on inclusive design. My name is Josie Gray, and I work as the Coordinator of Collection Quality at BCcampus Open Education in Victoria, B.C. Today, I want to highlight what inaccessibility may look like to different people in order to expand our conceptions of accessibility and illustrate why inclusive design is so important.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As this is the last session in the series, I want to encourage you all to be open and forthcoming with questions. There is no need to wait until the end. I want us to be able to engage with each other on these different topics. I know that discussion is hard in this kind of webinar format, but I will do what I can to facilitate. And Amanda Coolidge will be helping me monitor the chat. </a:t>
            </a:r>
          </a:p>
          <a:p>
            <a:endParaRPr lang="en-CA" dirty="0"/>
          </a:p>
          <a:p>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a:t>
            </a:fld>
            <a:endParaRPr lang="en-US"/>
          </a:p>
        </p:txBody>
      </p:sp>
    </p:spTree>
    <p:extLst>
      <p:ext uri="{BB962C8B-B14F-4D97-AF65-F5344CB8AC3E}">
        <p14:creationId xmlns:p14="http://schemas.microsoft.com/office/powerpoint/2010/main" val="1521165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0" i="0" kern="1200" dirty="0">
                <a:solidFill>
                  <a:schemeClr val="tx1"/>
                </a:solidFill>
                <a:effectLst/>
                <a:latin typeface="+mn-lt"/>
                <a:ea typeface="+mn-ea"/>
                <a:cs typeface="+mn-cs"/>
              </a:rPr>
              <a:t>Cost is a big barrier to education not covered by an accessibility checklist. The price of post-secondary education is a huge barrier for so many students, and the price of textbooks just makes that worse. Fortunately, the use of open educational resources is making a difference here. For classes with expensive textbooks, students often put off buying the textbook or don’t buy it at all. But using an open textbook ensure that students have access to the material from the first day of classes without having to determine if they can afford that extra cost.</a:t>
            </a:r>
          </a:p>
          <a:p>
            <a:endParaRPr lang="en-CA"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CA" sz="1200" b="0" i="0" kern="1200" dirty="0">
                <a:solidFill>
                  <a:schemeClr val="tx1"/>
                </a:solidFill>
                <a:effectLst/>
                <a:latin typeface="+mn-lt"/>
                <a:ea typeface="+mn-ea"/>
                <a:cs typeface="+mn-cs"/>
              </a:rPr>
              <a:t>Image Attributions</a:t>
            </a:r>
          </a:p>
          <a:p>
            <a:pPr marL="171450" indent="-171450">
              <a:buFont typeface="Arial" panose="020B0604020202020204" pitchFamily="34" charset="0"/>
              <a:buChar char="•"/>
            </a:pPr>
            <a:r>
              <a:rPr lang="en-CA" sz="1200" b="0" i="0" kern="1200" dirty="0">
                <a:solidFill>
                  <a:schemeClr val="tx1"/>
                </a:solidFill>
                <a:effectLst/>
                <a:latin typeface="+mn-lt"/>
                <a:ea typeface="+mn-ea"/>
                <a:cs typeface="+mn-cs"/>
              </a:rPr>
              <a:t>Money (https://flic.kr/p/SgH7Ej) by Got Credit</a:t>
            </a:r>
            <a:r>
              <a:rPr lang="en-US" sz="1200" b="0" i="0" kern="1200" dirty="0">
                <a:solidFill>
                  <a:schemeClr val="tx1"/>
                </a:solidFill>
                <a:effectLst/>
                <a:latin typeface="+mn-lt"/>
                <a:ea typeface="+mn-ea"/>
                <a:cs typeface="+mn-cs"/>
              </a:rPr>
              <a:t> (</a:t>
            </a:r>
            <a:r>
              <a:rPr lang="en-US" sz="1200" b="0" i="0" u="none" strike="noStrike" kern="1200" dirty="0">
                <a:solidFill>
                  <a:schemeClr val="tx1"/>
                </a:solidFill>
                <a:effectLst/>
                <a:latin typeface="+mn-lt"/>
                <a:ea typeface="+mn-ea"/>
                <a:cs typeface="+mn-cs"/>
                <a:hlinkClick r:id="rId3"/>
              </a:rPr>
              <a:t>www.gotcredit.com</a:t>
            </a:r>
            <a:r>
              <a:rPr lang="en-US" sz="1200" b="0" i="0" u="none" strike="noStrike" kern="1200" dirty="0">
                <a:solidFill>
                  <a:schemeClr val="tx1"/>
                </a:solidFill>
                <a:effectLst/>
                <a:latin typeface="+mn-lt"/>
                <a:ea typeface="+mn-ea"/>
                <a:cs typeface="+mn-cs"/>
              </a:rPr>
              <a:t>) is under a CC BY </a:t>
            </a:r>
            <a:r>
              <a:rPr lang="en-US" sz="1200" b="0" i="0" u="none" strike="noStrike" kern="1200" dirty="0" err="1">
                <a:solidFill>
                  <a:schemeClr val="tx1"/>
                </a:solidFill>
                <a:effectLst/>
                <a:latin typeface="+mn-lt"/>
                <a:ea typeface="+mn-ea"/>
                <a:cs typeface="+mn-cs"/>
              </a:rPr>
              <a:t>Licence</a:t>
            </a:r>
            <a:r>
              <a:rPr lang="en-US" sz="1200" b="0" i="0" u="none" strike="noStrike"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10</a:t>
            </a:fld>
            <a:endParaRPr lang="en-US"/>
          </a:p>
        </p:txBody>
      </p:sp>
    </p:spTree>
    <p:extLst>
      <p:ext uri="{BB962C8B-B14F-4D97-AF65-F5344CB8AC3E}">
        <p14:creationId xmlns:p14="http://schemas.microsoft.com/office/powerpoint/2010/main" val="783743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CA" dirty="0"/>
              <a:t>Students with limited access to digital devices also may experience barriers when trying to access digital resources. Although it seems like everyone has a computer and smart phone, that is not always the case. </a:t>
            </a:r>
          </a:p>
          <a:p>
            <a:pPr marL="0" indent="0">
              <a:buFont typeface="Arial" panose="020B0604020202020204" pitchFamily="34" charset="0"/>
              <a:buNone/>
            </a:pPr>
            <a:endParaRPr lang="en-CA" dirty="0"/>
          </a:p>
          <a:p>
            <a:pPr marL="0" indent="0">
              <a:buFont typeface="Arial" panose="020B0604020202020204" pitchFamily="34" charset="0"/>
              <a:buNone/>
            </a:pPr>
            <a:r>
              <a:rPr lang="en-CA" dirty="0"/>
              <a:t>For example, I know a student who is </a:t>
            </a:r>
            <a:r>
              <a:rPr lang="en-US" dirty="0"/>
              <a:t>studying to be a fabricator at Camosun College. He has a phone, but has never owned a laptop. Instead, he borrows his </a:t>
            </a:r>
            <a:r>
              <a:rPr lang="en-US" dirty="0" err="1"/>
              <a:t>girlfirends</a:t>
            </a:r>
            <a:r>
              <a:rPr lang="en-US" dirty="0"/>
              <a:t> computer when he wants to watch Netflix. Because he only has class a few weeks a year, it has never been worth it for him to buy a computer. However, for his most resent semester, his textbook was all online, and he and his girlfriend were both going to school trying to share one laptop.</a:t>
            </a:r>
          </a:p>
          <a:p>
            <a:pPr marL="0" indent="0">
              <a:buFont typeface="Arial" panose="020B0604020202020204" pitchFamily="34" charset="0"/>
              <a:buNone/>
            </a:pPr>
            <a:endParaRPr lang="en-CA" dirty="0"/>
          </a:p>
          <a:p>
            <a:pPr marL="0" indent="0">
              <a:buFont typeface="Arial" panose="020B0604020202020204" pitchFamily="34" charset="0"/>
              <a:buNone/>
            </a:pPr>
            <a:r>
              <a:rPr lang="en-CA" dirty="0"/>
              <a:t>A</a:t>
            </a:r>
            <a:r>
              <a:rPr lang="en-US" dirty="0" err="1"/>
              <a:t>nother</a:t>
            </a:r>
            <a:r>
              <a:rPr lang="en-US" dirty="0"/>
              <a:t> example comes from a survey of adult basic education students. In the survey, one student said they hated the online version of the text. Later in the survey, it becomes clear that the student didn’t always have a device where they could access the textbook. In this case, </a:t>
            </a:r>
            <a:r>
              <a:rPr lang="en-CA" dirty="0"/>
              <a:t>the "hate" for an online textbook was a problem with access, rather than a problem with the resource itself.</a:t>
            </a:r>
          </a:p>
          <a:p>
            <a:pPr marL="0" indent="0">
              <a:buFont typeface="Arial" panose="020B0604020202020204" pitchFamily="34" charset="0"/>
              <a:buNone/>
            </a:pPr>
            <a:endParaRPr lang="en-CA" dirty="0"/>
          </a:p>
          <a:p>
            <a:pPr marL="0" indent="0">
              <a:buFont typeface="Arial" panose="020B0604020202020204" pitchFamily="34" charset="0"/>
              <a:buNone/>
            </a:pPr>
            <a:r>
              <a:rPr lang="en-CA" dirty="0"/>
              <a:t>Here is where providing multiple formats can be beneficial. One option is to provide a print version. And another is to provide an eBook copy that can be read on a mobile device.  </a:t>
            </a:r>
          </a:p>
          <a:p>
            <a:pPr marL="0" indent="0">
              <a:buFont typeface="Arial" panose="020B0604020202020204" pitchFamily="34" charset="0"/>
              <a:buNone/>
            </a:pPr>
            <a:endParaRPr lang="en-CA" dirty="0"/>
          </a:p>
          <a:p>
            <a:pPr marL="0" indent="0">
              <a:buFont typeface="Arial" panose="020B0604020202020204" pitchFamily="34" charset="0"/>
              <a:buNone/>
            </a:pPr>
            <a:r>
              <a:rPr lang="en-CA" dirty="0"/>
              <a:t>Image attributions: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“employees working” (https://flic.kr/p/KXg8En) by https://1dayreview.com/ is under a CC BY </a:t>
            </a:r>
            <a:r>
              <a:rPr lang="en-US" sz="1200" b="0" i="0" kern="1200" dirty="0" err="1">
                <a:solidFill>
                  <a:schemeClr val="tx1"/>
                </a:solidFill>
                <a:effectLst/>
                <a:latin typeface="+mn-lt"/>
                <a:ea typeface="+mn-ea"/>
                <a:cs typeface="+mn-cs"/>
              </a:rPr>
              <a:t>Licence</a:t>
            </a:r>
            <a:r>
              <a:rPr lang="en-US" sz="1200" b="0" i="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11</a:t>
            </a:fld>
            <a:endParaRPr lang="en-US"/>
          </a:p>
        </p:txBody>
      </p:sp>
    </p:spTree>
    <p:extLst>
      <p:ext uri="{BB962C8B-B14F-4D97-AF65-F5344CB8AC3E}">
        <p14:creationId xmlns:p14="http://schemas.microsoft.com/office/powerpoint/2010/main" val="2096977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In relation to restricted access to digital devices, students may also have limited access to internet for all sorts of reasons, so limiting the time they need to be connected to the Internet for the course can be beneficial. </a:t>
            </a:r>
          </a:p>
          <a:p>
            <a:endParaRPr lang="en-CA" dirty="0"/>
          </a:p>
          <a:p>
            <a:r>
              <a:rPr lang="en-CA" dirty="0"/>
              <a:t>For example, for a student who has to travel a long distance on public transit everyday, formats that they can download to read while on the bus may be hugely beneficial. The digital format saves them from having to pack another book into their already full bag, and being able to download the PDF or eBook allows them to read their textbook on the bus without requiring Internet access.</a:t>
            </a:r>
          </a:p>
          <a:p>
            <a:endParaRPr lang="en-CA" dirty="0"/>
          </a:p>
          <a:p>
            <a:r>
              <a:rPr lang="en-CA" dirty="0"/>
              <a:t>Other students who may have limited Internet access are those facing financial difficulties, those who live in isolated communities, and students with low digital literacy. As such, it may be a good idea to think about how much of your class requires students to be online – whether that looks like accessing an online resource or completing online assignments. </a:t>
            </a:r>
          </a:p>
          <a:p>
            <a:endParaRPr lang="en-CA" dirty="0"/>
          </a:p>
          <a:p>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12</a:t>
            </a:fld>
            <a:endParaRPr lang="en-US"/>
          </a:p>
        </p:txBody>
      </p:sp>
    </p:spTree>
    <p:extLst>
      <p:ext uri="{BB962C8B-B14F-4D97-AF65-F5344CB8AC3E}">
        <p14:creationId xmlns:p14="http://schemas.microsoft.com/office/powerpoint/2010/main" val="9859514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Although there may be cross over between Internet access, access to digital devices, and digital literacy, they are not necessarily the same. And digital literacy is something that is very easy to over estimate. Just because someone has been on social media since they were 12, does not mean they know how to search a PDF or are aware of the different formats available in Pressbooks. </a:t>
            </a:r>
          </a:p>
          <a:p>
            <a:endParaRPr lang="en-CA" dirty="0"/>
          </a:p>
          <a:p>
            <a:r>
              <a:rPr lang="en-CA" dirty="0"/>
              <a:t>As such, it is important to teach students how to use and navigate a digital resource. Let them know how they can customize your resource and highlight features available in different formats and the ability to access a print version. </a:t>
            </a:r>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13</a:t>
            </a:fld>
            <a:endParaRPr lang="en-US"/>
          </a:p>
        </p:txBody>
      </p:sp>
    </p:spTree>
    <p:extLst>
      <p:ext uri="{BB962C8B-B14F-4D97-AF65-F5344CB8AC3E}">
        <p14:creationId xmlns:p14="http://schemas.microsoft.com/office/powerpoint/2010/main" val="42098006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Students may also experience barriers when it comes to the language used in your resource. This will absolutely apply to classes where students are learning a language. But it may also apply to students in your class whose first language is not English, those from different cultural context, or students with learning disabilities. </a:t>
            </a:r>
          </a:p>
          <a:p>
            <a:endParaRPr lang="en-CA" dirty="0"/>
          </a:p>
          <a:p>
            <a:r>
              <a:rPr lang="en-CA" dirty="0"/>
              <a:t>To account for this, avoid jargon and create a glossary or list of key terms to help students learn technical terms that are important. Figures of speech and obscure cultural references should also be avoided as students from a different cultural background from you may not understand. </a:t>
            </a:r>
          </a:p>
          <a:p>
            <a:endParaRPr lang="en-CA" dirty="0"/>
          </a:p>
          <a:p>
            <a:r>
              <a:rPr lang="en-CA" dirty="0"/>
              <a:t>Structuring your content in an organized way and highlighting the main ideas will also help students navigate content and understand how it all relates to </a:t>
            </a:r>
            <a:r>
              <a:rPr lang="en-CA" dirty="0" err="1"/>
              <a:t>eachothe</a:t>
            </a:r>
            <a:r>
              <a:rPr lang="en-CA" dirty="0"/>
              <a:t> and what is important. </a:t>
            </a:r>
          </a:p>
          <a:p>
            <a:endParaRPr lang="en-CA" dirty="0"/>
          </a:p>
          <a:p>
            <a:r>
              <a:rPr lang="en-CA" dirty="0"/>
              <a:t>In addition, classes where you are teaching language or teaching a lot of students whose first language is not English, you may want to consider adding audio recordings to accompany text content to help with comprehension. </a:t>
            </a:r>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14</a:t>
            </a:fld>
            <a:endParaRPr lang="en-US"/>
          </a:p>
        </p:txBody>
      </p:sp>
    </p:spTree>
    <p:extLst>
      <p:ext uri="{BB962C8B-B14F-4D97-AF65-F5344CB8AC3E}">
        <p14:creationId xmlns:p14="http://schemas.microsoft.com/office/powerpoint/2010/main" val="29666763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primary format for OER is generally digital and so many of them are web based. While this is great, this focus on the web comes at the expense of print resources. While the digital environment opens up great opportunities for interactivity and multiple formats, we should not forget that there are student who still prefer or require print formats. In Pressbooks, that means being aware of how much of your content is embedded, interactive, or only available online as videos, audio files, and H5P will not appear in print formats. And when you do use these types of content, make it easy for students using the print copy to find them. This includes providing the web address for all links mentioned in a resource. </a:t>
            </a:r>
          </a:p>
          <a:p>
            <a:endParaRPr lang="en-CA" dirty="0"/>
          </a:p>
          <a:p>
            <a:r>
              <a:rPr lang="en-CA" dirty="0"/>
              <a:t>The quality of images may also be reduced when printed. Especially if a student has elected to print in black and white. </a:t>
            </a:r>
          </a:p>
          <a:p>
            <a:endParaRPr lang="en-CA" dirty="0"/>
          </a:p>
          <a:p>
            <a:r>
              <a:rPr lang="en-CA" dirty="0"/>
              <a:t>All of these things need to be balanced to ensure that students who prefer a print option don’t face additional barriers. </a:t>
            </a:r>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15</a:t>
            </a:fld>
            <a:endParaRPr lang="en-US"/>
          </a:p>
        </p:txBody>
      </p:sp>
    </p:spTree>
    <p:extLst>
      <p:ext uri="{BB962C8B-B14F-4D97-AF65-F5344CB8AC3E}">
        <p14:creationId xmlns:p14="http://schemas.microsoft.com/office/powerpoint/2010/main" val="13026740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Ultimately, accessibility and inclusion isn’t a checklist or something that can be completed, and it isn’t about perfection. Accessibility checklists do not guarantee barrier-free resources. Ensuring that your resources are as useful and inclusive of your students’ needs is an ongoing, iterative practice. Prioritize curiosity, be responsive to your students, do what you can.</a:t>
            </a:r>
            <a:endParaRPr lang="en-US" dirty="0"/>
          </a:p>
          <a:p>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16</a:t>
            </a:fld>
            <a:endParaRPr lang="en-US"/>
          </a:p>
        </p:txBody>
      </p:sp>
    </p:spTree>
    <p:extLst>
      <p:ext uri="{BB962C8B-B14F-4D97-AF65-F5344CB8AC3E}">
        <p14:creationId xmlns:p14="http://schemas.microsoft.com/office/powerpoint/2010/main" val="12931592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CA" sz="1200" b="0" i="0" kern="1200" dirty="0">
                <a:solidFill>
                  <a:schemeClr val="tx1"/>
                </a:solidFill>
                <a:effectLst/>
                <a:latin typeface="+mn-lt"/>
                <a:ea typeface="+mn-ea"/>
                <a:cs typeface="+mn-cs"/>
              </a:rPr>
              <a:t>When designing an OER, you should keep in mind how you are organizing and structuring the information itself.  These five rules of textbook development are meant to guide this process when it comes to writing textbook content. </a:t>
            </a:r>
            <a:endParaRPr lang="en-US" sz="1200" b="0" i="0" kern="1200" dirty="0">
              <a:solidFill>
                <a:schemeClr val="tx1"/>
              </a:solidFill>
              <a:effectLst/>
              <a:latin typeface="+mn-lt"/>
              <a:ea typeface="+mn-ea"/>
              <a:cs typeface="+mn-cs"/>
            </a:endParaRPr>
          </a:p>
          <a:p>
            <a:pPr marL="228600" indent="-228600">
              <a:buFont typeface="+mj-lt"/>
              <a:buAutoNum type="arabicPeriod"/>
            </a:pPr>
            <a:r>
              <a:rPr lang="en-US" sz="1200" b="0" i="0" kern="1200" dirty="0">
                <a:solidFill>
                  <a:schemeClr val="tx1"/>
                </a:solidFill>
                <a:effectLst/>
                <a:latin typeface="+mn-lt"/>
                <a:ea typeface="+mn-ea"/>
                <a:cs typeface="+mn-cs"/>
              </a:rPr>
              <a:t>The rule of frameworks means maintain a consistent structure. The text can best aid understanding by making this framework visible early on.</a:t>
            </a:r>
          </a:p>
          <a:p>
            <a:pPr marL="228600" indent="-228600">
              <a:buFont typeface="+mj-lt"/>
              <a:buAutoNum type="arabicPeriod"/>
            </a:pPr>
            <a:r>
              <a:rPr lang="en-US" sz="1200" b="0" i="0" kern="1200" dirty="0">
                <a:solidFill>
                  <a:schemeClr val="tx1"/>
                </a:solidFill>
                <a:effectLst/>
                <a:latin typeface="+mn-lt"/>
                <a:ea typeface="+mn-ea"/>
                <a:cs typeface="+mn-cs"/>
              </a:rPr>
              <a:t>The rule of meaningful names means create and use consistent titles and terminologies. The names are critical to the ability to recall or retrieve the things we know and remember.</a:t>
            </a:r>
          </a:p>
          <a:p>
            <a:pPr marL="228600" indent="-228600">
              <a:buFont typeface="+mj-lt"/>
              <a:buAutoNum type="arabicPeriod"/>
            </a:pPr>
            <a:r>
              <a:rPr lang="en-US" sz="1200" b="0" i="0" kern="1200" dirty="0">
                <a:solidFill>
                  <a:schemeClr val="tx1"/>
                </a:solidFill>
                <a:effectLst/>
                <a:latin typeface="+mn-lt"/>
                <a:ea typeface="+mn-ea"/>
                <a:cs typeface="+mn-cs"/>
              </a:rPr>
              <a:t>The rule of manageable numbers means limit the amount of new information introduced at one time.</a:t>
            </a:r>
          </a:p>
          <a:p>
            <a:pPr marL="228600" indent="-228600">
              <a:buFont typeface="+mj-lt"/>
              <a:buAutoNum type="arabicPeriod"/>
            </a:pPr>
            <a:r>
              <a:rPr lang="en-US" sz="1200" b="0" i="0" kern="1200" dirty="0">
                <a:solidFill>
                  <a:schemeClr val="tx1"/>
                </a:solidFill>
                <a:effectLst/>
                <a:latin typeface="+mn-lt"/>
                <a:ea typeface="+mn-ea"/>
                <a:cs typeface="+mn-cs"/>
              </a:rPr>
              <a:t>Rule of hierarchy means new knowledge builds on learned knowledge. The student needs to understand the foundational knowledge before being introduced to a new concept. When new concepts are introduced, they should be explicitly connected to the foundational material.</a:t>
            </a:r>
          </a:p>
          <a:p>
            <a:pPr marL="228600" indent="-228600">
              <a:buFont typeface="+mj-lt"/>
              <a:buAutoNum type="arabicPeriod"/>
            </a:pPr>
            <a:r>
              <a:rPr lang="en-US" sz="1200" b="0" i="0" kern="1200" dirty="0">
                <a:solidFill>
                  <a:schemeClr val="tx1"/>
                </a:solidFill>
                <a:effectLst/>
                <a:latin typeface="+mn-lt"/>
                <a:ea typeface="+mn-ea"/>
                <a:cs typeface="+mn-cs"/>
              </a:rPr>
              <a:t>The rule of repetition means repeat important concepts. There is a pattern of repetition that aids in promoting the elements of a subject from short-term to long-term memory.</a:t>
            </a:r>
          </a:p>
          <a:p>
            <a:pPr marL="228600" indent="-228600">
              <a:buFont typeface="+mj-lt"/>
              <a:buAutoNum type="arabicPeriod"/>
            </a:pPr>
            <a:endParaRPr lang="en-CA" sz="1200" b="0" i="0" kern="1200" dirty="0">
              <a:solidFill>
                <a:schemeClr val="tx1"/>
              </a:solidFill>
              <a:effectLst/>
              <a:latin typeface="+mn-lt"/>
              <a:ea typeface="+mn-ea"/>
              <a:cs typeface="+mn-cs"/>
            </a:endParaRPr>
          </a:p>
          <a:p>
            <a:pPr marL="0" indent="0">
              <a:buFont typeface="+mj-lt"/>
              <a:buNone/>
            </a:pPr>
            <a:r>
              <a:rPr lang="en-CA" sz="1200" b="0" i="0" kern="1200" dirty="0">
                <a:solidFill>
                  <a:schemeClr val="tx1"/>
                </a:solidFill>
                <a:effectLst/>
                <a:latin typeface="+mn-lt"/>
                <a:ea typeface="+mn-ea"/>
                <a:cs typeface="+mn-cs"/>
              </a:rPr>
              <a:t>T</a:t>
            </a:r>
            <a:r>
              <a:rPr lang="en-US" sz="1200" b="0" i="0" kern="1200" dirty="0">
                <a:solidFill>
                  <a:schemeClr val="tx1"/>
                </a:solidFill>
                <a:effectLst/>
                <a:latin typeface="+mn-lt"/>
                <a:ea typeface="+mn-ea"/>
                <a:cs typeface="+mn-cs"/>
              </a:rPr>
              <a:t>his comes has been adapted from </a:t>
            </a:r>
            <a:r>
              <a:rPr lang="en-US" sz="1200" b="0" i="0" u="sng" kern="1200" dirty="0" err="1">
                <a:solidFill>
                  <a:schemeClr val="tx1"/>
                </a:solidFill>
                <a:effectLst/>
                <a:latin typeface="+mn-lt"/>
                <a:ea typeface="+mn-ea"/>
                <a:cs typeface="+mn-cs"/>
                <a:hlinkClick r:id="rId3"/>
              </a:rPr>
              <a:t>Wikibooks:Textbook</a:t>
            </a:r>
            <a:r>
              <a:rPr lang="en-US" sz="1200" b="0" i="0" u="sng" kern="1200" dirty="0">
                <a:solidFill>
                  <a:schemeClr val="tx1"/>
                </a:solidFill>
                <a:effectLst/>
                <a:latin typeface="+mn-lt"/>
                <a:ea typeface="+mn-ea"/>
                <a:cs typeface="+mn-cs"/>
                <a:hlinkClick r:id="rId3"/>
              </a:rPr>
              <a:t> considerations</a:t>
            </a:r>
            <a:r>
              <a:rPr lang="en-US" sz="1200" b="0" i="0" kern="1200" dirty="0">
                <a:solidFill>
                  <a:schemeClr val="tx1"/>
                </a:solidFill>
                <a:effectLst/>
                <a:latin typeface="+mn-lt"/>
                <a:ea typeface="+mn-ea"/>
                <a:cs typeface="+mn-cs"/>
              </a:rPr>
              <a:t> and is used under a </a:t>
            </a:r>
            <a:r>
              <a:rPr lang="en-US" sz="1200" b="0" i="0" u="sng" kern="1200" dirty="0">
                <a:solidFill>
                  <a:schemeClr val="tx1"/>
                </a:solidFill>
                <a:effectLst/>
                <a:latin typeface="+mn-lt"/>
                <a:ea typeface="+mn-ea"/>
                <a:cs typeface="+mn-cs"/>
                <a:hlinkClick r:id="rId4"/>
              </a:rPr>
              <a:t>CC BY-SA 3.0 </a:t>
            </a:r>
            <a:r>
              <a:rPr lang="en-US" sz="1200" b="0" i="0" u="sng" kern="1200" dirty="0" err="1">
                <a:solidFill>
                  <a:schemeClr val="tx1"/>
                </a:solidFill>
                <a:effectLst/>
                <a:latin typeface="+mn-lt"/>
                <a:ea typeface="+mn-ea"/>
                <a:cs typeface="+mn-cs"/>
                <a:hlinkClick r:id="rId4"/>
              </a:rPr>
              <a:t>Licence</a:t>
            </a:r>
            <a:r>
              <a:rPr lang="en-US" sz="1200" b="0" i="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17</a:t>
            </a:fld>
            <a:endParaRPr lang="en-US"/>
          </a:p>
        </p:txBody>
      </p:sp>
    </p:spTree>
    <p:extLst>
      <p:ext uri="{BB962C8B-B14F-4D97-AF65-F5344CB8AC3E}">
        <p14:creationId xmlns:p14="http://schemas.microsoft.com/office/powerpoint/2010/main" val="19477171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Another goal is to offer flexibility and choice. Can you offer your resource in multiple formats? If so, let your students know what their options are and the strategies and tools they can use to navigate and customize that resource. For example, there are text to speech tools, the ability to expand font size, and PDFs are easy to annotate.</a:t>
            </a:r>
          </a:p>
          <a:p>
            <a:endParaRPr lang="en-CA" dirty="0"/>
          </a:p>
          <a:p>
            <a:r>
              <a:rPr lang="en-CA" dirty="0"/>
              <a:t>In accessibility, the goal is not a text-only resource, so try to use multiple ways of presenting information. This can include text, images, video, audio, and interactive content. However, keep in mind that some students way still prefer a print copy, so try to avoid an over reliance on web content.</a:t>
            </a:r>
          </a:p>
          <a:p>
            <a:endParaRPr lang="en-CA" dirty="0"/>
          </a:p>
          <a:p>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18</a:t>
            </a:fld>
            <a:endParaRPr lang="en-US"/>
          </a:p>
        </p:txBody>
      </p:sp>
    </p:spTree>
    <p:extLst>
      <p:ext uri="{BB962C8B-B14F-4D97-AF65-F5344CB8AC3E}">
        <p14:creationId xmlns:p14="http://schemas.microsoft.com/office/powerpoint/2010/main" val="4801140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CA" sz="1200" kern="1200" dirty="0">
                <a:solidFill>
                  <a:schemeClr val="tx1"/>
                </a:solidFill>
                <a:effectLst/>
                <a:latin typeface="+mn-lt"/>
                <a:ea typeface="+mn-ea"/>
                <a:cs typeface="+mn-cs"/>
              </a:rPr>
              <a:t>I think the biggest thing I can suggest is to design for the students you have. What are their needs? Students trying to learn French will probably have different needs than Math students. </a:t>
            </a:r>
          </a:p>
          <a:p>
            <a:pPr lvl="1"/>
            <a:endParaRPr lang="en-CA" sz="1200" kern="1200" dirty="0">
              <a:solidFill>
                <a:schemeClr val="tx1"/>
              </a:solidFill>
              <a:effectLst/>
              <a:latin typeface="+mn-lt"/>
              <a:ea typeface="+mn-ea"/>
              <a:cs typeface="+mn-cs"/>
            </a:endParaRPr>
          </a:p>
          <a:p>
            <a:pPr lvl="1"/>
            <a:r>
              <a:rPr lang="en-CA" sz="1200" kern="1200" dirty="0">
                <a:solidFill>
                  <a:schemeClr val="tx1"/>
                </a:solidFill>
                <a:effectLst/>
                <a:latin typeface="+mn-lt"/>
                <a:ea typeface="+mn-ea"/>
                <a:cs typeface="+mn-cs"/>
              </a:rPr>
              <a:t>Be open with your students and welcome their feedback. Ultimately, they are who will be using the resource from the day to day. They should have a pretty good idea of what works for them and what doesn’t. Start from a place of curiosity. How are students using your resource? How do they feel about it? What would make it more useful to them?</a:t>
            </a:r>
          </a:p>
          <a:p>
            <a:pPr lvl="1"/>
            <a:endParaRPr lang="en-CA" sz="1200" kern="1200" dirty="0">
              <a:solidFill>
                <a:schemeClr val="tx1"/>
              </a:solidFill>
              <a:effectLst/>
              <a:latin typeface="+mn-lt"/>
              <a:ea typeface="+mn-ea"/>
              <a:cs typeface="+mn-cs"/>
            </a:endParaRPr>
          </a:p>
          <a:p>
            <a:pPr lvl="1"/>
            <a:r>
              <a:rPr lang="en-CA" sz="1200" kern="1200" dirty="0">
                <a:solidFill>
                  <a:schemeClr val="tx1"/>
                </a:solidFill>
                <a:effectLst/>
                <a:latin typeface="+mn-lt"/>
                <a:ea typeface="+mn-ea"/>
                <a:cs typeface="+mn-cs"/>
              </a:rPr>
              <a:t>This is where open pedagogy can come in. One way to ensure your students have useful learning resources is to make them cocreators or empower them to create their own and share and build on each other’s work. This can allow them to find and identify what is important and structure and present it in a way that makes sense to them. </a:t>
            </a:r>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19</a:t>
            </a:fld>
            <a:endParaRPr lang="en-US"/>
          </a:p>
        </p:txBody>
      </p:sp>
    </p:spTree>
    <p:extLst>
      <p:ext uri="{BB962C8B-B14F-4D97-AF65-F5344CB8AC3E}">
        <p14:creationId xmlns:p14="http://schemas.microsoft.com/office/powerpoint/2010/main" val="129576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 want to start our discussion today with n activity. I would like you all to think about all of the things you could do to make sure that your students have problems accessing the learning materials. How can we make sure that the OER that we design and create are inaccessible?</a:t>
            </a:r>
          </a:p>
          <a:p>
            <a:endParaRPr lang="en-CA" dirty="0"/>
          </a:p>
          <a:p>
            <a:r>
              <a:rPr lang="en-CA" dirty="0"/>
              <a:t>Try to think of it from your own context. If you are an instructor creating your own materials, think of it that way. If you are someone who supports others who are doing the creation, what would encouraging the creation of inaccessible OER look like in that context?</a:t>
            </a:r>
          </a:p>
          <a:p>
            <a:endParaRPr lang="en-CA" dirty="0"/>
          </a:p>
          <a:p>
            <a:r>
              <a:rPr lang="en-CA" dirty="0"/>
              <a:t>To give you some extremes, I might say that I would print a textbook with light grey text on a white background, or I would delete the Accessibility Toolkit published by BCcampus. </a:t>
            </a:r>
          </a:p>
          <a:p>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I will give you three minutes to brainstorm some ideas, and then I will ask for people to share some things that you come up with. Think big and think small. Feel free to have some fun with it.</a:t>
            </a:r>
          </a:p>
          <a:p>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2</a:t>
            </a:fld>
            <a:endParaRPr lang="en-US"/>
          </a:p>
        </p:txBody>
      </p:sp>
    </p:spTree>
    <p:extLst>
      <p:ext uri="{BB962C8B-B14F-4D97-AF65-F5344CB8AC3E}">
        <p14:creationId xmlns:p14="http://schemas.microsoft.com/office/powerpoint/2010/main" val="39563801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Thank you everyone for your attention today. Because this webinar focused more on conceptual things rather than how-</a:t>
            </a:r>
            <a:r>
              <a:rPr lang="en-CA" dirty="0" err="1"/>
              <a:t>tos</a:t>
            </a:r>
            <a:r>
              <a:rPr lang="en-CA" dirty="0"/>
              <a:t>, I wanted to end by highlighting accessibility and inclusive design resources.</a:t>
            </a:r>
          </a:p>
          <a:p>
            <a:endParaRPr lang="en-CA" dirty="0"/>
          </a:p>
          <a:p>
            <a:r>
              <a:rPr lang="en-CA" dirty="0"/>
              <a:t>The first is the Accessible Digital Office Document Project by the IDRC. It contains a collection of resources for creating accessible office documents. You can find this project at adod.idrc.ocadu.ca</a:t>
            </a:r>
          </a:p>
          <a:p>
            <a:endParaRPr lang="en-CA" dirty="0"/>
          </a:p>
          <a:p>
            <a:r>
              <a:rPr lang="en-CA" dirty="0"/>
              <a:t>The second is the Accessibility Toolkit, which is a resources created by BCcampus providing guidance for creating accessible digital content, especially as it relates to Pressbooks.  You can access that at opentextbc.ca/accessibility</a:t>
            </a:r>
          </a:p>
          <a:p>
            <a:endParaRPr lang="en-CA" dirty="0"/>
          </a:p>
          <a:p>
            <a:r>
              <a:rPr lang="en-CA" dirty="0"/>
              <a:t>And the third is where you can find the recordings for all four webinars in the inclusive design series. Just go to video.bccampus.ca and search the open education channel for Inclusive Design.</a:t>
            </a:r>
          </a:p>
          <a:p>
            <a:endParaRPr lang="en-CA" dirty="0"/>
          </a:p>
          <a:p>
            <a:r>
              <a:rPr lang="en-CA" dirty="0"/>
              <a:t>And now I’d like to open the room up for more people to participate and see if we can get a discussion going. Do you have any questions? Are there any takeaways from any of the previous webinars that stood out for you? Do you have examples, successes, or struggles from your experience that you would be willing to share? What have you done to make your teaching practices or educational resources more accessible and inclusive? What barriers do you face?</a:t>
            </a:r>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20</a:t>
            </a:fld>
            <a:endParaRPr lang="en-US"/>
          </a:p>
        </p:txBody>
      </p:sp>
    </p:spTree>
    <p:extLst>
      <p:ext uri="{BB962C8B-B14F-4D97-AF65-F5344CB8AC3E}">
        <p14:creationId xmlns:p14="http://schemas.microsoft.com/office/powerpoint/2010/main" val="2314553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Now, I’d like it if people could share their ideas on how to make inaccessible open educational resources. At the top of the window, you should see a text button. If you click that, you should be able to write your ideas on the slide for everyone to see. Or you can put ideas in the chat and I will copy them over. Or, you can turn on your </a:t>
            </a:r>
            <a:r>
              <a:rPr lang="en-CA" dirty="0" err="1"/>
              <a:t>micophone</a:t>
            </a:r>
            <a:r>
              <a:rPr lang="en-CA" dirty="0"/>
              <a:t> and read them out and I will copy them down. Let’s see if we can put up 10 ideas. </a:t>
            </a:r>
          </a:p>
          <a:p>
            <a:endParaRPr lang="en-CA" dirty="0"/>
          </a:p>
          <a:p>
            <a:r>
              <a:rPr lang="en-CA" dirty="0"/>
              <a:t>Now let’s look over these ideas. Is there anything that we are doing right now that resembles any of these practices?</a:t>
            </a:r>
          </a:p>
          <a:p>
            <a:r>
              <a:rPr lang="en-CA" dirty="0"/>
              <a:t>Despite our best intentions, we don’t always get accessibility right. </a:t>
            </a:r>
          </a:p>
          <a:p>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3</a:t>
            </a:fld>
            <a:endParaRPr lang="en-US"/>
          </a:p>
        </p:txBody>
      </p:sp>
    </p:spTree>
    <p:extLst>
      <p:ext uri="{BB962C8B-B14F-4D97-AF65-F5344CB8AC3E}">
        <p14:creationId xmlns:p14="http://schemas.microsoft.com/office/powerpoint/2010/main" val="357082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Thank you everyone for your participation. There are a few reasons why I wanted to do that activity. One was to get us thinking critically about our current practices. And the other reason was because I wanted to get an idea of what comes to your mind when you are thinking about what may make something inaccessible. </a:t>
            </a:r>
          </a:p>
          <a:p>
            <a:endParaRPr lang="en-CA" sz="1200" b="0" i="0" kern="1200" dirty="0">
              <a:solidFill>
                <a:schemeClr val="tx1"/>
              </a:solidFill>
              <a:effectLst/>
              <a:latin typeface="+mn-lt"/>
              <a:ea typeface="+mn-ea"/>
              <a:cs typeface="+mn-cs"/>
            </a:endParaRPr>
          </a:p>
          <a:p>
            <a:r>
              <a:rPr lang="en-CA" sz="1200" b="0" i="0" kern="1200" dirty="0">
                <a:solidFill>
                  <a:schemeClr val="tx1"/>
                </a:solidFill>
                <a:effectLst/>
                <a:latin typeface="+mn-lt"/>
                <a:ea typeface="+mn-ea"/>
                <a:cs typeface="+mn-cs"/>
              </a:rPr>
              <a:t>Generally, the responses in the activity focused on “inaccessibility” in the technical sense. For example…</a:t>
            </a:r>
          </a:p>
          <a:p>
            <a:endParaRPr lang="en-CA" sz="1200" b="0" i="0" kern="1200" dirty="0">
              <a:solidFill>
                <a:schemeClr val="tx1"/>
              </a:solidFill>
              <a:effectLst/>
              <a:latin typeface="+mn-lt"/>
              <a:ea typeface="+mn-ea"/>
              <a:cs typeface="+mn-cs"/>
            </a:endParaRPr>
          </a:p>
          <a:p>
            <a:endParaRPr lang="en-CA" sz="1200" b="0" i="0" kern="1200" dirty="0">
              <a:solidFill>
                <a:schemeClr val="tx1"/>
              </a:solidFill>
              <a:effectLst/>
              <a:latin typeface="+mn-lt"/>
              <a:ea typeface="+mn-ea"/>
              <a:cs typeface="+mn-cs"/>
            </a:endParaRPr>
          </a:p>
          <a:p>
            <a:r>
              <a:rPr lang="en-CA" sz="1200" b="0" i="0" kern="1200" dirty="0">
                <a:solidFill>
                  <a:schemeClr val="tx1"/>
                </a:solidFill>
                <a:effectLst/>
                <a:latin typeface="+mn-lt"/>
                <a:ea typeface="+mn-ea"/>
                <a:cs typeface="+mn-cs"/>
              </a:rPr>
              <a:t>In this webinar, I want to spend some time unpacking how we understand and define accessibility and illustrate how only considering technical accessibility requirements doesn’t ensure that the resources we create are free of all barriers. </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608F43B-2871-463A-AD9E-8FFEE86A9B16}" type="slidenum">
              <a:rPr lang="en-US" smtClean="0"/>
              <a:t>4</a:t>
            </a:fld>
            <a:endParaRPr lang="en-US"/>
          </a:p>
        </p:txBody>
      </p:sp>
    </p:spTree>
    <p:extLst>
      <p:ext uri="{BB962C8B-B14F-4D97-AF65-F5344CB8AC3E}">
        <p14:creationId xmlns:p14="http://schemas.microsoft.com/office/powerpoint/2010/main" val="2326671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0" i="0" kern="1200" dirty="0">
                <a:solidFill>
                  <a:schemeClr val="tx1"/>
                </a:solidFill>
                <a:effectLst/>
                <a:latin typeface="+mn-lt"/>
                <a:ea typeface="+mn-ea"/>
                <a:cs typeface="+mn-cs"/>
              </a:rPr>
              <a:t>When people talk about accessibility, it’s usually very technical. At BCcampus, when we label a resource as “Accessible,” we mean that it meets our required accessibility criteria. </a:t>
            </a:r>
          </a:p>
          <a:p>
            <a:endParaRPr lang="en-CA" sz="1200" b="0" i="0" kern="1200" dirty="0">
              <a:solidFill>
                <a:schemeClr val="tx1"/>
              </a:solidFill>
              <a:effectLst/>
              <a:latin typeface="+mn-lt"/>
              <a:ea typeface="+mn-ea"/>
              <a:cs typeface="+mn-cs"/>
            </a:endParaRPr>
          </a:p>
          <a:p>
            <a:r>
              <a:rPr lang="en-CA" sz="1200" b="0" i="0" kern="1200" dirty="0">
                <a:solidFill>
                  <a:schemeClr val="tx1"/>
                </a:solidFill>
                <a:effectLst/>
                <a:latin typeface="+mn-lt"/>
                <a:ea typeface="+mn-ea"/>
                <a:cs typeface="+mn-cs"/>
              </a:rPr>
              <a:t>Accessibility criteria in the digital landscape is generally based off of WCAG – or the web content accessibility guidelines provided by W3C. This includes things like using headings, providing captions for video, and creating descriptive link text and more. All of these things are things that can be checked off, and as such there are a lot of accessibility checklists out there to help people make web content accessible. </a:t>
            </a:r>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5</a:t>
            </a:fld>
            <a:endParaRPr lang="en-US"/>
          </a:p>
        </p:txBody>
      </p:sp>
    </p:spTree>
    <p:extLst>
      <p:ext uri="{BB962C8B-B14F-4D97-AF65-F5344CB8AC3E}">
        <p14:creationId xmlns:p14="http://schemas.microsoft.com/office/powerpoint/2010/main" val="1316865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Here is an except from the Accessibility Checklist included in the BCcampus Accessibility Toolkit. You can look at your resource and go through this checklist to make sure it is accessible.</a:t>
            </a:r>
          </a:p>
          <a:p>
            <a:endParaRPr lang="en-CA" dirty="0"/>
          </a:p>
          <a:p>
            <a:r>
              <a:rPr lang="en-CA" dirty="0"/>
              <a:t>For example, does your resource use headings and subheadings throughout your document? This is important to ensure that people using a screen reader can navigate through your document and get an idea of what topics are covered and how information is structured. Headings also makes it easy to apply a consistent style to your file, and maybe automatically generate a table of contents – depending on the format you are working in. </a:t>
            </a:r>
          </a:p>
          <a:p>
            <a:endParaRPr lang="en-CA" dirty="0"/>
          </a:p>
          <a:p>
            <a:r>
              <a:rPr lang="en-CA" dirty="0"/>
              <a:t>Does your resource have alternative text descriptions? Students who are blind or have low vision rely on alternative text descriptions to access information conveyed in images. Text descriptions can be provided in the surrounding text, in alt tags, or in a long description. Alt tags will also display if a student has a poor Internet connection.</a:t>
            </a:r>
          </a:p>
          <a:p>
            <a:endParaRPr lang="en-CA" dirty="0"/>
          </a:p>
          <a:p>
            <a:r>
              <a:rPr lang="en-CA" dirty="0"/>
              <a:t>Do your images not rely on colour alone to convey information? For students who have problems differentiating between colours, it is vital that you do not rely on colour to convey information. Colour should be used in combination with patterns, labels, or symbols. The use of colour also affects students who select to have their resource printed in black and white, which is much cheaper than printing in colour. </a:t>
            </a:r>
          </a:p>
          <a:p>
            <a:endParaRPr lang="en-CA" dirty="0"/>
          </a:p>
          <a:p>
            <a:r>
              <a:rPr lang="en-CA" dirty="0"/>
              <a:t>Is link text meaningful when read out of context of the rest of the sentence? Someone using a screen reader can have their screen reader navigate through all of the links on a page. If you don’t use descriptive link text, it will be impossible for that person to tell where a link is going to take them unless they read through the complete page.</a:t>
            </a:r>
          </a:p>
          <a:p>
            <a:endParaRPr lang="en-CA" dirty="0"/>
          </a:p>
          <a:p>
            <a:r>
              <a:rPr lang="en-CA" dirty="0"/>
              <a:t>Do your tables have row and column headers with the correct scope assigned, caption, and no merged or split cells? This insures that someone using a screen reader can navigate through a table and understand how the data relates to each other. Without this, someone using a screen reader will have a hard time telling what row and column a data cell belongs to. </a:t>
            </a:r>
          </a:p>
          <a:p>
            <a:endParaRPr lang="en-CA" dirty="0"/>
          </a:p>
          <a:p>
            <a:r>
              <a:rPr lang="en-CA" dirty="0"/>
              <a:t>Does your audio and video have transcripts or captions? All audio content should have a text alternative for students who are deaf.</a:t>
            </a:r>
          </a:p>
          <a:p>
            <a:endParaRPr lang="en-CA" dirty="0"/>
          </a:p>
          <a:p>
            <a:r>
              <a:rPr lang="en-CA" dirty="0"/>
              <a:t>Can your text be increased?</a:t>
            </a:r>
          </a:p>
          <a:p>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Checklists don’t cover everything, but they give you an idea of the things you have to do to make sure your digital resource is accessible. Being able to check off everything in this checklist is great and absolutely vital in order to ensure that students with disabilities will have equal access to learning materials. It is also a good place to start for people learning about digital accessibility. But </a:t>
            </a:r>
            <a:r>
              <a:rPr lang="en-US" sz="1200" b="0" i="0" kern="1200" dirty="0">
                <a:solidFill>
                  <a:schemeClr val="tx1"/>
                </a:solidFill>
                <a:effectLst/>
                <a:latin typeface="+mn-lt"/>
                <a:ea typeface="+mn-ea"/>
                <a:cs typeface="+mn-cs"/>
              </a:rPr>
              <a:t>meeting accessibility criteria will not guarantee inclusion or ensure that students will not experience barriers when trying to access your material. And this is why moving beyond </a:t>
            </a:r>
            <a:r>
              <a:rPr lang="en-CA" dirty="0"/>
              <a:t>this checklist-understanding of accessibility to be more inclusive of individual difference can be really powerful. </a:t>
            </a:r>
          </a:p>
          <a:p>
            <a:endParaRPr lang="en-CA" dirty="0"/>
          </a:p>
        </p:txBody>
      </p:sp>
      <p:sp>
        <p:nvSpPr>
          <p:cNvPr id="4" name="Slide Number Placeholder 3"/>
          <p:cNvSpPr>
            <a:spLocks noGrp="1"/>
          </p:cNvSpPr>
          <p:nvPr>
            <p:ph type="sldNum" sz="quarter" idx="5"/>
          </p:nvPr>
        </p:nvSpPr>
        <p:spPr/>
        <p:txBody>
          <a:bodyPr/>
          <a:lstStyle/>
          <a:p>
            <a:fld id="{C608F43B-2871-463A-AD9E-8FFEE86A9B16}" type="slidenum">
              <a:rPr lang="en-US" smtClean="0"/>
              <a:t>6</a:t>
            </a:fld>
            <a:endParaRPr lang="en-US"/>
          </a:p>
        </p:txBody>
      </p:sp>
    </p:spTree>
    <p:extLst>
      <p:ext uri="{BB962C8B-B14F-4D97-AF65-F5344CB8AC3E}">
        <p14:creationId xmlns:p14="http://schemas.microsoft.com/office/powerpoint/2010/main" val="931396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For example, a checklist doesn’t ensure that your image descriptions are useful or good, and they don’t ensure that link text is accurate. In addition, although accessibility checklists are meant to make sure content can be perceived and navigated with a screen reader, there are lots of barriers that people who use screen readers face that we take for granted. In this example is a screenshot of a tweet that reads: “You think it’s cute to write your tweets and usernames this way. But have you listened to what it sounds like with assistive technologies like </a:t>
            </a:r>
            <a:r>
              <a:rPr lang="en-CA" dirty="0" err="1"/>
              <a:t>VoiceOver</a:t>
            </a:r>
            <a:r>
              <a:rPr lang="en-CA" dirty="0"/>
              <a:t>.” The tweet replaces a lot of the letters with special characters to make some of the text bold, italicized, cursive, or in a fancy font. Included in this tweet is the audio of </a:t>
            </a:r>
            <a:r>
              <a:rPr lang="en-CA" dirty="0" err="1"/>
              <a:t>VoiceOver</a:t>
            </a:r>
            <a:r>
              <a:rPr lang="en-CA" dirty="0"/>
              <a:t> Reading the tweet. Instead of reading the word, the screen reader reads out the name of each special character. For example, the word “cute” is read, “Mathematical script small c, mathematical script small u, mathematical script small t, mathematical script small e.”</a:t>
            </a:r>
          </a:p>
          <a:p>
            <a:endParaRPr lang="en-CA" dirty="0"/>
          </a:p>
          <a:p>
            <a:r>
              <a:rPr lang="en-CA" dirty="0"/>
              <a:t>This is an extreme example, and one that is probably not applicable to educational resources. But I bring it up to highlight that barriers are easily created, and following a checklist doesn’t ensure accessibility. And in the case of screen readers, it is easy for people used to navigating the web visually to take </a:t>
            </a:r>
            <a:r>
              <a:rPr lang="en-CA" dirty="0" err="1"/>
              <a:t>forgranted</a:t>
            </a:r>
            <a:r>
              <a:rPr lang="en-CA" dirty="0"/>
              <a:t> how a screen reader presents information. In the context of educational resources, this may mean keeping in mind that how a screen reader will present acronyms, symbols, and math equations may not be how a visual user would interpret them. </a:t>
            </a:r>
          </a:p>
          <a:p>
            <a:endParaRPr lang="en-CA" dirty="0"/>
          </a:p>
          <a:p>
            <a:r>
              <a:rPr lang="en-CA" dirty="0"/>
              <a:t>Image attributions</a:t>
            </a:r>
          </a:p>
          <a:p>
            <a:pPr marL="171450" indent="-171450">
              <a:buFont typeface="Arial" panose="020B0604020202020204" pitchFamily="34" charset="0"/>
              <a:buChar char="•"/>
            </a:pPr>
            <a:r>
              <a:rPr lang="en-CA" dirty="0"/>
              <a:t>Kent C. </a:t>
            </a:r>
            <a:r>
              <a:rPr lang="en-CA" dirty="0" err="1"/>
              <a:t>Dodds</a:t>
            </a:r>
            <a:r>
              <a:rPr lang="en-CA" dirty="0"/>
              <a:t> tweet screenshot is not under an open licence. </a:t>
            </a:r>
            <a:endParaRPr lang="en-US" dirty="0"/>
          </a:p>
        </p:txBody>
      </p:sp>
      <p:sp>
        <p:nvSpPr>
          <p:cNvPr id="4" name="Slide Number Placeholder 3"/>
          <p:cNvSpPr>
            <a:spLocks noGrp="1"/>
          </p:cNvSpPr>
          <p:nvPr>
            <p:ph type="sldNum" sz="quarter" idx="5"/>
          </p:nvPr>
        </p:nvSpPr>
        <p:spPr/>
        <p:txBody>
          <a:bodyPr/>
          <a:lstStyle/>
          <a:p>
            <a:fld id="{C608F43B-2871-463A-AD9E-8FFEE86A9B16}" type="slidenum">
              <a:rPr lang="en-US" smtClean="0"/>
              <a:t>7</a:t>
            </a:fld>
            <a:endParaRPr lang="en-US"/>
          </a:p>
        </p:txBody>
      </p:sp>
    </p:spTree>
    <p:extLst>
      <p:ext uri="{BB962C8B-B14F-4D97-AF65-F5344CB8AC3E}">
        <p14:creationId xmlns:p14="http://schemas.microsoft.com/office/powerpoint/2010/main" val="697366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Once we recognize the limits of accessibility checklists, it becomes easy to appreciate the power of Inclusive Design. In the first webinar of this series, Jess Mitchell from the Inclusive Design Research Centre spoke to us about Inclusive Design. She defined Inclusive design as </a:t>
            </a:r>
            <a:r>
              <a:rPr lang="en-CA" sz="1200" dirty="0"/>
              <a:t>design that considers the full range of human diversity with respect to ability, language, culture, gender, age, and other forms of human difference.</a:t>
            </a:r>
            <a:endParaRPr lang="en-CA" dirty="0"/>
          </a:p>
          <a:p>
            <a:endParaRPr lang="en-CA" dirty="0"/>
          </a:p>
          <a:p>
            <a:r>
              <a:rPr lang="en-CA" dirty="0"/>
              <a:t>This approach to design helps us move pass the focus on accessibility and address the diverse barriers that students may be facing. </a:t>
            </a:r>
          </a:p>
        </p:txBody>
      </p:sp>
      <p:sp>
        <p:nvSpPr>
          <p:cNvPr id="4" name="Slide Number Placeholder 3"/>
          <p:cNvSpPr>
            <a:spLocks noGrp="1"/>
          </p:cNvSpPr>
          <p:nvPr>
            <p:ph type="sldNum" sz="quarter" idx="5"/>
          </p:nvPr>
        </p:nvSpPr>
        <p:spPr/>
        <p:txBody>
          <a:bodyPr/>
          <a:lstStyle/>
          <a:p>
            <a:fld id="{C608F43B-2871-463A-AD9E-8FFEE86A9B16}" type="slidenum">
              <a:rPr lang="en-US" smtClean="0"/>
              <a:t>8</a:t>
            </a:fld>
            <a:endParaRPr lang="en-US"/>
          </a:p>
        </p:txBody>
      </p:sp>
    </p:spTree>
    <p:extLst>
      <p:ext uri="{BB962C8B-B14F-4D97-AF65-F5344CB8AC3E}">
        <p14:creationId xmlns:p14="http://schemas.microsoft.com/office/powerpoint/2010/main" val="3499443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Implied in this definition of inclusive design is a movement away from a focus on the medical modal of disability. Instead, we can think about disability as a mismatch between an individual and their goals and the tools they have available to them in their environment or context. When defining disability this way, it is no longer a personal trait. Instead, it is something that is relative, it is context dependent, and it can affect basically everyone. But most importantly, this understanding of disability recognizes that barriers to access are created and imposed – they are not absolute.  Everyone can experience mismatch, and mismatch is something we solve for. </a:t>
            </a:r>
          </a:p>
          <a:p>
            <a:endParaRPr lang="en-CA" dirty="0"/>
          </a:p>
          <a:p>
            <a:r>
              <a:rPr lang="en-CA" dirty="0"/>
              <a:t>I would like to use this webinar as an opportunity to highlight the many ways students may experience mismatch.</a:t>
            </a:r>
          </a:p>
          <a:p>
            <a:endParaRPr lang="en-CA" dirty="0"/>
          </a:p>
          <a:p>
            <a:r>
              <a:rPr lang="en-CA" dirty="0"/>
              <a:t>One thing that I took from Jess’s presentation was her emphasis that all decisions are design decisions and nothing is </a:t>
            </a:r>
            <a:r>
              <a:rPr lang="en-CA" dirty="0" err="1"/>
              <a:t>netural</a:t>
            </a:r>
            <a:r>
              <a:rPr lang="en-CA" dirty="0"/>
              <a:t>. Every decision we make when creating educational resources, we need to be considering how that decision will affect people. When we change something, who are we breaking it for? Who does this exclude? </a:t>
            </a:r>
          </a:p>
          <a:p>
            <a:endParaRPr lang="en-CA" dirty="0"/>
          </a:p>
          <a:p>
            <a:r>
              <a:rPr lang="en-CA" dirty="0"/>
              <a:t>Over the next few slides, I will be highlighting different barriers that students may have that are not covered by accessibility checklists. However, these barriers can be addressed by applying inclusive design principles. </a:t>
            </a:r>
            <a:endParaRPr lang="en-US" dirty="0"/>
          </a:p>
          <a:p>
            <a:endParaRPr lang="en-CA" dirty="0"/>
          </a:p>
        </p:txBody>
      </p:sp>
      <p:sp>
        <p:nvSpPr>
          <p:cNvPr id="4" name="Slide Number Placeholder 3"/>
          <p:cNvSpPr>
            <a:spLocks noGrp="1"/>
          </p:cNvSpPr>
          <p:nvPr>
            <p:ph type="sldNum" sz="quarter" idx="5"/>
          </p:nvPr>
        </p:nvSpPr>
        <p:spPr/>
        <p:txBody>
          <a:bodyPr/>
          <a:lstStyle/>
          <a:p>
            <a:fld id="{C608F43B-2871-463A-AD9E-8FFEE86A9B16}" type="slidenum">
              <a:rPr lang="en-US" smtClean="0"/>
              <a:t>9</a:t>
            </a:fld>
            <a:endParaRPr lang="en-US"/>
          </a:p>
        </p:txBody>
      </p:sp>
    </p:spTree>
    <p:extLst>
      <p:ext uri="{BB962C8B-B14F-4D97-AF65-F5344CB8AC3E}">
        <p14:creationId xmlns:p14="http://schemas.microsoft.com/office/powerpoint/2010/main" val="1887822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8173" y="616672"/>
            <a:ext cx="8392535" cy="2387600"/>
          </a:xfrm>
        </p:spPr>
        <p:txBody>
          <a:bodyPr anchor="b"/>
          <a:lstStyle>
            <a:lvl1pPr algn="l">
              <a:defRPr sz="6000" b="1"/>
            </a:lvl1pPr>
          </a:lstStyle>
          <a:p>
            <a:r>
              <a:rPr lang="en-US" dirty="0"/>
              <a:t>Click to edit Master title style</a:t>
            </a:r>
          </a:p>
        </p:txBody>
      </p:sp>
      <p:sp>
        <p:nvSpPr>
          <p:cNvPr id="3" name="Subtitle 2"/>
          <p:cNvSpPr>
            <a:spLocks noGrp="1"/>
          </p:cNvSpPr>
          <p:nvPr>
            <p:ph type="subTitle" idx="1"/>
          </p:nvPr>
        </p:nvSpPr>
        <p:spPr>
          <a:xfrm>
            <a:off x="398173" y="3024549"/>
            <a:ext cx="8392535" cy="7224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 Placeholder 10">
            <a:extLst>
              <a:ext uri="{FF2B5EF4-FFF2-40B4-BE49-F238E27FC236}">
                <a16:creationId xmlns:a16="http://schemas.microsoft.com/office/drawing/2014/main" id="{96B51E90-7590-46B2-B8FE-B5A8C21828BD}"/>
              </a:ext>
            </a:extLst>
          </p:cNvPr>
          <p:cNvSpPr>
            <a:spLocks noGrp="1"/>
          </p:cNvSpPr>
          <p:nvPr>
            <p:ph type="body" sz="quarter" idx="13"/>
          </p:nvPr>
        </p:nvSpPr>
        <p:spPr>
          <a:xfrm>
            <a:off x="398173" y="4307032"/>
            <a:ext cx="3914199" cy="1619380"/>
          </a:xfrm>
        </p:spPr>
        <p:txBody>
          <a:bodyPr>
            <a:normAutofit/>
          </a:bodyPr>
          <a:lstStyle>
            <a:lvl1pPr marL="0" indent="0">
              <a:buNone/>
              <a:defRPr sz="2000"/>
            </a:lvl1pPr>
          </a:lstStyle>
          <a:p>
            <a:pPr lvl="0"/>
            <a:r>
              <a:rPr lang="en-US" dirty="0"/>
              <a:t>Edit Master text styles</a:t>
            </a:r>
          </a:p>
        </p:txBody>
      </p:sp>
    </p:spTree>
    <p:extLst>
      <p:ext uri="{BB962C8B-B14F-4D97-AF65-F5344CB8AC3E}">
        <p14:creationId xmlns:p14="http://schemas.microsoft.com/office/powerpoint/2010/main" val="1929371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9DCAF5-5895-4C92-9C5D-DE07AC6E835E}" type="datetimeFigureOut">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834ED3-E5DD-4F4A-B57E-13A89A966750}" type="slidenum">
              <a:rPr lang="en-US" smtClean="0"/>
              <a:t>‹#›</a:t>
            </a:fld>
            <a:endParaRPr lang="en-US"/>
          </a:p>
        </p:txBody>
      </p:sp>
    </p:spTree>
    <p:extLst>
      <p:ext uri="{BB962C8B-B14F-4D97-AF65-F5344CB8AC3E}">
        <p14:creationId xmlns:p14="http://schemas.microsoft.com/office/powerpoint/2010/main" val="3703403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9DCAF5-5895-4C92-9C5D-DE07AC6E835E}" type="datetimeFigureOut">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834ED3-E5DD-4F4A-B57E-13A89A966750}" type="slidenum">
              <a:rPr lang="en-US" smtClean="0"/>
              <a:t>‹#›</a:t>
            </a:fld>
            <a:endParaRPr lang="en-US"/>
          </a:p>
        </p:txBody>
      </p:sp>
    </p:spTree>
    <p:extLst>
      <p:ext uri="{BB962C8B-B14F-4D97-AF65-F5344CB8AC3E}">
        <p14:creationId xmlns:p14="http://schemas.microsoft.com/office/powerpoint/2010/main" val="16980015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9DCAF5-5895-4C92-9C5D-DE07AC6E835E}" type="datetimeFigureOut">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834ED3-E5DD-4F4A-B57E-13A89A966750}" type="slidenum">
              <a:rPr lang="en-US" smtClean="0"/>
              <a:t>‹#›</a:t>
            </a:fld>
            <a:endParaRPr lang="en-US"/>
          </a:p>
        </p:txBody>
      </p:sp>
    </p:spTree>
    <p:extLst>
      <p:ext uri="{BB962C8B-B14F-4D97-AF65-F5344CB8AC3E}">
        <p14:creationId xmlns:p14="http://schemas.microsoft.com/office/powerpoint/2010/main" val="24626371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9DCAF5-5895-4C92-9C5D-DE07AC6E835E}" type="datetimeFigureOut">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834ED3-E5DD-4F4A-B57E-13A89A966750}" type="slidenum">
              <a:rPr lang="en-US" smtClean="0"/>
              <a:t>‹#›</a:t>
            </a:fld>
            <a:endParaRPr lang="en-US"/>
          </a:p>
        </p:txBody>
      </p:sp>
    </p:spTree>
    <p:extLst>
      <p:ext uri="{BB962C8B-B14F-4D97-AF65-F5344CB8AC3E}">
        <p14:creationId xmlns:p14="http://schemas.microsoft.com/office/powerpoint/2010/main" val="3488872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lstStyle>
            <a:lvl1pPr algn="ctr">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9DCAF5-5895-4C92-9C5D-DE07AC6E835E}" type="datetimeFigureOut">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834ED3-E5DD-4F4A-B57E-13A89A966750}" type="slidenum">
              <a:rPr lang="en-US" smtClean="0"/>
              <a:t>‹#›</a:t>
            </a:fld>
            <a:endParaRPr lang="en-US"/>
          </a:p>
        </p:txBody>
      </p:sp>
    </p:spTree>
    <p:extLst>
      <p:ext uri="{BB962C8B-B14F-4D97-AF65-F5344CB8AC3E}">
        <p14:creationId xmlns:p14="http://schemas.microsoft.com/office/powerpoint/2010/main" val="1441198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19DCAF5-5895-4C92-9C5D-DE07AC6E835E}" type="datetimeFigureOut">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834ED3-E5DD-4F4A-B57E-13A89A966750}" type="slidenum">
              <a:rPr lang="en-US" smtClean="0"/>
              <a:t>‹#›</a:t>
            </a:fld>
            <a:endParaRPr lang="en-US"/>
          </a:p>
        </p:txBody>
      </p:sp>
    </p:spTree>
    <p:extLst>
      <p:ext uri="{BB962C8B-B14F-4D97-AF65-F5344CB8AC3E}">
        <p14:creationId xmlns:p14="http://schemas.microsoft.com/office/powerpoint/2010/main" val="1637965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FFFDC-1178-4D1C-B9C7-F1E2FD5697F2}"/>
              </a:ext>
            </a:extLst>
          </p:cNvPr>
          <p:cNvSpPr>
            <a:spLocks noGrp="1"/>
          </p:cNvSpPr>
          <p:nvPr>
            <p:ph type="title"/>
          </p:nvPr>
        </p:nvSpPr>
        <p:spPr>
          <a:xfrm>
            <a:off x="0" y="1100030"/>
            <a:ext cx="9144000" cy="5314520"/>
          </a:xfrm>
          <a:solidFill>
            <a:srgbClr val="00A1DA"/>
          </a:solidFill>
        </p:spPr>
        <p:txBody>
          <a:bodyPr>
            <a:normAutofit/>
          </a:bodyPr>
          <a:lstStyle>
            <a:lvl1pPr algn="ctr">
              <a:defRPr sz="72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33246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9DCAF5-5895-4C92-9C5D-DE07AC6E835E}" type="datetimeFigureOut">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834ED3-E5DD-4F4A-B57E-13A89A966750}" type="slidenum">
              <a:rPr lang="en-US" smtClean="0"/>
              <a:t>‹#›</a:t>
            </a:fld>
            <a:endParaRPr lang="en-US"/>
          </a:p>
        </p:txBody>
      </p:sp>
    </p:spTree>
    <p:extLst>
      <p:ext uri="{BB962C8B-B14F-4D97-AF65-F5344CB8AC3E}">
        <p14:creationId xmlns:p14="http://schemas.microsoft.com/office/powerpoint/2010/main" val="4082117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lvl1pPr algn="ctr">
              <a:defRPr/>
            </a:lvl1pPr>
          </a:lstStyle>
          <a:p>
            <a:r>
              <a:rPr lang="en-US" dirty="0"/>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9DCAF5-5895-4C92-9C5D-DE07AC6E835E}" type="datetimeFigureOut">
              <a:rPr lang="en-US" smtClean="0"/>
              <a:t>2/26/2019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834ED3-E5DD-4F4A-B57E-13A89A966750}" type="slidenum">
              <a:rPr lang="en-US" smtClean="0"/>
              <a:t>‹#›</a:t>
            </a:fld>
            <a:endParaRPr lang="en-US"/>
          </a:p>
        </p:txBody>
      </p:sp>
    </p:spTree>
    <p:extLst>
      <p:ext uri="{BB962C8B-B14F-4D97-AF65-F5344CB8AC3E}">
        <p14:creationId xmlns:p14="http://schemas.microsoft.com/office/powerpoint/2010/main" val="259767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C4093-F1C9-4983-BBD8-6FA8F05C7831}"/>
              </a:ext>
            </a:extLst>
          </p:cNvPr>
          <p:cNvSpPr>
            <a:spLocks noGrp="1"/>
          </p:cNvSpPr>
          <p:nvPr>
            <p:ph type="title"/>
          </p:nvPr>
        </p:nvSpPr>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CF1D5186-DA6B-41BF-9335-28FD86823DA0}"/>
              </a:ext>
            </a:extLst>
          </p:cNvPr>
          <p:cNvSpPr>
            <a:spLocks noGrp="1"/>
          </p:cNvSpPr>
          <p:nvPr>
            <p:ph type="dt" sz="half" idx="10"/>
          </p:nvPr>
        </p:nvSpPr>
        <p:spPr/>
        <p:txBody>
          <a:bodyPr/>
          <a:lstStyle/>
          <a:p>
            <a:fld id="{D19DCAF5-5895-4C92-9C5D-DE07AC6E835E}" type="datetimeFigureOut">
              <a:rPr lang="en-US" smtClean="0"/>
              <a:t>2/26/2019</a:t>
            </a:fld>
            <a:endParaRPr lang="en-US"/>
          </a:p>
        </p:txBody>
      </p:sp>
      <p:sp>
        <p:nvSpPr>
          <p:cNvPr id="4" name="Footer Placeholder 3">
            <a:extLst>
              <a:ext uri="{FF2B5EF4-FFF2-40B4-BE49-F238E27FC236}">
                <a16:creationId xmlns:a16="http://schemas.microsoft.com/office/drawing/2014/main" id="{3E1FBF01-B8EB-45BF-9D42-3E49F86A20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0B58C15-45E4-4C26-B945-91E7ABEA0996}"/>
              </a:ext>
            </a:extLst>
          </p:cNvPr>
          <p:cNvSpPr>
            <a:spLocks noGrp="1"/>
          </p:cNvSpPr>
          <p:nvPr>
            <p:ph type="sldNum" sz="quarter" idx="12"/>
          </p:nvPr>
        </p:nvSpPr>
        <p:spPr/>
        <p:txBody>
          <a:bodyPr/>
          <a:lstStyle/>
          <a:p>
            <a:fld id="{09834ED3-E5DD-4F4A-B57E-13A89A966750}" type="slidenum">
              <a:rPr lang="en-US" smtClean="0"/>
              <a:t>‹#›</a:t>
            </a:fld>
            <a:endParaRPr lang="en-US"/>
          </a:p>
        </p:txBody>
      </p:sp>
      <p:sp>
        <p:nvSpPr>
          <p:cNvPr id="7" name="Content Placeholder 6">
            <a:extLst>
              <a:ext uri="{FF2B5EF4-FFF2-40B4-BE49-F238E27FC236}">
                <a16:creationId xmlns:a16="http://schemas.microsoft.com/office/drawing/2014/main" id="{EA5FC5D9-51DA-4CB6-9DE5-64E022BDAF47}"/>
              </a:ext>
            </a:extLst>
          </p:cNvPr>
          <p:cNvSpPr>
            <a:spLocks noGrp="1"/>
          </p:cNvSpPr>
          <p:nvPr>
            <p:ph sz="quarter" idx="13"/>
          </p:nvPr>
        </p:nvSpPr>
        <p:spPr>
          <a:xfrm>
            <a:off x="542146" y="2484604"/>
            <a:ext cx="8059701" cy="1381125"/>
          </a:xfrm>
        </p:spPr>
        <p:txBody>
          <a:bodyPr/>
          <a:lstStyle>
            <a:lvl1pPr>
              <a:defRPr sz="26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6">
            <a:extLst>
              <a:ext uri="{FF2B5EF4-FFF2-40B4-BE49-F238E27FC236}">
                <a16:creationId xmlns:a16="http://schemas.microsoft.com/office/drawing/2014/main" id="{E9F93EFA-DC76-4AC3-BC46-2449EB6D655D}"/>
              </a:ext>
            </a:extLst>
          </p:cNvPr>
          <p:cNvSpPr>
            <a:spLocks noGrp="1"/>
          </p:cNvSpPr>
          <p:nvPr>
            <p:ph sz="quarter" idx="14"/>
          </p:nvPr>
        </p:nvSpPr>
        <p:spPr>
          <a:xfrm>
            <a:off x="542147" y="4695936"/>
            <a:ext cx="8059701" cy="1381125"/>
          </a:xfrm>
        </p:spPr>
        <p:txBody>
          <a:bodyPr/>
          <a:lstStyle>
            <a:lvl1pPr>
              <a:defRPr sz="26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a:extLst>
              <a:ext uri="{FF2B5EF4-FFF2-40B4-BE49-F238E27FC236}">
                <a16:creationId xmlns:a16="http://schemas.microsoft.com/office/drawing/2014/main" id="{48C3C25F-A19D-43AB-B018-8103ECAD4DFD}"/>
              </a:ext>
            </a:extLst>
          </p:cNvPr>
          <p:cNvSpPr>
            <a:spLocks noGrp="1"/>
          </p:cNvSpPr>
          <p:nvPr>
            <p:ph type="body" sz="quarter" idx="16"/>
          </p:nvPr>
        </p:nvSpPr>
        <p:spPr>
          <a:xfrm>
            <a:off x="542147" y="3966572"/>
            <a:ext cx="6532119" cy="569986"/>
          </a:xfrm>
        </p:spPr>
        <p:txBody>
          <a:bodyPr/>
          <a:lstStyle>
            <a:lvl1pPr marL="0" indent="0">
              <a:buNone/>
              <a:defRPr b="1"/>
            </a:lvl1pPr>
          </a:lstStyle>
          <a:p>
            <a:pPr lvl="0"/>
            <a:r>
              <a:rPr lang="en-US" dirty="0"/>
              <a:t>Edit Master text styles</a:t>
            </a:r>
          </a:p>
        </p:txBody>
      </p:sp>
      <p:sp>
        <p:nvSpPr>
          <p:cNvPr id="12" name="Text Placeholder 9">
            <a:extLst>
              <a:ext uri="{FF2B5EF4-FFF2-40B4-BE49-F238E27FC236}">
                <a16:creationId xmlns:a16="http://schemas.microsoft.com/office/drawing/2014/main" id="{FDB9BBF7-76D5-4E33-81B8-C5E75E7EC988}"/>
              </a:ext>
            </a:extLst>
          </p:cNvPr>
          <p:cNvSpPr>
            <a:spLocks noGrp="1"/>
          </p:cNvSpPr>
          <p:nvPr>
            <p:ph type="body" sz="quarter" idx="15"/>
          </p:nvPr>
        </p:nvSpPr>
        <p:spPr>
          <a:xfrm>
            <a:off x="535058" y="1757741"/>
            <a:ext cx="4852060" cy="676441"/>
          </a:xfrm>
        </p:spPr>
        <p:txBody>
          <a:bodyPr/>
          <a:lstStyle>
            <a:lvl1pPr marL="0" indent="0">
              <a:buNone/>
              <a:defRPr b="1"/>
            </a:lvl1pPr>
          </a:lstStyle>
          <a:p>
            <a:pPr lvl="0"/>
            <a:r>
              <a:rPr lang="en-US" dirty="0"/>
              <a:t>Edit Master text styles</a:t>
            </a:r>
          </a:p>
        </p:txBody>
      </p:sp>
    </p:spTree>
    <p:extLst>
      <p:ext uri="{BB962C8B-B14F-4D97-AF65-F5344CB8AC3E}">
        <p14:creationId xmlns:p14="http://schemas.microsoft.com/office/powerpoint/2010/main" val="1863190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9DCAF5-5895-4C92-9C5D-DE07AC6E835E}" type="datetimeFigureOut">
              <a:rPr lang="en-US" smtClean="0"/>
              <a:t>2/26/2019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834ED3-E5DD-4F4A-B57E-13A89A966750}" type="slidenum">
              <a:rPr lang="en-US" smtClean="0"/>
              <a:t>‹#›</a:t>
            </a:fld>
            <a:endParaRPr lang="en-US"/>
          </a:p>
        </p:txBody>
      </p:sp>
    </p:spTree>
    <p:extLst>
      <p:ext uri="{BB962C8B-B14F-4D97-AF65-F5344CB8AC3E}">
        <p14:creationId xmlns:p14="http://schemas.microsoft.com/office/powerpoint/2010/main" val="3505875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DCAF5-5895-4C92-9C5D-DE07AC6E835E}" type="datetimeFigureOut">
              <a:rPr lang="en-US" smtClean="0"/>
              <a:t>2/26/2019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834ED3-E5DD-4F4A-B57E-13A89A966750}" type="slidenum">
              <a:rPr lang="en-US" smtClean="0"/>
              <a:t>‹#›</a:t>
            </a:fld>
            <a:endParaRPr lang="en-US"/>
          </a:p>
        </p:txBody>
      </p:sp>
    </p:spTree>
    <p:extLst>
      <p:ext uri="{BB962C8B-B14F-4D97-AF65-F5344CB8AC3E}">
        <p14:creationId xmlns:p14="http://schemas.microsoft.com/office/powerpoint/2010/main" val="2889043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9DCAF5-5895-4C92-9C5D-DE07AC6E835E}" type="datetimeFigureOut">
              <a:rPr lang="en-US" smtClean="0"/>
              <a:t>2/26/2019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834ED3-E5DD-4F4A-B57E-13A89A966750}" type="slidenum">
              <a:rPr lang="en-US" smtClean="0"/>
              <a:t>‹#›</a:t>
            </a:fld>
            <a:endParaRPr lang="en-US"/>
          </a:p>
        </p:txBody>
      </p:sp>
    </p:spTree>
    <p:extLst>
      <p:ext uri="{BB962C8B-B14F-4D97-AF65-F5344CB8AC3E}">
        <p14:creationId xmlns:p14="http://schemas.microsoft.com/office/powerpoint/2010/main" val="365817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72" r:id="rId4"/>
    <p:sldLayoutId id="2147483664" r:id="rId5"/>
    <p:sldLayoutId id="2147483665" r:id="rId6"/>
    <p:sldLayoutId id="2147483673" r:id="rId7"/>
    <p:sldLayoutId id="2147483666" r:id="rId8"/>
    <p:sldLayoutId id="2147483667" r:id="rId9"/>
    <p:sldLayoutId id="2147483668" r:id="rId10"/>
    <p:sldLayoutId id="2147483669" r:id="rId11"/>
    <p:sldLayoutId id="2147483670" r:id="rId12"/>
    <p:sldLayoutId id="214748367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adod.idrc.ocadu.ca/"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s://video.bccampus.ca/" TargetMode="External"/><Relationship Id="rId4" Type="http://schemas.openxmlformats.org/officeDocument/2006/relationships/hyperlink" Target="https://opentextbc.ca/accessibility/"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w3.org/WAI/standards-guidelines/wca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opentextbc.ca/accessibilitytoolkit/back-matter/appendix-checklist-for-accessibility-toolki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C5C94-8606-4FF1-ADC7-7A5F2CE5CA42}"/>
              </a:ext>
            </a:extLst>
          </p:cNvPr>
          <p:cNvSpPr>
            <a:spLocks noGrp="1"/>
          </p:cNvSpPr>
          <p:nvPr>
            <p:ph type="ctrTitle"/>
          </p:nvPr>
        </p:nvSpPr>
        <p:spPr>
          <a:xfrm>
            <a:off x="398173" y="1878227"/>
            <a:ext cx="8392535" cy="1146321"/>
          </a:xfrm>
        </p:spPr>
        <p:txBody>
          <a:bodyPr/>
          <a:lstStyle/>
          <a:p>
            <a:r>
              <a:rPr lang="en-CA" dirty="0"/>
              <a:t>Inaccessibility</a:t>
            </a:r>
            <a:endParaRPr lang="en-US" dirty="0"/>
          </a:p>
        </p:txBody>
      </p:sp>
      <p:sp>
        <p:nvSpPr>
          <p:cNvPr id="3" name="Subtitle 2">
            <a:extLst>
              <a:ext uri="{FF2B5EF4-FFF2-40B4-BE49-F238E27FC236}">
                <a16:creationId xmlns:a16="http://schemas.microsoft.com/office/drawing/2014/main" id="{205E8320-621B-4160-9833-4DBB63728701}"/>
              </a:ext>
            </a:extLst>
          </p:cNvPr>
          <p:cNvSpPr>
            <a:spLocks noGrp="1"/>
          </p:cNvSpPr>
          <p:nvPr>
            <p:ph type="subTitle" idx="1"/>
          </p:nvPr>
        </p:nvSpPr>
        <p:spPr/>
        <p:txBody>
          <a:bodyPr/>
          <a:lstStyle/>
          <a:p>
            <a:r>
              <a:rPr lang="en-CA" dirty="0"/>
              <a:t>BCcampus Inclusive Design Webinar Series</a:t>
            </a:r>
            <a:endParaRPr lang="en-US" dirty="0"/>
          </a:p>
        </p:txBody>
      </p:sp>
      <p:sp>
        <p:nvSpPr>
          <p:cNvPr id="4" name="Text Placeholder 3">
            <a:extLst>
              <a:ext uri="{FF2B5EF4-FFF2-40B4-BE49-F238E27FC236}">
                <a16:creationId xmlns:a16="http://schemas.microsoft.com/office/drawing/2014/main" id="{D3E060A2-FE8A-4C81-969A-D978DB8AAD99}"/>
              </a:ext>
            </a:extLst>
          </p:cNvPr>
          <p:cNvSpPr>
            <a:spLocks noGrp="1"/>
          </p:cNvSpPr>
          <p:nvPr>
            <p:ph type="body" sz="quarter" idx="13"/>
          </p:nvPr>
        </p:nvSpPr>
        <p:spPr/>
        <p:txBody>
          <a:bodyPr>
            <a:normAutofit/>
          </a:bodyPr>
          <a:lstStyle/>
          <a:p>
            <a:pPr marL="0" indent="0">
              <a:buNone/>
            </a:pPr>
            <a:r>
              <a:rPr lang="en-CA" dirty="0"/>
              <a:t>Josie Gray</a:t>
            </a:r>
          </a:p>
          <a:p>
            <a:pPr marL="0" indent="0">
              <a:buNone/>
            </a:pPr>
            <a:r>
              <a:rPr lang="en-CA" dirty="0"/>
              <a:t>Coordinator of Collection Quality</a:t>
            </a:r>
          </a:p>
          <a:p>
            <a:pPr marL="0" indent="0">
              <a:buNone/>
            </a:pPr>
            <a:r>
              <a:rPr lang="en-CA" dirty="0"/>
              <a:t>@</a:t>
            </a:r>
            <a:r>
              <a:rPr lang="en-CA" dirty="0" err="1"/>
              <a:t>josiea_g</a:t>
            </a:r>
            <a:r>
              <a:rPr lang="en-CA" dirty="0"/>
              <a:t> / jgray@bccampus.ca</a:t>
            </a:r>
          </a:p>
          <a:p>
            <a:pPr marL="0" indent="0">
              <a:buNone/>
            </a:pPr>
            <a:r>
              <a:rPr lang="en-CA" dirty="0"/>
              <a:t>February 26, 2019</a:t>
            </a:r>
            <a:endParaRPr lang="en-US" dirty="0"/>
          </a:p>
        </p:txBody>
      </p:sp>
    </p:spTree>
    <p:extLst>
      <p:ext uri="{BB962C8B-B14F-4D97-AF65-F5344CB8AC3E}">
        <p14:creationId xmlns:p14="http://schemas.microsoft.com/office/powerpoint/2010/main" val="2068810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82F3-2801-4603-8D71-718109D331B2}"/>
              </a:ext>
            </a:extLst>
          </p:cNvPr>
          <p:cNvSpPr>
            <a:spLocks noGrp="1"/>
          </p:cNvSpPr>
          <p:nvPr>
            <p:ph type="title"/>
          </p:nvPr>
        </p:nvSpPr>
        <p:spPr/>
        <p:txBody>
          <a:bodyPr/>
          <a:lstStyle/>
          <a:p>
            <a:r>
              <a:rPr lang="en-CA" dirty="0"/>
              <a:t>Cost</a:t>
            </a:r>
            <a:endParaRPr lang="en-US" dirty="0"/>
          </a:p>
        </p:txBody>
      </p:sp>
      <p:pic>
        <p:nvPicPr>
          <p:cNvPr id="5" name="Content Placeholder 4">
            <a:extLst>
              <a:ext uri="{FF2B5EF4-FFF2-40B4-BE49-F238E27FC236}">
                <a16:creationId xmlns:a16="http://schemas.microsoft.com/office/drawing/2014/main" id="{1118E663-4C74-45E2-8357-26417ED9199C}"/>
              </a:ext>
              <a:ext uri="{C183D7F6-B498-43B3-948B-1728B52AA6E4}">
                <adec:decorative xmlns:adec="http://schemas.microsoft.com/office/drawing/2017/decorative" val="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671108" y="1825625"/>
            <a:ext cx="5801784" cy="4351338"/>
          </a:xfrm>
        </p:spPr>
      </p:pic>
    </p:spTree>
    <p:extLst>
      <p:ext uri="{BB962C8B-B14F-4D97-AF65-F5344CB8AC3E}">
        <p14:creationId xmlns:p14="http://schemas.microsoft.com/office/powerpoint/2010/main" val="190804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CAD4F-C80B-4B4A-BAA5-5B76C6FA67A6}"/>
              </a:ext>
            </a:extLst>
          </p:cNvPr>
          <p:cNvSpPr>
            <a:spLocks noGrp="1"/>
          </p:cNvSpPr>
          <p:nvPr>
            <p:ph type="title"/>
          </p:nvPr>
        </p:nvSpPr>
        <p:spPr>
          <a:xfrm>
            <a:off x="628650" y="606426"/>
            <a:ext cx="7886700" cy="1325563"/>
          </a:xfrm>
        </p:spPr>
        <p:txBody>
          <a:bodyPr/>
          <a:lstStyle/>
          <a:p>
            <a:r>
              <a:rPr lang="en-CA" dirty="0"/>
              <a:t>Limited Access to Digital Devices</a:t>
            </a:r>
            <a:endParaRPr lang="en-US" dirty="0"/>
          </a:p>
        </p:txBody>
      </p:sp>
      <p:sp>
        <p:nvSpPr>
          <p:cNvPr id="7" name="Text Placeholder 6">
            <a:extLst>
              <a:ext uri="{FF2B5EF4-FFF2-40B4-BE49-F238E27FC236}">
                <a16:creationId xmlns:a16="http://schemas.microsoft.com/office/drawing/2014/main" id="{E5D8EA5A-EBA2-4148-81B2-E352F8AB44B6}"/>
              </a:ext>
            </a:extLst>
          </p:cNvPr>
          <p:cNvSpPr>
            <a:spLocks noGrp="1"/>
          </p:cNvSpPr>
          <p:nvPr>
            <p:ph type="body" idx="1"/>
          </p:nvPr>
        </p:nvSpPr>
        <p:spPr/>
        <p:txBody>
          <a:bodyPr/>
          <a:lstStyle/>
          <a:p>
            <a:r>
              <a:rPr lang="en-CA" dirty="0"/>
              <a:t>This may apply to:</a:t>
            </a:r>
            <a:endParaRPr lang="en-US" dirty="0"/>
          </a:p>
        </p:txBody>
      </p:sp>
      <p:sp>
        <p:nvSpPr>
          <p:cNvPr id="8" name="Text Placeholder 7">
            <a:extLst>
              <a:ext uri="{FF2B5EF4-FFF2-40B4-BE49-F238E27FC236}">
                <a16:creationId xmlns:a16="http://schemas.microsoft.com/office/drawing/2014/main" id="{E941D35C-E141-4604-9FFB-DE61D0F40161}"/>
              </a:ext>
            </a:extLst>
          </p:cNvPr>
          <p:cNvSpPr>
            <a:spLocks noGrp="1"/>
          </p:cNvSpPr>
          <p:nvPr>
            <p:ph type="body" sz="quarter" idx="3"/>
          </p:nvPr>
        </p:nvSpPr>
        <p:spPr/>
        <p:txBody>
          <a:bodyPr/>
          <a:lstStyle/>
          <a:p>
            <a:r>
              <a:rPr lang="en-CA" dirty="0"/>
              <a:t>Things to consider:</a:t>
            </a:r>
            <a:endParaRPr lang="en-US" dirty="0"/>
          </a:p>
        </p:txBody>
      </p:sp>
      <p:sp>
        <p:nvSpPr>
          <p:cNvPr id="11" name="Content Placeholder 10">
            <a:extLst>
              <a:ext uri="{FF2B5EF4-FFF2-40B4-BE49-F238E27FC236}">
                <a16:creationId xmlns:a16="http://schemas.microsoft.com/office/drawing/2014/main" id="{B9B83905-1011-4D8C-922E-BC5732370C6E}"/>
              </a:ext>
            </a:extLst>
          </p:cNvPr>
          <p:cNvSpPr>
            <a:spLocks noGrp="1"/>
          </p:cNvSpPr>
          <p:nvPr>
            <p:ph sz="half" idx="2"/>
          </p:nvPr>
        </p:nvSpPr>
        <p:spPr/>
        <p:txBody>
          <a:bodyPr/>
          <a:lstStyle/>
          <a:p>
            <a:r>
              <a:rPr lang="en-CA" dirty="0"/>
              <a:t>A student with no computer</a:t>
            </a:r>
          </a:p>
          <a:p>
            <a:r>
              <a:rPr lang="en-CA" dirty="0"/>
              <a:t>A student with no smart phone</a:t>
            </a:r>
          </a:p>
          <a:p>
            <a:r>
              <a:rPr lang="en-CA" dirty="0"/>
              <a:t>A student with limited access to the Internet</a:t>
            </a:r>
          </a:p>
        </p:txBody>
      </p:sp>
      <p:sp>
        <p:nvSpPr>
          <p:cNvPr id="13" name="Content Placeholder 12">
            <a:extLst>
              <a:ext uri="{FF2B5EF4-FFF2-40B4-BE49-F238E27FC236}">
                <a16:creationId xmlns:a16="http://schemas.microsoft.com/office/drawing/2014/main" id="{5EA43D1F-3A2C-4524-8CFD-30C10A7D192F}"/>
              </a:ext>
            </a:extLst>
          </p:cNvPr>
          <p:cNvSpPr>
            <a:spLocks noGrp="1"/>
          </p:cNvSpPr>
          <p:nvPr>
            <p:ph sz="quarter" idx="4"/>
          </p:nvPr>
        </p:nvSpPr>
        <p:spPr/>
        <p:txBody>
          <a:bodyPr/>
          <a:lstStyle/>
          <a:p>
            <a:r>
              <a:rPr lang="en-CA" dirty="0"/>
              <a:t>Provide a print</a:t>
            </a:r>
          </a:p>
          <a:p>
            <a:r>
              <a:rPr lang="en-CA" dirty="0"/>
              <a:t>Provide an eBook format that someone can access on their phone</a:t>
            </a:r>
            <a:endParaRPr lang="en-US" dirty="0"/>
          </a:p>
        </p:txBody>
      </p:sp>
    </p:spTree>
    <p:extLst>
      <p:ext uri="{BB962C8B-B14F-4D97-AF65-F5344CB8AC3E}">
        <p14:creationId xmlns:p14="http://schemas.microsoft.com/office/powerpoint/2010/main" val="1435623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91FD6-EC5C-43F5-8064-3BD51D146C29}"/>
              </a:ext>
            </a:extLst>
          </p:cNvPr>
          <p:cNvSpPr>
            <a:spLocks noGrp="1"/>
          </p:cNvSpPr>
          <p:nvPr>
            <p:ph type="title"/>
          </p:nvPr>
        </p:nvSpPr>
        <p:spPr/>
        <p:txBody>
          <a:bodyPr/>
          <a:lstStyle/>
          <a:p>
            <a:r>
              <a:rPr lang="en-CA" dirty="0"/>
              <a:t>Limited Internet Access</a:t>
            </a:r>
            <a:endParaRPr lang="en-US" dirty="0"/>
          </a:p>
        </p:txBody>
      </p:sp>
      <p:sp>
        <p:nvSpPr>
          <p:cNvPr id="5" name="Text Placeholder 4">
            <a:extLst>
              <a:ext uri="{FF2B5EF4-FFF2-40B4-BE49-F238E27FC236}">
                <a16:creationId xmlns:a16="http://schemas.microsoft.com/office/drawing/2014/main" id="{F435844E-F783-497A-8A75-763EB15815EE}"/>
              </a:ext>
            </a:extLst>
          </p:cNvPr>
          <p:cNvSpPr>
            <a:spLocks noGrp="1"/>
          </p:cNvSpPr>
          <p:nvPr>
            <p:ph type="body" idx="1"/>
          </p:nvPr>
        </p:nvSpPr>
        <p:spPr/>
        <p:txBody>
          <a:bodyPr/>
          <a:lstStyle/>
          <a:p>
            <a:r>
              <a:rPr lang="en-CA" dirty="0"/>
              <a:t>This may apply to: 	</a:t>
            </a:r>
            <a:endParaRPr lang="en-US" dirty="0"/>
          </a:p>
        </p:txBody>
      </p:sp>
      <p:sp>
        <p:nvSpPr>
          <p:cNvPr id="6" name="Content Placeholder 5">
            <a:extLst>
              <a:ext uri="{FF2B5EF4-FFF2-40B4-BE49-F238E27FC236}">
                <a16:creationId xmlns:a16="http://schemas.microsoft.com/office/drawing/2014/main" id="{8F547A43-BD76-4ED1-A5C8-B11E904286F7}"/>
              </a:ext>
            </a:extLst>
          </p:cNvPr>
          <p:cNvSpPr>
            <a:spLocks noGrp="1"/>
          </p:cNvSpPr>
          <p:nvPr>
            <p:ph sz="half" idx="2"/>
          </p:nvPr>
        </p:nvSpPr>
        <p:spPr/>
        <p:txBody>
          <a:bodyPr>
            <a:normAutofit/>
          </a:bodyPr>
          <a:lstStyle/>
          <a:p>
            <a:r>
              <a:rPr lang="en-CA" dirty="0"/>
              <a:t>Students who spend long hours on transit</a:t>
            </a:r>
          </a:p>
          <a:p>
            <a:r>
              <a:rPr lang="en-CA" dirty="0"/>
              <a:t>Students facing financial difficulties</a:t>
            </a:r>
          </a:p>
          <a:p>
            <a:r>
              <a:rPr lang="en-CA" dirty="0"/>
              <a:t>Students who live in isolated communities</a:t>
            </a:r>
          </a:p>
          <a:p>
            <a:r>
              <a:rPr lang="en-CA" dirty="0"/>
              <a:t>Students with low digital literacy</a:t>
            </a:r>
          </a:p>
        </p:txBody>
      </p:sp>
      <p:sp>
        <p:nvSpPr>
          <p:cNvPr id="7" name="Text Placeholder 6">
            <a:extLst>
              <a:ext uri="{FF2B5EF4-FFF2-40B4-BE49-F238E27FC236}">
                <a16:creationId xmlns:a16="http://schemas.microsoft.com/office/drawing/2014/main" id="{1D63D3B7-630F-47DE-B42E-D0B502D6D046}"/>
              </a:ext>
            </a:extLst>
          </p:cNvPr>
          <p:cNvSpPr>
            <a:spLocks noGrp="1"/>
          </p:cNvSpPr>
          <p:nvPr>
            <p:ph type="body" sz="quarter" idx="3"/>
          </p:nvPr>
        </p:nvSpPr>
        <p:spPr/>
        <p:txBody>
          <a:bodyPr/>
          <a:lstStyle/>
          <a:p>
            <a:r>
              <a:rPr lang="en-CA" dirty="0"/>
              <a:t>Things to consider:</a:t>
            </a:r>
            <a:endParaRPr lang="en-US" dirty="0"/>
          </a:p>
        </p:txBody>
      </p:sp>
      <p:sp>
        <p:nvSpPr>
          <p:cNvPr id="8" name="Content Placeholder 7">
            <a:extLst>
              <a:ext uri="{FF2B5EF4-FFF2-40B4-BE49-F238E27FC236}">
                <a16:creationId xmlns:a16="http://schemas.microsoft.com/office/drawing/2014/main" id="{37744AFB-DEF2-4C07-B646-4B4DF6B593F3}"/>
              </a:ext>
            </a:extLst>
          </p:cNvPr>
          <p:cNvSpPr>
            <a:spLocks noGrp="1"/>
          </p:cNvSpPr>
          <p:nvPr>
            <p:ph sz="quarter" idx="4"/>
          </p:nvPr>
        </p:nvSpPr>
        <p:spPr/>
        <p:txBody>
          <a:bodyPr/>
          <a:lstStyle/>
          <a:p>
            <a:r>
              <a:rPr lang="en-CA" dirty="0"/>
              <a:t>Provide a digital format they can download to read on their computer or phone</a:t>
            </a:r>
          </a:p>
          <a:p>
            <a:r>
              <a:rPr lang="en-CA" dirty="0"/>
              <a:t>Provide assignments that can be worked on offline</a:t>
            </a:r>
            <a:endParaRPr lang="en-US" dirty="0"/>
          </a:p>
        </p:txBody>
      </p:sp>
    </p:spTree>
    <p:extLst>
      <p:ext uri="{BB962C8B-B14F-4D97-AF65-F5344CB8AC3E}">
        <p14:creationId xmlns:p14="http://schemas.microsoft.com/office/powerpoint/2010/main" val="1695255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5CE732-5797-44F2-A579-CCA11AE6FAED}"/>
              </a:ext>
            </a:extLst>
          </p:cNvPr>
          <p:cNvSpPr>
            <a:spLocks noGrp="1"/>
          </p:cNvSpPr>
          <p:nvPr>
            <p:ph type="title"/>
          </p:nvPr>
        </p:nvSpPr>
        <p:spPr/>
        <p:txBody>
          <a:bodyPr/>
          <a:lstStyle/>
          <a:p>
            <a:r>
              <a:rPr lang="en-CA" dirty="0"/>
              <a:t>Digital Literacy</a:t>
            </a:r>
            <a:endParaRPr lang="en-US" dirty="0"/>
          </a:p>
        </p:txBody>
      </p:sp>
      <p:sp>
        <p:nvSpPr>
          <p:cNvPr id="7" name="Text Placeholder 6">
            <a:extLst>
              <a:ext uri="{FF2B5EF4-FFF2-40B4-BE49-F238E27FC236}">
                <a16:creationId xmlns:a16="http://schemas.microsoft.com/office/drawing/2014/main" id="{E1EEF8DF-5318-46C0-B2B7-6F5C0BD9B3BA}"/>
              </a:ext>
            </a:extLst>
          </p:cNvPr>
          <p:cNvSpPr>
            <a:spLocks noGrp="1"/>
          </p:cNvSpPr>
          <p:nvPr>
            <p:ph type="body" idx="1"/>
          </p:nvPr>
        </p:nvSpPr>
        <p:spPr/>
        <p:txBody>
          <a:bodyPr/>
          <a:lstStyle/>
          <a:p>
            <a:r>
              <a:rPr lang="en-CA" dirty="0"/>
              <a:t>This may apply to:</a:t>
            </a:r>
            <a:endParaRPr lang="en-US" dirty="0"/>
          </a:p>
        </p:txBody>
      </p:sp>
      <p:sp>
        <p:nvSpPr>
          <p:cNvPr id="6" name="Content Placeholder 5">
            <a:extLst>
              <a:ext uri="{FF2B5EF4-FFF2-40B4-BE49-F238E27FC236}">
                <a16:creationId xmlns:a16="http://schemas.microsoft.com/office/drawing/2014/main" id="{5016AFDD-EA0A-4B0A-946E-49D8D63EEC3E}"/>
              </a:ext>
            </a:extLst>
          </p:cNvPr>
          <p:cNvSpPr>
            <a:spLocks noGrp="1"/>
          </p:cNvSpPr>
          <p:nvPr>
            <p:ph sz="half" idx="2"/>
          </p:nvPr>
        </p:nvSpPr>
        <p:spPr/>
        <p:txBody>
          <a:bodyPr>
            <a:normAutofit/>
          </a:bodyPr>
          <a:lstStyle/>
          <a:p>
            <a:r>
              <a:rPr lang="en-CA" b="1" dirty="0"/>
              <a:t>Anyone</a:t>
            </a:r>
            <a:r>
              <a:rPr lang="en-CA" dirty="0"/>
              <a:t>. </a:t>
            </a:r>
          </a:p>
        </p:txBody>
      </p:sp>
      <p:sp>
        <p:nvSpPr>
          <p:cNvPr id="8" name="Text Placeholder 7">
            <a:extLst>
              <a:ext uri="{FF2B5EF4-FFF2-40B4-BE49-F238E27FC236}">
                <a16:creationId xmlns:a16="http://schemas.microsoft.com/office/drawing/2014/main" id="{DBA00615-21A4-486D-8A46-A722C3CBD5EC}"/>
              </a:ext>
            </a:extLst>
          </p:cNvPr>
          <p:cNvSpPr>
            <a:spLocks noGrp="1"/>
          </p:cNvSpPr>
          <p:nvPr>
            <p:ph type="body" sz="quarter" idx="3"/>
          </p:nvPr>
        </p:nvSpPr>
        <p:spPr/>
        <p:txBody>
          <a:bodyPr/>
          <a:lstStyle/>
          <a:p>
            <a:r>
              <a:rPr lang="en-CA" dirty="0"/>
              <a:t>Things to consider:</a:t>
            </a:r>
            <a:endParaRPr lang="en-US" dirty="0"/>
          </a:p>
        </p:txBody>
      </p:sp>
      <p:sp>
        <p:nvSpPr>
          <p:cNvPr id="9" name="Content Placeholder 8">
            <a:extLst>
              <a:ext uri="{FF2B5EF4-FFF2-40B4-BE49-F238E27FC236}">
                <a16:creationId xmlns:a16="http://schemas.microsoft.com/office/drawing/2014/main" id="{34EBF0FB-CFFE-4148-BAF9-550347C4D427}"/>
              </a:ext>
            </a:extLst>
          </p:cNvPr>
          <p:cNvSpPr>
            <a:spLocks noGrp="1"/>
          </p:cNvSpPr>
          <p:nvPr>
            <p:ph sz="quarter" idx="4"/>
          </p:nvPr>
        </p:nvSpPr>
        <p:spPr/>
        <p:txBody>
          <a:bodyPr/>
          <a:lstStyle/>
          <a:p>
            <a:r>
              <a:rPr lang="en-CA" dirty="0"/>
              <a:t>Teach students how to use and navigate a digital resource</a:t>
            </a:r>
          </a:p>
          <a:p>
            <a:r>
              <a:rPr lang="en-CA" dirty="0"/>
              <a:t>Highlight accessibility and customization options</a:t>
            </a:r>
          </a:p>
          <a:p>
            <a:r>
              <a:rPr lang="en-CA" dirty="0"/>
              <a:t>Provide a print option</a:t>
            </a:r>
            <a:endParaRPr lang="en-US" dirty="0"/>
          </a:p>
        </p:txBody>
      </p:sp>
    </p:spTree>
    <p:extLst>
      <p:ext uri="{BB962C8B-B14F-4D97-AF65-F5344CB8AC3E}">
        <p14:creationId xmlns:p14="http://schemas.microsoft.com/office/powerpoint/2010/main" val="2501194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4FD47-0369-4666-B5B2-B60EE317AEAE}"/>
              </a:ext>
            </a:extLst>
          </p:cNvPr>
          <p:cNvSpPr>
            <a:spLocks noGrp="1"/>
          </p:cNvSpPr>
          <p:nvPr>
            <p:ph type="title"/>
          </p:nvPr>
        </p:nvSpPr>
        <p:spPr/>
        <p:txBody>
          <a:bodyPr/>
          <a:lstStyle/>
          <a:p>
            <a:r>
              <a:rPr lang="en-CA" dirty="0"/>
              <a:t>Language/Comprehension</a:t>
            </a:r>
            <a:endParaRPr lang="en-US" dirty="0"/>
          </a:p>
        </p:txBody>
      </p:sp>
      <p:sp>
        <p:nvSpPr>
          <p:cNvPr id="11" name="Text Placeholder 10">
            <a:extLst>
              <a:ext uri="{FF2B5EF4-FFF2-40B4-BE49-F238E27FC236}">
                <a16:creationId xmlns:a16="http://schemas.microsoft.com/office/drawing/2014/main" id="{0F7107BD-CF24-4F51-A8CC-9F29F036705B}"/>
              </a:ext>
            </a:extLst>
          </p:cNvPr>
          <p:cNvSpPr>
            <a:spLocks noGrp="1"/>
          </p:cNvSpPr>
          <p:nvPr>
            <p:ph type="body" idx="1"/>
          </p:nvPr>
        </p:nvSpPr>
        <p:spPr/>
        <p:txBody>
          <a:bodyPr/>
          <a:lstStyle/>
          <a:p>
            <a:r>
              <a:rPr lang="en-CA" dirty="0"/>
              <a:t>This may apply to:</a:t>
            </a:r>
            <a:endParaRPr lang="en-US" dirty="0"/>
          </a:p>
        </p:txBody>
      </p:sp>
      <p:sp>
        <p:nvSpPr>
          <p:cNvPr id="12" name="Content Placeholder 11">
            <a:extLst>
              <a:ext uri="{FF2B5EF4-FFF2-40B4-BE49-F238E27FC236}">
                <a16:creationId xmlns:a16="http://schemas.microsoft.com/office/drawing/2014/main" id="{13C610A8-8C2A-4E08-8E3A-F3F120DF8DC9}"/>
              </a:ext>
            </a:extLst>
          </p:cNvPr>
          <p:cNvSpPr>
            <a:spLocks noGrp="1"/>
          </p:cNvSpPr>
          <p:nvPr>
            <p:ph sz="half" idx="2"/>
          </p:nvPr>
        </p:nvSpPr>
        <p:spPr/>
        <p:txBody>
          <a:bodyPr/>
          <a:lstStyle/>
          <a:p>
            <a:r>
              <a:rPr lang="en-CA" dirty="0"/>
              <a:t>Students learning a second language</a:t>
            </a:r>
          </a:p>
          <a:p>
            <a:r>
              <a:rPr lang="en-CA" dirty="0"/>
              <a:t>Students whose first language is not English</a:t>
            </a:r>
          </a:p>
          <a:p>
            <a:r>
              <a:rPr lang="en-CA" dirty="0"/>
              <a:t>Students from different cultural contexts</a:t>
            </a:r>
          </a:p>
          <a:p>
            <a:r>
              <a:rPr lang="en-CA" dirty="0"/>
              <a:t>Students with learning disabilities</a:t>
            </a:r>
            <a:endParaRPr lang="en-US" dirty="0"/>
          </a:p>
        </p:txBody>
      </p:sp>
      <p:sp>
        <p:nvSpPr>
          <p:cNvPr id="13" name="Text Placeholder 12">
            <a:extLst>
              <a:ext uri="{FF2B5EF4-FFF2-40B4-BE49-F238E27FC236}">
                <a16:creationId xmlns:a16="http://schemas.microsoft.com/office/drawing/2014/main" id="{3F8C4FD1-A61B-4E80-B0B0-893029958794}"/>
              </a:ext>
            </a:extLst>
          </p:cNvPr>
          <p:cNvSpPr>
            <a:spLocks noGrp="1"/>
          </p:cNvSpPr>
          <p:nvPr>
            <p:ph type="body" sz="quarter" idx="3"/>
          </p:nvPr>
        </p:nvSpPr>
        <p:spPr/>
        <p:txBody>
          <a:bodyPr/>
          <a:lstStyle/>
          <a:p>
            <a:r>
              <a:rPr lang="en-CA" dirty="0"/>
              <a:t>Things to consider:</a:t>
            </a:r>
            <a:endParaRPr lang="en-US" dirty="0"/>
          </a:p>
        </p:txBody>
      </p:sp>
      <p:sp>
        <p:nvSpPr>
          <p:cNvPr id="14" name="Content Placeholder 13">
            <a:extLst>
              <a:ext uri="{FF2B5EF4-FFF2-40B4-BE49-F238E27FC236}">
                <a16:creationId xmlns:a16="http://schemas.microsoft.com/office/drawing/2014/main" id="{5E9CB082-1A23-465F-A971-0F13390B86EF}"/>
              </a:ext>
            </a:extLst>
          </p:cNvPr>
          <p:cNvSpPr>
            <a:spLocks noGrp="1"/>
          </p:cNvSpPr>
          <p:nvPr>
            <p:ph sz="quarter" idx="4"/>
          </p:nvPr>
        </p:nvSpPr>
        <p:spPr/>
        <p:txBody>
          <a:bodyPr>
            <a:normAutofit fontScale="92500" lnSpcReduction="10000"/>
          </a:bodyPr>
          <a:lstStyle/>
          <a:p>
            <a:r>
              <a:rPr lang="en-CA" dirty="0"/>
              <a:t>Make use of key terms/glossary lists</a:t>
            </a:r>
          </a:p>
          <a:p>
            <a:r>
              <a:rPr lang="en-CA" dirty="0"/>
              <a:t>Avoid jargon and figures of speech</a:t>
            </a:r>
          </a:p>
          <a:p>
            <a:r>
              <a:rPr lang="en-CA" dirty="0"/>
              <a:t>Structure topics and highlight main ideas</a:t>
            </a:r>
          </a:p>
          <a:p>
            <a:r>
              <a:rPr lang="en-CA" dirty="0"/>
              <a:t>Provide audio to accompany text (or highlight text-to-speech tools)</a:t>
            </a:r>
          </a:p>
        </p:txBody>
      </p:sp>
    </p:spTree>
    <p:extLst>
      <p:ext uri="{BB962C8B-B14F-4D97-AF65-F5344CB8AC3E}">
        <p14:creationId xmlns:p14="http://schemas.microsoft.com/office/powerpoint/2010/main" val="885351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77ADC-83B1-40E1-A2B5-1A95FB7A4594}"/>
              </a:ext>
            </a:extLst>
          </p:cNvPr>
          <p:cNvSpPr>
            <a:spLocks noGrp="1"/>
          </p:cNvSpPr>
          <p:nvPr>
            <p:ph type="title"/>
          </p:nvPr>
        </p:nvSpPr>
        <p:spPr/>
        <p:txBody>
          <a:bodyPr/>
          <a:lstStyle/>
          <a:p>
            <a:r>
              <a:rPr lang="en-CA" dirty="0"/>
              <a:t>Barriers for Print Users</a:t>
            </a:r>
            <a:endParaRPr lang="en-US" dirty="0"/>
          </a:p>
        </p:txBody>
      </p:sp>
      <p:sp>
        <p:nvSpPr>
          <p:cNvPr id="5" name="Content Placeholder 4">
            <a:extLst>
              <a:ext uri="{FF2B5EF4-FFF2-40B4-BE49-F238E27FC236}">
                <a16:creationId xmlns:a16="http://schemas.microsoft.com/office/drawing/2014/main" id="{ECB4562C-A546-4E16-BE83-A4F3B5DC2611}"/>
              </a:ext>
            </a:extLst>
          </p:cNvPr>
          <p:cNvSpPr>
            <a:spLocks noGrp="1"/>
          </p:cNvSpPr>
          <p:nvPr>
            <p:ph idx="1"/>
          </p:nvPr>
        </p:nvSpPr>
        <p:spPr/>
        <p:txBody>
          <a:bodyPr/>
          <a:lstStyle/>
          <a:p>
            <a:r>
              <a:rPr lang="en-CA" dirty="0"/>
              <a:t>Videos, audio</a:t>
            </a:r>
          </a:p>
          <a:p>
            <a:r>
              <a:rPr lang="en-CA" dirty="0"/>
              <a:t>Interactive activities</a:t>
            </a:r>
          </a:p>
          <a:p>
            <a:r>
              <a:rPr lang="en-CA" dirty="0"/>
              <a:t>Links</a:t>
            </a:r>
          </a:p>
          <a:p>
            <a:r>
              <a:rPr lang="en-CA" dirty="0"/>
              <a:t>Quality of images</a:t>
            </a:r>
            <a:endParaRPr lang="en-US" dirty="0"/>
          </a:p>
        </p:txBody>
      </p:sp>
    </p:spTree>
    <p:extLst>
      <p:ext uri="{BB962C8B-B14F-4D97-AF65-F5344CB8AC3E}">
        <p14:creationId xmlns:p14="http://schemas.microsoft.com/office/powerpoint/2010/main" val="699567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78E025-D905-4501-9E8D-8C1E0208C70F}"/>
              </a:ext>
            </a:extLst>
          </p:cNvPr>
          <p:cNvSpPr>
            <a:spLocks noGrp="1"/>
          </p:cNvSpPr>
          <p:nvPr>
            <p:ph type="title"/>
          </p:nvPr>
        </p:nvSpPr>
        <p:spPr/>
        <p:txBody>
          <a:bodyPr/>
          <a:lstStyle/>
          <a:p>
            <a:r>
              <a:rPr lang="en-CA" dirty="0"/>
              <a:t>Strategies for creating inclusive resources</a:t>
            </a:r>
            <a:endParaRPr lang="en-US" dirty="0"/>
          </a:p>
        </p:txBody>
      </p:sp>
    </p:spTree>
    <p:extLst>
      <p:ext uri="{BB962C8B-B14F-4D97-AF65-F5344CB8AC3E}">
        <p14:creationId xmlns:p14="http://schemas.microsoft.com/office/powerpoint/2010/main" val="51125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5711D-EF67-4A49-B094-FD2D439F049C}"/>
              </a:ext>
            </a:extLst>
          </p:cNvPr>
          <p:cNvSpPr>
            <a:spLocks noGrp="1"/>
          </p:cNvSpPr>
          <p:nvPr>
            <p:ph type="title"/>
          </p:nvPr>
        </p:nvSpPr>
        <p:spPr/>
        <p:txBody>
          <a:bodyPr/>
          <a:lstStyle/>
          <a:p>
            <a:r>
              <a:rPr lang="en-CA" dirty="0"/>
              <a:t>Structure</a:t>
            </a:r>
            <a:endParaRPr lang="en-US" dirty="0"/>
          </a:p>
        </p:txBody>
      </p:sp>
      <p:sp>
        <p:nvSpPr>
          <p:cNvPr id="3" name="Content Placeholder 2">
            <a:extLst>
              <a:ext uri="{FF2B5EF4-FFF2-40B4-BE49-F238E27FC236}">
                <a16:creationId xmlns:a16="http://schemas.microsoft.com/office/drawing/2014/main" id="{933DA854-6D55-4152-8A8C-D805C742D64F}"/>
              </a:ext>
            </a:extLst>
          </p:cNvPr>
          <p:cNvSpPr>
            <a:spLocks noGrp="1"/>
          </p:cNvSpPr>
          <p:nvPr>
            <p:ph idx="1"/>
          </p:nvPr>
        </p:nvSpPr>
        <p:spPr/>
        <p:txBody>
          <a:bodyPr/>
          <a:lstStyle/>
          <a:p>
            <a:pPr marL="0" indent="0">
              <a:buNone/>
            </a:pPr>
            <a:r>
              <a:rPr lang="en-CA" dirty="0"/>
              <a:t>Five Rules of Textbook Development</a:t>
            </a:r>
          </a:p>
          <a:p>
            <a:pPr marL="514350" indent="-514350">
              <a:buFont typeface="+mj-lt"/>
              <a:buAutoNum type="arabicPeriod"/>
            </a:pPr>
            <a:r>
              <a:rPr lang="en-CA" dirty="0"/>
              <a:t>Rule of frameworks</a:t>
            </a:r>
          </a:p>
          <a:p>
            <a:pPr marL="514350" indent="-514350">
              <a:buFont typeface="+mj-lt"/>
              <a:buAutoNum type="arabicPeriod"/>
            </a:pPr>
            <a:r>
              <a:rPr lang="en-CA" dirty="0"/>
              <a:t>Rule of meaningful names</a:t>
            </a:r>
          </a:p>
          <a:p>
            <a:pPr marL="514350" indent="-514350">
              <a:buFont typeface="+mj-lt"/>
              <a:buAutoNum type="arabicPeriod"/>
            </a:pPr>
            <a:r>
              <a:rPr lang="en-CA" dirty="0"/>
              <a:t>Rule of manageable numbers</a:t>
            </a:r>
          </a:p>
          <a:p>
            <a:pPr marL="514350" indent="-514350">
              <a:buFont typeface="+mj-lt"/>
              <a:buAutoNum type="arabicPeriod"/>
            </a:pPr>
            <a:r>
              <a:rPr lang="en-CA" dirty="0"/>
              <a:t>Rule of hierarchy</a:t>
            </a:r>
          </a:p>
          <a:p>
            <a:pPr marL="514350" indent="-514350">
              <a:buFont typeface="+mj-lt"/>
              <a:buAutoNum type="arabicPeriod"/>
            </a:pPr>
            <a:r>
              <a:rPr lang="en-CA" dirty="0"/>
              <a:t>Rule of repetition</a:t>
            </a:r>
            <a:endParaRPr lang="en-US" dirty="0"/>
          </a:p>
        </p:txBody>
      </p:sp>
    </p:spTree>
    <p:extLst>
      <p:ext uri="{BB962C8B-B14F-4D97-AF65-F5344CB8AC3E}">
        <p14:creationId xmlns:p14="http://schemas.microsoft.com/office/powerpoint/2010/main" val="246646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2E7A38C-A14E-4F99-8654-8308A17221F1}"/>
              </a:ext>
            </a:extLst>
          </p:cNvPr>
          <p:cNvSpPr>
            <a:spLocks noGrp="1"/>
          </p:cNvSpPr>
          <p:nvPr>
            <p:ph type="title"/>
          </p:nvPr>
        </p:nvSpPr>
        <p:spPr/>
        <p:txBody>
          <a:bodyPr/>
          <a:lstStyle/>
          <a:p>
            <a:r>
              <a:rPr lang="en-CA" dirty="0"/>
              <a:t>Multimodal Presentation</a:t>
            </a:r>
            <a:endParaRPr lang="en-US" dirty="0"/>
          </a:p>
        </p:txBody>
      </p:sp>
      <p:sp>
        <p:nvSpPr>
          <p:cNvPr id="4" name="Content Placeholder 3">
            <a:extLst>
              <a:ext uri="{FF2B5EF4-FFF2-40B4-BE49-F238E27FC236}">
                <a16:creationId xmlns:a16="http://schemas.microsoft.com/office/drawing/2014/main" id="{300D3C72-AA84-4D66-A765-5CEF5A57A55D}"/>
              </a:ext>
            </a:extLst>
          </p:cNvPr>
          <p:cNvSpPr>
            <a:spLocks noGrp="1"/>
          </p:cNvSpPr>
          <p:nvPr>
            <p:ph idx="1"/>
          </p:nvPr>
        </p:nvSpPr>
        <p:spPr>
          <a:xfrm>
            <a:off x="628650" y="1600200"/>
            <a:ext cx="7886700" cy="4576763"/>
          </a:xfrm>
        </p:spPr>
        <p:txBody>
          <a:bodyPr>
            <a:normAutofit/>
          </a:bodyPr>
          <a:lstStyle/>
          <a:p>
            <a:r>
              <a:rPr lang="en-CA" dirty="0"/>
              <a:t>Offer flexibility and choice, and educate students about that flexibility and choice</a:t>
            </a:r>
          </a:p>
          <a:p>
            <a:pPr lvl="1"/>
            <a:r>
              <a:rPr lang="en-CA" dirty="0"/>
              <a:t>Highlight format options</a:t>
            </a:r>
          </a:p>
          <a:p>
            <a:pPr lvl="1"/>
            <a:r>
              <a:rPr lang="en-CA" dirty="0"/>
              <a:t>Offer help with using different formats</a:t>
            </a:r>
          </a:p>
          <a:p>
            <a:pPr lvl="1"/>
            <a:r>
              <a:rPr lang="en-CA" dirty="0"/>
              <a:t>Suggest tools and strategies to customize resources (e.g., text to speech tools, expand font, annotation, formats)</a:t>
            </a:r>
          </a:p>
          <a:p>
            <a:r>
              <a:rPr lang="en-CA" dirty="0"/>
              <a:t>Mix ways of presenting information - text, visual, audio, and interactive content</a:t>
            </a:r>
            <a:endParaRPr lang="en-CA" b="1" dirty="0"/>
          </a:p>
          <a:p>
            <a:r>
              <a:rPr lang="en-CA" dirty="0"/>
              <a:t>Print and digital options (avoid over-reliance on web content)</a:t>
            </a:r>
          </a:p>
        </p:txBody>
      </p:sp>
    </p:spTree>
    <p:extLst>
      <p:ext uri="{BB962C8B-B14F-4D97-AF65-F5344CB8AC3E}">
        <p14:creationId xmlns:p14="http://schemas.microsoft.com/office/powerpoint/2010/main" val="4261228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A6AC6-5433-4FA5-A731-6A5440AFEC6F}"/>
              </a:ext>
            </a:extLst>
          </p:cNvPr>
          <p:cNvSpPr>
            <a:spLocks noGrp="1"/>
          </p:cNvSpPr>
          <p:nvPr>
            <p:ph type="title"/>
          </p:nvPr>
        </p:nvSpPr>
        <p:spPr/>
        <p:txBody>
          <a:bodyPr/>
          <a:lstStyle/>
          <a:p>
            <a:r>
              <a:rPr lang="en-CA" dirty="0"/>
              <a:t>Work with your students</a:t>
            </a:r>
            <a:endParaRPr lang="en-US" dirty="0"/>
          </a:p>
        </p:txBody>
      </p:sp>
      <p:sp>
        <p:nvSpPr>
          <p:cNvPr id="3" name="Content Placeholder 2">
            <a:extLst>
              <a:ext uri="{FF2B5EF4-FFF2-40B4-BE49-F238E27FC236}">
                <a16:creationId xmlns:a16="http://schemas.microsoft.com/office/drawing/2014/main" id="{F8200360-C0D2-41EE-A0DF-8635894C1C08}"/>
              </a:ext>
            </a:extLst>
          </p:cNvPr>
          <p:cNvSpPr>
            <a:spLocks noGrp="1"/>
          </p:cNvSpPr>
          <p:nvPr>
            <p:ph idx="1"/>
          </p:nvPr>
        </p:nvSpPr>
        <p:spPr/>
        <p:txBody>
          <a:bodyPr/>
          <a:lstStyle/>
          <a:p>
            <a:r>
              <a:rPr lang="en-CA" dirty="0"/>
              <a:t>Who are they?</a:t>
            </a:r>
          </a:p>
          <a:p>
            <a:r>
              <a:rPr lang="en-CA" dirty="0"/>
              <a:t>Ask for feedback</a:t>
            </a:r>
          </a:p>
          <a:p>
            <a:r>
              <a:rPr lang="en-CA" dirty="0"/>
              <a:t>“Start from a place of curiosity” – how do students feel about your resource? What would make it more useful to them?</a:t>
            </a:r>
          </a:p>
          <a:p>
            <a:r>
              <a:rPr lang="en-CA" dirty="0"/>
              <a:t>Co-create resources with students</a:t>
            </a:r>
          </a:p>
        </p:txBody>
      </p:sp>
    </p:spTree>
    <p:extLst>
      <p:ext uri="{BB962C8B-B14F-4D97-AF65-F5344CB8AC3E}">
        <p14:creationId xmlns:p14="http://schemas.microsoft.com/office/powerpoint/2010/main" val="641538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54E3F8A-619E-47B0-9EBA-A078B8C29A37}"/>
              </a:ext>
            </a:extLst>
          </p:cNvPr>
          <p:cNvSpPr>
            <a:spLocks noGrp="1"/>
          </p:cNvSpPr>
          <p:nvPr>
            <p:ph type="title"/>
          </p:nvPr>
        </p:nvSpPr>
        <p:spPr/>
        <p:txBody>
          <a:bodyPr>
            <a:normAutofit/>
          </a:bodyPr>
          <a:lstStyle/>
          <a:p>
            <a:r>
              <a:rPr lang="en-CA" dirty="0">
                <a:solidFill>
                  <a:schemeClr val="bg1"/>
                </a:solidFill>
              </a:rPr>
              <a:t>How can we ensure an OER is inaccessible?</a:t>
            </a:r>
            <a:endParaRPr lang="en-US" dirty="0">
              <a:solidFill>
                <a:schemeClr val="bg1"/>
              </a:solidFill>
            </a:endParaRPr>
          </a:p>
        </p:txBody>
      </p:sp>
    </p:spTree>
    <p:extLst>
      <p:ext uri="{BB962C8B-B14F-4D97-AF65-F5344CB8AC3E}">
        <p14:creationId xmlns:p14="http://schemas.microsoft.com/office/powerpoint/2010/main" val="4192323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A9E2B-D7B7-4B9B-9B8C-EC6DCA2CD506}"/>
              </a:ext>
            </a:extLst>
          </p:cNvPr>
          <p:cNvSpPr>
            <a:spLocks noGrp="1"/>
          </p:cNvSpPr>
          <p:nvPr>
            <p:ph type="title"/>
          </p:nvPr>
        </p:nvSpPr>
        <p:spPr/>
        <p:txBody>
          <a:bodyPr/>
          <a:lstStyle/>
          <a:p>
            <a:r>
              <a:rPr lang="en-CA" dirty="0"/>
              <a:t>Resources</a:t>
            </a:r>
            <a:endParaRPr lang="en-US" dirty="0"/>
          </a:p>
        </p:txBody>
      </p:sp>
      <p:sp>
        <p:nvSpPr>
          <p:cNvPr id="3" name="Content Placeholder 2">
            <a:extLst>
              <a:ext uri="{FF2B5EF4-FFF2-40B4-BE49-F238E27FC236}">
                <a16:creationId xmlns:a16="http://schemas.microsoft.com/office/drawing/2014/main" id="{4AB0D4EE-B353-496D-94B1-29613C7CD468}"/>
              </a:ext>
            </a:extLst>
          </p:cNvPr>
          <p:cNvSpPr>
            <a:spLocks noGrp="1"/>
          </p:cNvSpPr>
          <p:nvPr>
            <p:ph idx="1"/>
          </p:nvPr>
        </p:nvSpPr>
        <p:spPr/>
        <p:txBody>
          <a:bodyPr/>
          <a:lstStyle/>
          <a:p>
            <a:r>
              <a:rPr lang="en-CA" b="1" dirty="0"/>
              <a:t>The Accessible Digital Office Document Project</a:t>
            </a:r>
            <a:r>
              <a:rPr lang="en-CA" dirty="0"/>
              <a:t>: A collection of resources for creating accessible office documents. (</a:t>
            </a:r>
            <a:r>
              <a:rPr lang="en-US" dirty="0">
                <a:hlinkClick r:id="rId3"/>
              </a:rPr>
              <a:t>https://adod.idrc.ocadu.ca/</a:t>
            </a:r>
            <a:r>
              <a:rPr lang="en-US" dirty="0"/>
              <a:t>)</a:t>
            </a:r>
          </a:p>
          <a:p>
            <a:r>
              <a:rPr lang="en-CA" b="1" dirty="0"/>
              <a:t>A</a:t>
            </a:r>
            <a:r>
              <a:rPr lang="en-US" b="1" dirty="0" err="1"/>
              <a:t>ccessibiity</a:t>
            </a:r>
            <a:r>
              <a:rPr lang="en-US" b="1" dirty="0"/>
              <a:t> Toolkit</a:t>
            </a:r>
            <a:r>
              <a:rPr lang="en-US" dirty="0"/>
              <a:t>: A resource for creating accessible digital content, especially as it relates to Pressbooks (</a:t>
            </a:r>
            <a:r>
              <a:rPr lang="en-US" dirty="0">
                <a:hlinkClick r:id="rId4"/>
              </a:rPr>
              <a:t>https://opentextbc.ca/accessibility/</a:t>
            </a:r>
            <a:r>
              <a:rPr lang="en-US" dirty="0"/>
              <a:t>)</a:t>
            </a:r>
          </a:p>
          <a:p>
            <a:r>
              <a:rPr lang="en-CA" b="1" dirty="0"/>
              <a:t>P</a:t>
            </a:r>
            <a:r>
              <a:rPr lang="en-US" b="1" dirty="0" err="1"/>
              <a:t>revious</a:t>
            </a:r>
            <a:r>
              <a:rPr lang="en-US" b="1" dirty="0"/>
              <a:t> inclusive design webinars </a:t>
            </a:r>
            <a:r>
              <a:rPr lang="en-US" dirty="0"/>
              <a:t>in this series: Open Education channel at </a:t>
            </a:r>
            <a:r>
              <a:rPr lang="en-US" dirty="0">
                <a:hlinkClick r:id="rId5"/>
              </a:rPr>
              <a:t>https://video.bccampus.ca/</a:t>
            </a:r>
            <a:r>
              <a:rPr lang="en-US" dirty="0"/>
              <a:t> </a:t>
            </a:r>
            <a:endParaRPr lang="en-CA" dirty="0"/>
          </a:p>
        </p:txBody>
      </p:sp>
    </p:spTree>
    <p:extLst>
      <p:ext uri="{BB962C8B-B14F-4D97-AF65-F5344CB8AC3E}">
        <p14:creationId xmlns:p14="http://schemas.microsoft.com/office/powerpoint/2010/main" val="3101803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38CDE1D-0CD6-4757-8CC3-0BB80D0674AD}"/>
              </a:ext>
            </a:extLst>
          </p:cNvPr>
          <p:cNvSpPr>
            <a:spLocks noGrp="1"/>
          </p:cNvSpPr>
          <p:nvPr>
            <p:ph type="title"/>
          </p:nvPr>
        </p:nvSpPr>
        <p:spPr>
          <a:xfrm>
            <a:off x="173853" y="4912518"/>
            <a:ext cx="6087247" cy="1325563"/>
          </a:xfrm>
        </p:spPr>
        <p:txBody>
          <a:bodyPr>
            <a:normAutofit fontScale="90000"/>
          </a:bodyPr>
          <a:lstStyle/>
          <a:p>
            <a:r>
              <a:rPr lang="en-CA" sz="4000" dirty="0"/>
              <a:t>What are some ways we could design inaccessible OER?</a:t>
            </a:r>
            <a:endParaRPr lang="en-US" sz="4000" dirty="0"/>
          </a:p>
        </p:txBody>
      </p:sp>
    </p:spTree>
    <p:extLst>
      <p:ext uri="{BB962C8B-B14F-4D97-AF65-F5344CB8AC3E}">
        <p14:creationId xmlns:p14="http://schemas.microsoft.com/office/powerpoint/2010/main" val="3922687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1175A-83BB-4C4B-9F82-63C580067475}"/>
              </a:ext>
            </a:extLst>
          </p:cNvPr>
          <p:cNvSpPr>
            <a:spLocks noGrp="1"/>
          </p:cNvSpPr>
          <p:nvPr>
            <p:ph type="title"/>
          </p:nvPr>
        </p:nvSpPr>
        <p:spPr/>
        <p:txBody>
          <a:bodyPr/>
          <a:lstStyle/>
          <a:p>
            <a:r>
              <a:rPr lang="en-CA" dirty="0"/>
              <a:t>What might barriers look like?</a:t>
            </a:r>
            <a:endParaRPr lang="en-US" dirty="0"/>
          </a:p>
        </p:txBody>
      </p:sp>
    </p:spTree>
    <p:extLst>
      <p:ext uri="{BB962C8B-B14F-4D97-AF65-F5344CB8AC3E}">
        <p14:creationId xmlns:p14="http://schemas.microsoft.com/office/powerpoint/2010/main" val="1067142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2AC2A-3341-47D0-A118-FC35E3754EC7}"/>
              </a:ext>
            </a:extLst>
          </p:cNvPr>
          <p:cNvSpPr>
            <a:spLocks noGrp="1"/>
          </p:cNvSpPr>
          <p:nvPr>
            <p:ph type="title"/>
          </p:nvPr>
        </p:nvSpPr>
        <p:spPr/>
        <p:txBody>
          <a:bodyPr/>
          <a:lstStyle/>
          <a:p>
            <a:r>
              <a:rPr lang="en-CA" dirty="0"/>
              <a:t>Understanding Accessibility</a:t>
            </a:r>
            <a:endParaRPr lang="en-US" dirty="0"/>
          </a:p>
        </p:txBody>
      </p:sp>
      <p:sp>
        <p:nvSpPr>
          <p:cNvPr id="3" name="Content Placeholder 2">
            <a:extLst>
              <a:ext uri="{FF2B5EF4-FFF2-40B4-BE49-F238E27FC236}">
                <a16:creationId xmlns:a16="http://schemas.microsoft.com/office/drawing/2014/main" id="{6C4F78BE-8929-4C76-841C-989FB1BCB8CE}"/>
              </a:ext>
            </a:extLst>
          </p:cNvPr>
          <p:cNvSpPr>
            <a:spLocks noGrp="1"/>
          </p:cNvSpPr>
          <p:nvPr>
            <p:ph idx="1"/>
          </p:nvPr>
        </p:nvSpPr>
        <p:spPr/>
        <p:txBody>
          <a:bodyPr>
            <a:normAutofit/>
          </a:bodyPr>
          <a:lstStyle/>
          <a:p>
            <a:r>
              <a:rPr lang="en-CA" sz="3600" dirty="0"/>
              <a:t>“Accessibility” is more of a technical word signifying that something meets defined criteria</a:t>
            </a:r>
          </a:p>
          <a:p>
            <a:pPr marL="0" indent="0">
              <a:buNone/>
            </a:pPr>
            <a:endParaRPr lang="en-CA" sz="3600" dirty="0"/>
          </a:p>
          <a:p>
            <a:r>
              <a:rPr lang="en-CA" sz="3600" dirty="0">
                <a:hlinkClick r:id="rId3"/>
              </a:rPr>
              <a:t>WCAG 2.0</a:t>
            </a:r>
            <a:r>
              <a:rPr lang="en-CA" sz="3600" dirty="0"/>
              <a:t>, checklists (minimum standards, somewhere to start)</a:t>
            </a:r>
          </a:p>
        </p:txBody>
      </p:sp>
    </p:spTree>
    <p:extLst>
      <p:ext uri="{BB962C8B-B14F-4D97-AF65-F5344CB8AC3E}">
        <p14:creationId xmlns:p14="http://schemas.microsoft.com/office/powerpoint/2010/main" val="1685872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BBE74-5E09-4084-8309-73F4CDD436DD}"/>
              </a:ext>
            </a:extLst>
          </p:cNvPr>
          <p:cNvSpPr>
            <a:spLocks noGrp="1"/>
          </p:cNvSpPr>
          <p:nvPr>
            <p:ph type="title"/>
          </p:nvPr>
        </p:nvSpPr>
        <p:spPr>
          <a:xfrm>
            <a:off x="2540000" y="365126"/>
            <a:ext cx="5975350" cy="1325563"/>
          </a:xfrm>
        </p:spPr>
        <p:txBody>
          <a:bodyPr/>
          <a:lstStyle/>
          <a:p>
            <a:r>
              <a:rPr lang="en-CA" dirty="0">
                <a:hlinkClick r:id="rId3"/>
              </a:rPr>
              <a:t>BCcampus Accessibility Checklist</a:t>
            </a:r>
            <a:endParaRPr lang="en-US" dirty="0"/>
          </a:p>
        </p:txBody>
      </p:sp>
      <p:sp>
        <p:nvSpPr>
          <p:cNvPr id="3" name="Content Placeholder 2">
            <a:extLst>
              <a:ext uri="{FF2B5EF4-FFF2-40B4-BE49-F238E27FC236}">
                <a16:creationId xmlns:a16="http://schemas.microsoft.com/office/drawing/2014/main" id="{BB0E6898-317B-435B-ACA5-079E837EB3D8}"/>
              </a:ext>
            </a:extLst>
          </p:cNvPr>
          <p:cNvSpPr>
            <a:spLocks noGrp="1"/>
          </p:cNvSpPr>
          <p:nvPr>
            <p:ph idx="1"/>
          </p:nvPr>
        </p:nvSpPr>
        <p:spPr/>
        <p:txBody>
          <a:bodyPr>
            <a:normAutofit fontScale="92500" lnSpcReduction="10000"/>
          </a:bodyPr>
          <a:lstStyle/>
          <a:p>
            <a:pPr>
              <a:buFont typeface="Wingdings" panose="05000000000000000000" pitchFamily="2" charset="2"/>
              <a:buChar char="q"/>
            </a:pPr>
            <a:r>
              <a:rPr lang="en-CA" dirty="0"/>
              <a:t>Content uses headings and subheadings that are used sequentially</a:t>
            </a:r>
          </a:p>
          <a:p>
            <a:pPr>
              <a:buFont typeface="Wingdings" panose="05000000000000000000" pitchFamily="2" charset="2"/>
              <a:buChar char="q"/>
            </a:pPr>
            <a:r>
              <a:rPr lang="en-CA" dirty="0"/>
              <a:t>Images have alternative text descriptions</a:t>
            </a:r>
          </a:p>
          <a:p>
            <a:pPr>
              <a:buFont typeface="Wingdings" panose="05000000000000000000" pitchFamily="2" charset="2"/>
              <a:buChar char="q"/>
            </a:pPr>
            <a:r>
              <a:rPr lang="en-CA" dirty="0"/>
              <a:t>Images do not rely on colour alone to convey information</a:t>
            </a:r>
          </a:p>
          <a:p>
            <a:pPr>
              <a:buFont typeface="Wingdings" panose="05000000000000000000" pitchFamily="2" charset="2"/>
              <a:buChar char="q"/>
            </a:pPr>
            <a:r>
              <a:rPr lang="en-CA" dirty="0"/>
              <a:t>Link text is meaningful when read out of context</a:t>
            </a:r>
          </a:p>
          <a:p>
            <a:pPr>
              <a:buFont typeface="Wingdings" panose="05000000000000000000" pitchFamily="2" charset="2"/>
              <a:buChar char="q"/>
            </a:pPr>
            <a:r>
              <a:rPr lang="en-CA" dirty="0"/>
              <a:t>Tables include row/column headers with correct scope, captions, and do not have merged or split cells</a:t>
            </a:r>
          </a:p>
          <a:p>
            <a:pPr>
              <a:buFont typeface="Wingdings" panose="05000000000000000000" pitchFamily="2" charset="2"/>
              <a:buChar char="q"/>
            </a:pPr>
            <a:r>
              <a:rPr lang="en-CA" dirty="0"/>
              <a:t>Multimedia has transcripts or captions</a:t>
            </a:r>
          </a:p>
          <a:p>
            <a:pPr>
              <a:buFont typeface="Wingdings" panose="05000000000000000000" pitchFamily="2" charset="2"/>
              <a:buChar char="q"/>
            </a:pPr>
            <a:r>
              <a:rPr lang="en-CA" dirty="0"/>
              <a:t>Font size can be increased</a:t>
            </a:r>
            <a:endParaRPr lang="en-US" dirty="0"/>
          </a:p>
        </p:txBody>
      </p:sp>
    </p:spTree>
    <p:extLst>
      <p:ext uri="{BB962C8B-B14F-4D97-AF65-F5344CB8AC3E}">
        <p14:creationId xmlns:p14="http://schemas.microsoft.com/office/powerpoint/2010/main" val="3236737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4A954-D185-462A-ADF5-FE667B6DB7BB}"/>
              </a:ext>
            </a:extLst>
          </p:cNvPr>
          <p:cNvSpPr>
            <a:spLocks noGrp="1"/>
          </p:cNvSpPr>
          <p:nvPr>
            <p:ph type="title"/>
          </p:nvPr>
        </p:nvSpPr>
        <p:spPr/>
        <p:txBody>
          <a:bodyPr/>
          <a:lstStyle/>
          <a:p>
            <a:r>
              <a:rPr lang="en-CA" dirty="0"/>
              <a:t>Limits of checklists</a:t>
            </a:r>
            <a:endParaRPr lang="en-US" dirty="0"/>
          </a:p>
        </p:txBody>
      </p:sp>
      <p:pic>
        <p:nvPicPr>
          <p:cNvPr id="5" name="Content Placeholder 4" descr="A screenshot of a tweet that reads: “You think it’s cute to write your tweets and usernames this way. But have you listened to what it sounds like with assistive technologies like VoiceOver.” The tweet replaces a lot of the letters with special characters that look like letters. Included in this tweet is the audio of VoiceOver reading the tweet. Instead of reading the word, the screen reader reads out the name of each special character. For example, the word “cute” is read, “Mathematical script small c, mathematical script small u, mathematical script small t, mathematical script small e.”">
            <a:extLst>
              <a:ext uri="{FF2B5EF4-FFF2-40B4-BE49-F238E27FC236}">
                <a16:creationId xmlns:a16="http://schemas.microsoft.com/office/drawing/2014/main" id="{8F66493B-DC9C-4E1B-996E-4364A39C5B8A}"/>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335428" y="1424582"/>
            <a:ext cx="4125042" cy="4752381"/>
          </a:xfrm>
        </p:spPr>
      </p:pic>
    </p:spTree>
    <p:extLst>
      <p:ext uri="{BB962C8B-B14F-4D97-AF65-F5344CB8AC3E}">
        <p14:creationId xmlns:p14="http://schemas.microsoft.com/office/powerpoint/2010/main" val="1132699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8C4A5-B6DB-410D-BFE2-62A0C014899A}"/>
              </a:ext>
            </a:extLst>
          </p:cNvPr>
          <p:cNvSpPr>
            <a:spLocks noGrp="1"/>
          </p:cNvSpPr>
          <p:nvPr>
            <p:ph type="title"/>
          </p:nvPr>
        </p:nvSpPr>
        <p:spPr/>
        <p:txBody>
          <a:bodyPr/>
          <a:lstStyle/>
          <a:p>
            <a:r>
              <a:rPr lang="en-CA" dirty="0"/>
              <a:t>Inclusive Design is…</a:t>
            </a:r>
            <a:endParaRPr lang="en-US" dirty="0"/>
          </a:p>
        </p:txBody>
      </p:sp>
      <p:sp>
        <p:nvSpPr>
          <p:cNvPr id="3" name="Content Placeholder 2">
            <a:extLst>
              <a:ext uri="{FF2B5EF4-FFF2-40B4-BE49-F238E27FC236}">
                <a16:creationId xmlns:a16="http://schemas.microsoft.com/office/drawing/2014/main" id="{4EBAF11F-1F55-41F2-91FE-31F1BFAAFDD4}"/>
              </a:ext>
            </a:extLst>
          </p:cNvPr>
          <p:cNvSpPr>
            <a:spLocks noGrp="1"/>
          </p:cNvSpPr>
          <p:nvPr>
            <p:ph idx="1"/>
          </p:nvPr>
        </p:nvSpPr>
        <p:spPr>
          <a:xfrm>
            <a:off x="628650" y="1825625"/>
            <a:ext cx="8354712" cy="4351338"/>
          </a:xfrm>
        </p:spPr>
        <p:txBody>
          <a:bodyPr>
            <a:normAutofit/>
          </a:bodyPr>
          <a:lstStyle/>
          <a:p>
            <a:pPr marL="0" indent="0">
              <a:buNone/>
            </a:pPr>
            <a:r>
              <a:rPr lang="en-CA" sz="4400" dirty="0"/>
              <a:t>“… design that considers the full range of human diversity with respect to ability, language, culture, gender, age, and other forms of human difference.”</a:t>
            </a:r>
          </a:p>
          <a:p>
            <a:pPr marL="0" indent="0" algn="r">
              <a:buNone/>
            </a:pPr>
            <a:r>
              <a:rPr lang="en-CA" sz="3200" dirty="0"/>
              <a:t>- Inclusive Design Research Centre</a:t>
            </a:r>
            <a:endParaRPr lang="en-US" sz="3200" dirty="0"/>
          </a:p>
        </p:txBody>
      </p:sp>
    </p:spTree>
    <p:extLst>
      <p:ext uri="{BB962C8B-B14F-4D97-AF65-F5344CB8AC3E}">
        <p14:creationId xmlns:p14="http://schemas.microsoft.com/office/powerpoint/2010/main" val="1843394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55A10-949E-4A40-9640-DD6ED74775E5}"/>
              </a:ext>
            </a:extLst>
          </p:cNvPr>
          <p:cNvSpPr>
            <a:spLocks noGrp="1"/>
          </p:cNvSpPr>
          <p:nvPr>
            <p:ph type="title"/>
          </p:nvPr>
        </p:nvSpPr>
        <p:spPr/>
        <p:txBody>
          <a:bodyPr/>
          <a:lstStyle/>
          <a:p>
            <a:r>
              <a:rPr lang="en-CA" dirty="0"/>
              <a:t>Disability as mismatch</a:t>
            </a:r>
            <a:endParaRPr lang="en-US" dirty="0"/>
          </a:p>
        </p:txBody>
      </p:sp>
      <p:sp>
        <p:nvSpPr>
          <p:cNvPr id="3" name="Content Placeholder 2">
            <a:extLst>
              <a:ext uri="{FF2B5EF4-FFF2-40B4-BE49-F238E27FC236}">
                <a16:creationId xmlns:a16="http://schemas.microsoft.com/office/drawing/2014/main" id="{3FD7266C-4A67-425C-9C32-95F9583E23B7}"/>
              </a:ext>
            </a:extLst>
          </p:cNvPr>
          <p:cNvSpPr>
            <a:spLocks noGrp="1"/>
          </p:cNvSpPr>
          <p:nvPr>
            <p:ph idx="1"/>
          </p:nvPr>
        </p:nvSpPr>
        <p:spPr/>
        <p:txBody>
          <a:bodyPr/>
          <a:lstStyle/>
          <a:p>
            <a:pPr marL="0" indent="0">
              <a:buNone/>
            </a:pPr>
            <a:r>
              <a:rPr lang="en-CA" dirty="0"/>
              <a:t>Disability is a </a:t>
            </a:r>
            <a:r>
              <a:rPr lang="en-CA" b="1" dirty="0"/>
              <a:t>mismatch</a:t>
            </a:r>
            <a:r>
              <a:rPr lang="en-CA" dirty="0"/>
              <a:t> between an individual and their goals and the tools they have available to them in their environment or context.</a:t>
            </a:r>
          </a:p>
          <a:p>
            <a:pPr marL="0" indent="0">
              <a:buNone/>
            </a:pPr>
            <a:endParaRPr lang="en-CA" dirty="0"/>
          </a:p>
          <a:p>
            <a:pPr marL="0" indent="0">
              <a:buNone/>
            </a:pPr>
            <a:r>
              <a:rPr lang="en-CA" dirty="0"/>
              <a:t>Disability is</a:t>
            </a:r>
          </a:p>
          <a:p>
            <a:r>
              <a:rPr lang="en-CA" dirty="0"/>
              <a:t>Relative</a:t>
            </a:r>
          </a:p>
          <a:p>
            <a:r>
              <a:rPr lang="en-CA" dirty="0"/>
              <a:t>Subjective</a:t>
            </a:r>
          </a:p>
          <a:p>
            <a:r>
              <a:rPr lang="en-CA" dirty="0"/>
              <a:t>Context dependent</a:t>
            </a:r>
            <a:endParaRPr lang="en-US" dirty="0"/>
          </a:p>
        </p:txBody>
      </p:sp>
    </p:spTree>
    <p:extLst>
      <p:ext uri="{BB962C8B-B14F-4D97-AF65-F5344CB8AC3E}">
        <p14:creationId xmlns:p14="http://schemas.microsoft.com/office/powerpoint/2010/main" val="30798340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1113</TotalTime>
  <Words>4490</Words>
  <Application>Microsoft Office PowerPoint</Application>
  <PresentationFormat>On-screen Show (4:3)</PresentationFormat>
  <Paragraphs>238</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Wingdings</vt:lpstr>
      <vt:lpstr>Office Theme</vt:lpstr>
      <vt:lpstr>Inaccessibility</vt:lpstr>
      <vt:lpstr>How can we ensure an OER is inaccessible?</vt:lpstr>
      <vt:lpstr>What are some ways we could design inaccessible OER?</vt:lpstr>
      <vt:lpstr>What might barriers look like?</vt:lpstr>
      <vt:lpstr>Understanding Accessibility</vt:lpstr>
      <vt:lpstr>BCcampus Accessibility Checklist</vt:lpstr>
      <vt:lpstr>Limits of checklists</vt:lpstr>
      <vt:lpstr>Inclusive Design is…</vt:lpstr>
      <vt:lpstr>Disability as mismatch</vt:lpstr>
      <vt:lpstr>Cost</vt:lpstr>
      <vt:lpstr>Limited Access to Digital Devices</vt:lpstr>
      <vt:lpstr>Limited Internet Access</vt:lpstr>
      <vt:lpstr>Digital Literacy</vt:lpstr>
      <vt:lpstr>Language/Comprehension</vt:lpstr>
      <vt:lpstr>Barriers for Print Users</vt:lpstr>
      <vt:lpstr>Strategies for creating inclusive resources</vt:lpstr>
      <vt:lpstr>Structure</vt:lpstr>
      <vt:lpstr>Multimodal Presentation</vt:lpstr>
      <vt:lpstr>Work with your students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Accessible Presentations</dc:title>
  <dc:creator>Josie Gray</dc:creator>
  <cp:lastModifiedBy>Josie Gray</cp:lastModifiedBy>
  <cp:revision>220</cp:revision>
  <dcterms:created xsi:type="dcterms:W3CDTF">2019-01-15T23:02:07Z</dcterms:created>
  <dcterms:modified xsi:type="dcterms:W3CDTF">2019-02-26T22:49:40Z</dcterms:modified>
</cp:coreProperties>
</file>