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303" r:id="rId23"/>
    <p:sldId id="304" r:id="rId24"/>
    <p:sldId id="307" r:id="rId25"/>
    <p:sldId id="308" r:id="rId26"/>
    <p:sldId id="305" r:id="rId27"/>
    <p:sldId id="309" r:id="rId28"/>
    <p:sldId id="310" r:id="rId29"/>
    <p:sldId id="311" r:id="rId30"/>
    <p:sldId id="306" r:id="rId31"/>
    <p:sldId id="299" r:id="rId32"/>
    <p:sldId id="300" r:id="rId33"/>
    <p:sldId id="28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5997114" y="6304285"/>
            <a:ext cx="27815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4: Framework for Project Management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pma.ch/" TargetMode="External"/><Relationship Id="rId2" Type="http://schemas.openxmlformats.org/officeDocument/2006/relationships/hyperlink" Target="http://www.pmi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Framework for Project Management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Scope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Scope generally defines what the project is all about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Forms the basis of agreement between the project </a:t>
            </a:r>
            <a:r>
              <a:rPr lang="en-C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SPONSOR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Changes in the scope may be proposed at any time during a project, but should follow a clearly defined approval process</a:t>
            </a:r>
          </a:p>
        </p:txBody>
      </p:sp>
    </p:spTree>
    <p:extLst>
      <p:ext uri="{BB962C8B-B14F-4D97-AF65-F5344CB8AC3E}">
        <p14:creationId xmlns:p14="http://schemas.microsoft.com/office/powerpoint/2010/main" val="22033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Scope Statement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Description of the scope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Acceptance criteria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Deliverables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Exclusions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Constraints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2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Scope and the WBS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Work breakdown structure  or WBS is the breakdown of the deliverables into manageable units of work.</a:t>
            </a:r>
          </a:p>
        </p:txBody>
      </p:sp>
    </p:spTree>
    <p:extLst>
      <p:ext uri="{BB962C8B-B14F-4D97-AF65-F5344CB8AC3E}">
        <p14:creationId xmlns:p14="http://schemas.microsoft.com/office/powerpoint/2010/main" val="26963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Schedule and Time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Based on the units of work defined by the WBS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Resources required are identified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 durations are estimated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Dependencies are identified (such as, what task must be completed before another task can begin)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And a schedule can be created</a:t>
            </a:r>
          </a:p>
        </p:txBody>
      </p:sp>
    </p:spTree>
    <p:extLst>
      <p:ext uri="{BB962C8B-B14F-4D97-AF65-F5344CB8AC3E}">
        <p14:creationId xmlns:p14="http://schemas.microsoft.com/office/powerpoint/2010/main" val="253808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Schedule and Time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Several methods are available—details in a later chapter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Software is frequently used to assist with managing the time schedule</a:t>
            </a:r>
          </a:p>
        </p:txBody>
      </p:sp>
    </p:spTree>
    <p:extLst>
      <p:ext uri="{BB962C8B-B14F-4D97-AF65-F5344CB8AC3E}">
        <p14:creationId xmlns:p14="http://schemas.microsoft.com/office/powerpoint/2010/main" val="26030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Costs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Develop a budget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Several methods can be used to estimate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Plan for the cash flow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Track the expenditures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Explain deviations and make adjustments where required</a:t>
            </a:r>
          </a:p>
        </p:txBody>
      </p:sp>
    </p:spTree>
    <p:extLst>
      <p:ext uri="{BB962C8B-B14F-4D97-AF65-F5344CB8AC3E}">
        <p14:creationId xmlns:p14="http://schemas.microsoft.com/office/powerpoint/2010/main" val="316786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Quality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Quality plan defines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quality standards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methods that will be used to achieve the standards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methods that will be used to measure the standards</a:t>
            </a:r>
          </a:p>
        </p:txBody>
      </p:sp>
    </p:spTree>
    <p:extLst>
      <p:ext uri="{BB962C8B-B14F-4D97-AF65-F5344CB8AC3E}">
        <p14:creationId xmlns:p14="http://schemas.microsoft.com/office/powerpoint/2010/main" val="27975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Human Resources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Identification of HR requirements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Selection of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Development of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Motivation and management of the project team</a:t>
            </a:r>
          </a:p>
        </p:txBody>
      </p:sp>
    </p:spTree>
    <p:extLst>
      <p:ext uri="{BB962C8B-B14F-4D97-AF65-F5344CB8AC3E}">
        <p14:creationId xmlns:p14="http://schemas.microsoft.com/office/powerpoint/2010/main" val="165983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includes within the team and with others outside the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should have a communication plan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Who needs to be communicated with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What methods will be used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What frequency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Who within the project will be responsible</a:t>
            </a:r>
          </a:p>
        </p:txBody>
      </p:sp>
    </p:spTree>
    <p:extLst>
      <p:ext uri="{BB962C8B-B14F-4D97-AF65-F5344CB8AC3E}">
        <p14:creationId xmlns:p14="http://schemas.microsoft.com/office/powerpoint/2010/main" val="155610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represents the likelihood of the occurrence of an event that will negatively or positively impact the achievement of the project goals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Processes: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Identify risks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Analyze risks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Manage risks</a:t>
            </a:r>
          </a:p>
        </p:txBody>
      </p:sp>
    </p:spTree>
    <p:extLst>
      <p:ext uri="{BB962C8B-B14F-4D97-AF65-F5344CB8AC3E}">
        <p14:creationId xmlns:p14="http://schemas.microsoft.com/office/powerpoint/2010/main" val="39874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Framework for Project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as a profession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Institute (PMI)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Knowledge Areas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Certifications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Scrum development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Office</a:t>
            </a: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Contracting to obtain supplies or services required to carry out the project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be extremely complex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 schedules can be crucial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On complex projects, almost always involves additional experts such as lawyers</a:t>
            </a:r>
          </a:p>
        </p:txBody>
      </p:sp>
    </p:spTree>
    <p:extLst>
      <p:ext uri="{BB962C8B-B14F-4D97-AF65-F5344CB8AC3E}">
        <p14:creationId xmlns:p14="http://schemas.microsoft.com/office/powerpoint/2010/main" val="32512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Stakeholders are people or organizations who either will be impacted by the project or who can impact the project.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include: project sponsor, project team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May include: customers, suppliers, vendors, the public, land owners, voters, other departments within the organization, government, etc.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46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Major tool is the stakeholder register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Lists stakeholder, role, all communications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Updated regularly throughout the project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New stakeholders can appear at any time</a:t>
            </a:r>
          </a:p>
        </p:txBody>
      </p:sp>
    </p:spTree>
    <p:extLst>
      <p:ext uri="{BB962C8B-B14F-4D97-AF65-F5344CB8AC3E}">
        <p14:creationId xmlns:p14="http://schemas.microsoft.com/office/powerpoint/2010/main" val="23108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PMI Process Groups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Initiating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Executing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Monitoring and Controlling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Closing</a:t>
            </a:r>
          </a:p>
        </p:txBody>
      </p:sp>
    </p:spTree>
    <p:extLst>
      <p:ext uri="{BB962C8B-B14F-4D97-AF65-F5344CB8AC3E}">
        <p14:creationId xmlns:p14="http://schemas.microsoft.com/office/powerpoint/2010/main" val="112040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Knowledge Areas (PMBOK 5)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433378"/>
            <a:ext cx="7087041" cy="4668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515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Knowledge Areas (PMBOK 5)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58" y="1433379"/>
            <a:ext cx="6873361" cy="4668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41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Overview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Known as an Agile method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Used when requirements are difficult to define or subject to rapid change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Iterative approach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Uses </a:t>
            </a:r>
            <a:r>
              <a:rPr lang="en-CA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sprints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or 2 to 4 week cycles</a:t>
            </a:r>
          </a:p>
        </p:txBody>
      </p:sp>
    </p:spTree>
    <p:extLst>
      <p:ext uri="{BB962C8B-B14F-4D97-AF65-F5344CB8AC3E}">
        <p14:creationId xmlns:p14="http://schemas.microsoft.com/office/powerpoint/2010/main" val="12245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Overview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Roles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Product owner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Scrum Master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Development Team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May include specialist roles such as developer, subject matter expert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5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Overview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Priorities: stories are either on the: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Front burner (currently working on)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Back burner (next up)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Fridge (for later)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Priorities are revisited before each new sprint</a:t>
            </a:r>
          </a:p>
        </p:txBody>
      </p:sp>
    </p:spTree>
    <p:extLst>
      <p:ext uri="{BB962C8B-B14F-4D97-AF65-F5344CB8AC3E}">
        <p14:creationId xmlns:p14="http://schemas.microsoft.com/office/powerpoint/2010/main" val="36055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Overview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Daily stand-up meeting (short meeting with fixed agenda)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What was done yesterday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What will be done today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Are there any problems the scrum master must address, such as resource issues out of the control of the team</a:t>
            </a:r>
          </a:p>
        </p:txBody>
      </p:sp>
    </p:spTree>
    <p:extLst>
      <p:ext uri="{BB962C8B-B14F-4D97-AF65-F5344CB8AC3E}">
        <p14:creationId xmlns:p14="http://schemas.microsoft.com/office/powerpoint/2010/main" val="27925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as a Profession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Body of knowledge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Professional organizations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Currently, anyone can call him or herself a project manager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Unresolved issue: to what extent can an expert PM move from one industry to another?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Caveats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Requires committed, mature developers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Major work must still be done up front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Needs commitment and involvement of Product Owner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Best for products that require frequent updates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Not so good for large, totally new products that will not allow frequent updates after release</a:t>
            </a:r>
          </a:p>
        </p:txBody>
      </p:sp>
    </p:spTree>
    <p:extLst>
      <p:ext uri="{BB962C8B-B14F-4D97-AF65-F5344CB8AC3E}">
        <p14:creationId xmlns:p14="http://schemas.microsoft.com/office/powerpoint/2010/main" val="39317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Office (PMO)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Medium and large organizations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Typical objectives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Align projects with organizational objectives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Set standards for projects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Provide resources to project managers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Provide training and mentorship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Provide facilitation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Stay abreast of best practices in Project Management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Repository for project reports and 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20263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Framework for Project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as a profession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Institute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Certifications: PMP, CAPM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PMBOK overview: ten knowledge areas; five process groups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Scrum methodology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Office</a:t>
            </a:r>
          </a:p>
        </p:txBody>
      </p:sp>
    </p:spTree>
    <p:extLst>
      <p:ext uri="{BB962C8B-B14F-4D97-AF65-F5344CB8AC3E}">
        <p14:creationId xmlns:p14="http://schemas.microsoft.com/office/powerpoint/2010/main" val="395740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Standards organizations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PMI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Institute: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http://www.pmi.org/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CAPM, PMP and other professional standards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IPMA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International Project Management Association: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http://ipma.ch/ 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Several certifications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Institute (PMI)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Established in 1969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Certifications: most popular is PMP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Also offer CAPM, for novice PMs, and several specialized certifications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Currently over 590,000 PMPs in the world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Have published the </a:t>
            </a:r>
            <a:r>
              <a:rPr lang="en-CA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Project Management Body of Knowledge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PMBOK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, now in its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CA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edition.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Professional (PMP)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Requirements:</a:t>
            </a:r>
          </a:p>
          <a:p>
            <a:pPr lvl="1"/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years of project management experience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pass a rigorous exam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maintain ongoing professional development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Currently over 590,000 PMPs in the world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CAPM or Certified Associate in Project Management only requires an exam and is considered to be a step along the way to a PMP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PMBOK Knowledge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Integration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Scope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Time/Schedule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Costs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Quality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Human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PMBOK Knowledge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Areas </a:t>
            </a: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Communication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Risks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Procurement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Stakeholders</a:t>
            </a: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Integration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Very active during the </a:t>
            </a:r>
            <a:r>
              <a:rPr lang="en-CA" sz="2400" dirty="0" err="1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Coordinates all activities in all other knowledge areas</a:t>
            </a:r>
          </a:p>
        </p:txBody>
      </p:sp>
    </p:spTree>
    <p:extLst>
      <p:ext uri="{BB962C8B-B14F-4D97-AF65-F5344CB8AC3E}">
        <p14:creationId xmlns:p14="http://schemas.microsoft.com/office/powerpoint/2010/main" val="25599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8214</TotalTime>
  <Words>967</Words>
  <Application>Microsoft Office PowerPoint</Application>
  <PresentationFormat>On-screen Show (4:3)</PresentationFormat>
  <Paragraphs>173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Framework for Project Management</vt:lpstr>
      <vt:lpstr>Framework for Project Management</vt:lpstr>
      <vt:lpstr>Project Management as a Profession</vt:lpstr>
      <vt:lpstr>Project Management Standards</vt:lpstr>
      <vt:lpstr>Project Management Institute (PMI)</vt:lpstr>
      <vt:lpstr>Project Management Professional (PMP)</vt:lpstr>
      <vt:lpstr>PMBOK Knowledge Areas</vt:lpstr>
      <vt:lpstr>PMBOK Knowledge Areas (continued)</vt:lpstr>
      <vt:lpstr>Project Integration</vt:lpstr>
      <vt:lpstr>Project Scope</vt:lpstr>
      <vt:lpstr>Scope Statement</vt:lpstr>
      <vt:lpstr>Scope and the WBS</vt:lpstr>
      <vt:lpstr>Schedule and Time Management</vt:lpstr>
      <vt:lpstr>Schedule and Time Management</vt:lpstr>
      <vt:lpstr>Project Costs</vt:lpstr>
      <vt:lpstr>Project Quality</vt:lpstr>
      <vt:lpstr>Human Resources</vt:lpstr>
      <vt:lpstr>Communication</vt:lpstr>
      <vt:lpstr>Risk</vt:lpstr>
      <vt:lpstr>Procurement</vt:lpstr>
      <vt:lpstr>Stakeholder Management</vt:lpstr>
      <vt:lpstr>Stakeholder Management</vt:lpstr>
      <vt:lpstr>PMI Process Groups</vt:lpstr>
      <vt:lpstr>Knowledge Areas (PMBOK 5)</vt:lpstr>
      <vt:lpstr>Knowledge Areas (PMBOK 5)</vt:lpstr>
      <vt:lpstr>Scrum Development Overview</vt:lpstr>
      <vt:lpstr>Scrum Development Overview</vt:lpstr>
      <vt:lpstr>Scrum Development Overview</vt:lpstr>
      <vt:lpstr>Scrum Development Overview</vt:lpstr>
      <vt:lpstr>Scrum Development Caveats</vt:lpstr>
      <vt:lpstr>The Project Management Office (PMO)</vt:lpstr>
      <vt:lpstr>Framework for Project Management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14</cp:revision>
  <dcterms:created xsi:type="dcterms:W3CDTF">2014-06-09T20:10:57Z</dcterms:created>
  <dcterms:modified xsi:type="dcterms:W3CDTF">2014-06-19T15:39:50Z</dcterms:modified>
</cp:coreProperties>
</file>