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022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3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4"/>
              </a:rPr>
              <a:t>Creative Commons Attribution 3.0 </a:t>
            </a:r>
            <a:r>
              <a:rPr lang="en-CA" sz="1050" dirty="0" err="1" smtClean="0">
                <a:hlinkClick r:id="rId14"/>
              </a:rPr>
              <a:t>Unported</a:t>
            </a:r>
            <a:r>
              <a:rPr lang="en-CA" sz="1050" dirty="0" smtClean="0">
                <a:hlinkClick r:id="rId14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83949" y="6304285"/>
            <a:ext cx="16946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7: Project Initiation</a:t>
            </a:r>
            <a:endParaRPr lang="en-CA" sz="1050" dirty="0"/>
          </a:p>
        </p:txBody>
      </p:sp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Initiation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Rate of Return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29289"/>
            <a:ext cx="8196943" cy="249179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be used to compare different options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 may have a minimum acceptable rate of return for projects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2129" y="2179903"/>
            <a:ext cx="7813221" cy="4020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(Total benefits – Total costs) / Total costs</a:t>
            </a:r>
          </a:p>
        </p:txBody>
      </p:sp>
    </p:spTree>
    <p:extLst>
      <p:ext uri="{BB962C8B-B14F-4D97-AF65-F5344CB8AC3E}">
        <p14:creationId xmlns:p14="http://schemas.microsoft.com/office/powerpoint/2010/main" val="22289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Compares cumulative costs to cumulative benefits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Easiest to see in graphical format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Time on horizontal axis, money on vertical</a:t>
            </a:r>
          </a:p>
        </p:txBody>
      </p:sp>
    </p:spTree>
    <p:extLst>
      <p:ext uri="{BB962C8B-B14F-4D97-AF65-F5344CB8AC3E}">
        <p14:creationId xmlns:p14="http://schemas.microsoft.com/office/powerpoint/2010/main" val="476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12-2-4 Payback Analys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886" y="1955859"/>
            <a:ext cx="6074228" cy="351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2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Project Charter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489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Purpose of the Project Charter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signed off, you have approval to proceed to detailed planning, followed by carrying out your project.</a:t>
            </a:r>
          </a:p>
        </p:txBody>
      </p:sp>
    </p:spTree>
    <p:extLst>
      <p:ext uri="{BB962C8B-B14F-4D97-AF65-F5344CB8AC3E}">
        <p14:creationId xmlns:p14="http://schemas.microsoft.com/office/powerpoint/2010/main" val="14018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Organizational Process Assets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there a standard format for project charters?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there a standard process for developing and getting approval for a project charter?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can the PMO do for you?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the PMO require of you?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Are there applicable “lessons learned” available from other projects?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are inexperienced, is there a mentor available?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66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Charter – Typical Contents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Identification section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purpose or justification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Measurable project objectives and related success criteria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High-level requirements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Assumptions and constraints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High-level project description and boundaries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High-level risks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Summary milestone schedule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Summary budget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list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Approvals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Name of the project—make it meaningful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Name, title, department of project sponsor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Name of project manager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Clear Objective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Acceptable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based</a:t>
            </a:r>
          </a:p>
        </p:txBody>
      </p:sp>
    </p:spTree>
    <p:extLst>
      <p:ext uri="{BB962C8B-B14F-4D97-AF65-F5344CB8AC3E}">
        <p14:creationId xmlns:p14="http://schemas.microsoft.com/office/powerpoint/2010/main" val="295649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Need or Opportunity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concise statement of how the project’s deliverables will contribute to organizational objectives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40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Initiation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Purpose of initiation phase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Comparing project options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Total cost of ownership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project charter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Clearly defines what is in and out of the project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Major Milestones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Identifiable points in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Target dates will be added LATER</a:t>
            </a:r>
          </a:p>
        </p:txBody>
      </p:sp>
    </p:spTree>
    <p:extLst>
      <p:ext uri="{BB962C8B-B14F-4D97-AF65-F5344CB8AC3E}">
        <p14:creationId xmlns:p14="http://schemas.microsoft.com/office/powerpoint/2010/main" val="188872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Major Deliverables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Break down the overall objective into smaller measurable units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endParaRPr lang="en-CA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Things you are not certain of but can proceed if you behave as if they are true</a:t>
            </a:r>
          </a:p>
        </p:txBody>
      </p:sp>
    </p:spTree>
    <p:extLst>
      <p:ext uri="{BB962C8B-B14F-4D97-AF65-F5344CB8AC3E}">
        <p14:creationId xmlns:p14="http://schemas.microsoft.com/office/powerpoint/2010/main" val="23145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Constraints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Anything that limits your ability to deliver or the range of acceptable solutions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Preliminary Cost Estimates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will the costs be defined and controlled</a:t>
            </a:r>
          </a:p>
        </p:txBody>
      </p:sp>
    </p:spTree>
    <p:extLst>
      <p:ext uri="{BB962C8B-B14F-4D97-AF65-F5344CB8AC3E}">
        <p14:creationId xmlns:p14="http://schemas.microsoft.com/office/powerpoint/2010/main" val="109952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High-level statement about risks identified so far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the risk of NOT doing the project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70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List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stakeholders identified so far, including their roles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endParaRPr lang="en-CA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place for the project sponsor and the project manager to sign</a:t>
            </a:r>
          </a:p>
        </p:txBody>
      </p:sp>
    </p:spTree>
    <p:extLst>
      <p:ext uri="{BB962C8B-B14F-4D97-AF65-F5344CB8AC3E}">
        <p14:creationId xmlns:p14="http://schemas.microsoft.com/office/powerpoint/2010/main" val="4396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Initiation: Summary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first phase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of project to business objectives is key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 alternatives using weighted matrix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Financial analysis: NPV, ROI, payback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Charter is the primary output; 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includes the stakeholder list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Completion of Project Initiation is the signal that the project has approval to proceed to the project planning phase.</a:t>
            </a:r>
          </a:p>
        </p:txBody>
      </p:sp>
    </p:spTree>
    <p:extLst>
      <p:ext uri="{BB962C8B-B14F-4D97-AF65-F5344CB8AC3E}">
        <p14:creationId xmlns:p14="http://schemas.microsoft.com/office/powerpoint/2010/main" val="179107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The Initiation Phase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problem or opportunity defined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 is defined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is formed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case created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team appointed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The Business Case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 or opportunity: Detailed description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Problem/opportunity statement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Assumptions and Constraints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Alignment with organizational objectives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AnalyList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of alternative sis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benefits, costs, and issues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of the preferred solution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Main project Requirements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risks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Summarized plan for implementation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Financial analysis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Comparing Options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Weighted Decision Matrix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970284"/>
              </p:ext>
            </p:extLst>
          </p:nvPr>
        </p:nvGraphicFramePr>
        <p:xfrm>
          <a:off x="628649" y="2770570"/>
          <a:ext cx="7886700" cy="2567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018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SJS Enterprises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 Access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DVD Link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  <a:tr h="3018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Educational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  <a:tr h="3018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Sports-related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  <a:tr h="5292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Secure payment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  <a:tr h="3018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(rows left out here—see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textbook)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  <a:tr h="3018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  <a:tr h="5292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Weighted Project Scores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7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Considerations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compare projects based on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Net present value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Rate of Return (Return on Investment or ROI)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Net Present Value Analysis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Considers the time value of money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Costs for future years must be discounted to the present time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Tangible benefits also discounted to the present time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Must identify an appropriate discount rate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Take risk into consideration</a:t>
            </a:r>
          </a:p>
        </p:txBody>
      </p:sp>
    </p:spTree>
    <p:extLst>
      <p:ext uri="{BB962C8B-B14F-4D97-AF65-F5344CB8AC3E}">
        <p14:creationId xmlns:p14="http://schemas.microsoft.com/office/powerpoint/2010/main" val="2650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NPV Calculation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29289"/>
            <a:ext cx="8196943" cy="2491797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 is the time of the cash flow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the cash flow at time t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interest rate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Apply the above formula to each annual inflow and outflow of cash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Add all terms together to get the NPV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78109" y="1918647"/>
            <a:ext cx="498022" cy="4020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7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7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05910" y="2406144"/>
            <a:ext cx="1642420" cy="44221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(1 + </a:t>
            </a:r>
            <a:r>
              <a:rPr 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7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196441" y="2406144"/>
            <a:ext cx="1061355" cy="2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49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NPV Analysis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116383"/>
              </p:ext>
            </p:extLst>
          </p:nvPr>
        </p:nvGraphicFramePr>
        <p:xfrm>
          <a:off x="628650" y="2125266"/>
          <a:ext cx="788670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75"/>
                <a:gridCol w="3249613"/>
                <a:gridCol w="3249613"/>
              </a:tblGrid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If…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It means…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Then…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/>
                </a:tc>
              </a:tr>
              <a:tr h="63627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NPV &gt; 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add value to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the project may be accepted</a:t>
                      </a:r>
                    </a:p>
                  </a:txBody>
                  <a:tcPr marL="0" marR="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NPV &lt; 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subtract value from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the project should be rejected</a:t>
                      </a:r>
                    </a:p>
                  </a:txBody>
                  <a:tcPr marL="0" marR="0" marT="0" marB="0"/>
                </a:tc>
              </a:tr>
              <a:tr h="1028700"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effectLst/>
                      </a:endParaRPr>
                    </a:p>
                    <a:p>
                      <a:pPr algn="l"/>
                      <a:r>
                        <a:rPr lang="en-US" sz="1400" dirty="0" smtClean="0">
                          <a:effectLst/>
                        </a:rPr>
                        <a:t>NPV </a:t>
                      </a:r>
                      <a:r>
                        <a:rPr lang="en-US" sz="1400" dirty="0">
                          <a:effectLst/>
                        </a:rPr>
                        <a:t>= 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neither gain nor lose value for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indifferent </a:t>
                      </a:r>
                      <a:r>
                        <a:rPr lang="en-US" sz="1400" dirty="0">
                          <a:effectLst/>
                        </a:rPr>
                        <a:t>in the decision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l"/>
                      <a:r>
                        <a:rPr lang="en-US" sz="1400" dirty="0" smtClean="0">
                          <a:effectLst/>
                        </a:rPr>
                        <a:t>This </a:t>
                      </a:r>
                      <a:r>
                        <a:rPr lang="en-US" sz="1400" dirty="0">
                          <a:effectLst/>
                        </a:rPr>
                        <a:t>project adds no monetary value.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l"/>
                      <a:r>
                        <a:rPr lang="en-US" sz="1400" dirty="0" smtClean="0">
                          <a:effectLst/>
                        </a:rPr>
                        <a:t>Decision </a:t>
                      </a:r>
                      <a:r>
                        <a:rPr lang="en-US" sz="1400" dirty="0">
                          <a:effectLst/>
                        </a:rPr>
                        <a:t>should be based on other criteria, e.g., strategic positioning or other factors not explicitly included in the calculation.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2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8207</TotalTime>
  <Words>714</Words>
  <Application>Microsoft Office PowerPoint</Application>
  <PresentationFormat>On-screen Show (4:3)</PresentationFormat>
  <Paragraphs>167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Project Initiation</vt:lpstr>
      <vt:lpstr>Project Initiation</vt:lpstr>
      <vt:lpstr>The Initiation Phase</vt:lpstr>
      <vt:lpstr>The Business Case</vt:lpstr>
      <vt:lpstr>Comparing Options</vt:lpstr>
      <vt:lpstr>Financial Considerations</vt:lpstr>
      <vt:lpstr>Net Present Value Analysis</vt:lpstr>
      <vt:lpstr>NPV Calculation</vt:lpstr>
      <vt:lpstr>NPV Analysis</vt:lpstr>
      <vt:lpstr>Rate of Return</vt:lpstr>
      <vt:lpstr>Payback Analysis</vt:lpstr>
      <vt:lpstr>Payback Analysis</vt:lpstr>
      <vt:lpstr>The Project Charter</vt:lpstr>
      <vt:lpstr>Purpose of the Project Charter</vt:lpstr>
      <vt:lpstr>Organizational Process Assets</vt:lpstr>
      <vt:lpstr>Project Charter – Typical Contents</vt:lpstr>
      <vt:lpstr>Identification</vt:lpstr>
      <vt:lpstr>Clear Objective</vt:lpstr>
      <vt:lpstr>Business Need or Opportunity</vt:lpstr>
      <vt:lpstr>Scope</vt:lpstr>
      <vt:lpstr>Major Deliverables</vt:lpstr>
      <vt:lpstr>Constraints</vt:lpstr>
      <vt:lpstr>Risks</vt:lpstr>
      <vt:lpstr>Stakeholder List</vt:lpstr>
      <vt:lpstr>Project Initiation: 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13</cp:revision>
  <dcterms:created xsi:type="dcterms:W3CDTF">2014-06-09T20:10:57Z</dcterms:created>
  <dcterms:modified xsi:type="dcterms:W3CDTF">2014-06-19T15:59:20Z</dcterms:modified>
</cp:coreProperties>
</file>