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3" r:id="rId6"/>
    <p:sldId id="264" r:id="rId7"/>
    <p:sldId id="265" r:id="rId8"/>
    <p:sldId id="282" r:id="rId9"/>
    <p:sldId id="303" r:id="rId10"/>
    <p:sldId id="266" r:id="rId11"/>
    <p:sldId id="304" r:id="rId12"/>
    <p:sldId id="305" r:id="rId13"/>
    <p:sldId id="306" r:id="rId14"/>
    <p:sldId id="267" r:id="rId15"/>
    <p:sldId id="268" r:id="rId16"/>
    <p:sldId id="269" r:id="rId17"/>
    <p:sldId id="270" r:id="rId18"/>
    <p:sldId id="271" r:id="rId19"/>
    <p:sldId id="307" r:id="rId20"/>
    <p:sldId id="272" r:id="rId21"/>
    <p:sldId id="308" r:id="rId22"/>
    <p:sldId id="309" r:id="rId23"/>
    <p:sldId id="273" r:id="rId24"/>
    <p:sldId id="274" r:id="rId25"/>
    <p:sldId id="275" r:id="rId26"/>
    <p:sldId id="276" r:id="rId27"/>
    <p:sldId id="310" r:id="rId28"/>
    <p:sldId id="311" r:id="rId29"/>
    <p:sldId id="261" r:id="rId30"/>
    <p:sldId id="277" r:id="rId31"/>
    <p:sldId id="283" r:id="rId32"/>
    <p:sldId id="284" r:id="rId33"/>
    <p:sldId id="312" r:id="rId34"/>
    <p:sldId id="285" r:id="rId35"/>
    <p:sldId id="286" r:id="rId36"/>
    <p:sldId id="287" r:id="rId37"/>
    <p:sldId id="288" r:id="rId38"/>
    <p:sldId id="289" r:id="rId39"/>
    <p:sldId id="290" r:id="rId40"/>
    <p:sldId id="291" r:id="rId41"/>
    <p:sldId id="292" r:id="rId42"/>
    <p:sldId id="278" r:id="rId43"/>
    <p:sldId id="279" r:id="rId44"/>
    <p:sldId id="293" r:id="rId45"/>
    <p:sldId id="294" r:id="rId46"/>
    <p:sldId id="295" r:id="rId47"/>
    <p:sldId id="296" r:id="rId48"/>
    <p:sldId id="297" r:id="rId49"/>
    <p:sldId id="298" r:id="rId50"/>
    <p:sldId id="299" r:id="rId51"/>
    <p:sldId id="300" r:id="rId52"/>
    <p:sldId id="301" r:id="rId53"/>
    <p:sldId id="302" r:id="rId54"/>
    <p:sldId id="280" r:id="rId55"/>
    <p:sldId id="281" r:id="rId56"/>
    <p:sldId id="313" r:id="rId57"/>
    <p:sldId id="317" r:id="rId58"/>
    <p:sldId id="314" r:id="rId59"/>
    <p:sldId id="315" r:id="rId60"/>
    <p:sldId id="31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Allen" initials="G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359DD-9A17-9342-26E9-8EC4FEDF3924}" v="504" dt="2024-04-02T14:29:26.031"/>
    <p1510:client id="{5DD43380-F589-9E03-4B48-0C80AB55E900}" v="2" dt="2024-04-02T14:49:25.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5078" autoAdjust="0"/>
    <p:restoredTop sz="94694"/>
  </p:normalViewPr>
  <p:slideViewPr>
    <p:cSldViewPr snapToGrid="0" snapToObjects="1">
      <p:cViewPr varScale="1">
        <p:scale>
          <a:sx n="120" d="100"/>
          <a:sy n="120" d="100"/>
        </p:scale>
        <p:origin x="192"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Gregor,Lynn" userId="2a77ac1c-ad9e-411e-9a47-93d326c795b3" providerId="ADAL" clId="{61BF9C8D-AD98-B041-AAB2-F9D1B2A48814}"/>
    <pc:docChg chg="custSel modMainMaster">
      <pc:chgData name="MacGregor,Lynn" userId="2a77ac1c-ad9e-411e-9a47-93d326c795b3" providerId="ADAL" clId="{61BF9C8D-AD98-B041-AAB2-F9D1B2A48814}" dt="2023-09-04T20:54:30.207" v="2"/>
      <pc:docMkLst>
        <pc:docMk/>
      </pc:docMkLst>
      <pc:sldMasterChg chg="addSp delSp modSp mod">
        <pc:chgData name="MacGregor,Lynn" userId="2a77ac1c-ad9e-411e-9a47-93d326c795b3" providerId="ADAL" clId="{61BF9C8D-AD98-B041-AAB2-F9D1B2A48814}" dt="2023-09-04T20:54:30.207" v="2"/>
        <pc:sldMasterMkLst>
          <pc:docMk/>
          <pc:sldMasterMk cId="1516162385" sldId="2147483648"/>
        </pc:sldMasterMkLst>
        <pc:spChg chg="add mod">
          <ac:chgData name="MacGregor,Lynn" userId="2a77ac1c-ad9e-411e-9a47-93d326c795b3" providerId="ADAL" clId="{61BF9C8D-AD98-B041-AAB2-F9D1B2A48814}" dt="2023-09-04T20:54:24.056" v="1"/>
          <ac:spMkLst>
            <pc:docMk/>
            <pc:sldMasterMk cId="1516162385" sldId="2147483648"/>
            <ac:spMk id="4" creationId="{C79AC817-C5C1-202B-831C-3B8E67C6CBF9}"/>
          </ac:spMkLst>
        </pc:spChg>
        <pc:spChg chg="del">
          <ac:chgData name="MacGregor,Lynn" userId="2a77ac1c-ad9e-411e-9a47-93d326c795b3" providerId="ADAL" clId="{61BF9C8D-AD98-B041-AAB2-F9D1B2A48814}" dt="2023-09-04T20:54:23.285" v="0" actId="478"/>
          <ac:spMkLst>
            <pc:docMk/>
            <pc:sldMasterMk cId="1516162385" sldId="2147483648"/>
            <ac:spMk id="5" creationId="{00000000-0000-0000-0000-000000000000}"/>
          </ac:spMkLst>
        </pc:spChg>
        <pc:picChg chg="add mod">
          <ac:chgData name="MacGregor,Lynn" userId="2a77ac1c-ad9e-411e-9a47-93d326c795b3" providerId="ADAL" clId="{61BF9C8D-AD98-B041-AAB2-F9D1B2A48814}" dt="2023-09-04T20:54:30.207" v="2"/>
          <ac:picMkLst>
            <pc:docMk/>
            <pc:sldMasterMk cId="1516162385" sldId="2147483648"/>
            <ac:picMk id="6" creationId="{E8759F9D-189F-C6C4-934C-97226BB3E558}"/>
          </ac:picMkLst>
        </pc:picChg>
      </pc:sldMasterChg>
    </pc:docChg>
  </pc:docChgLst>
  <pc:docChgLst>
    <pc:chgData name="MacGregor,Lynn" userId="S::w0273119@campus.nscc.ca::2a77ac1c-ad9e-411e-9a47-93d326c795b3" providerId="AD" clId="Web-{B91FD0BA-2A64-63DC-5620-445062DE8E1E}"/>
    <pc:docChg chg="modSld">
      <pc:chgData name="MacGregor,Lynn" userId="S::w0273119@campus.nscc.ca::2a77ac1c-ad9e-411e-9a47-93d326c795b3" providerId="AD" clId="Web-{B91FD0BA-2A64-63DC-5620-445062DE8E1E}" dt="2023-06-16T19:23:22.615" v="0"/>
      <pc:docMkLst>
        <pc:docMk/>
      </pc:docMkLst>
      <pc:sldChg chg="modSp">
        <pc:chgData name="MacGregor,Lynn" userId="S::w0273119@campus.nscc.ca::2a77ac1c-ad9e-411e-9a47-93d326c795b3" providerId="AD" clId="Web-{B91FD0BA-2A64-63DC-5620-445062DE8E1E}" dt="2023-06-16T19:23:22.615" v="0"/>
        <pc:sldMkLst>
          <pc:docMk/>
          <pc:sldMk cId="2119115294" sldId="256"/>
        </pc:sldMkLst>
        <pc:picChg chg="mod">
          <ac:chgData name="MacGregor,Lynn" userId="S::w0273119@campus.nscc.ca::2a77ac1c-ad9e-411e-9a47-93d326c795b3" providerId="AD" clId="Web-{B91FD0BA-2A64-63DC-5620-445062DE8E1E}" dt="2023-06-16T19:23:22.615" v="0"/>
          <ac:picMkLst>
            <pc:docMk/>
            <pc:sldMk cId="2119115294" sldId="256"/>
            <ac:picMk id="5" creationId="{384FF527-23EB-4D93-A742-472D782378A0}"/>
          </ac:picMkLst>
        </pc:picChg>
      </pc:sldChg>
    </pc:docChg>
  </pc:docChgLst>
  <pc:docChgLst>
    <pc:chgData name="Robinson,Nadine" userId="S::w0486530@campus.nscc.ca::bb0c7927-911f-4325-9abb-7c0f016f7a13" providerId="AD" clId="Web-{953C25C6-9327-5EB5-FA61-3241E00F38AE}"/>
    <pc:docChg chg="modSld">
      <pc:chgData name="Robinson,Nadine" userId="S::w0486530@campus.nscc.ca::bb0c7927-911f-4325-9abb-7c0f016f7a13" providerId="AD" clId="Web-{953C25C6-9327-5EB5-FA61-3241E00F38AE}" dt="2024-03-14T17:41:21.965" v="0" actId="1076"/>
      <pc:docMkLst>
        <pc:docMk/>
      </pc:docMkLst>
      <pc:sldChg chg="modSp">
        <pc:chgData name="Robinson,Nadine" userId="S::w0486530@campus.nscc.ca::bb0c7927-911f-4325-9abb-7c0f016f7a13" providerId="AD" clId="Web-{953C25C6-9327-5EB5-FA61-3241E00F38AE}" dt="2024-03-14T17:41:21.965" v="0" actId="1076"/>
        <pc:sldMkLst>
          <pc:docMk/>
          <pc:sldMk cId="2574657649" sldId="263"/>
        </pc:sldMkLst>
        <pc:picChg chg="mod">
          <ac:chgData name="Robinson,Nadine" userId="S::w0486530@campus.nscc.ca::bb0c7927-911f-4325-9abb-7c0f016f7a13" providerId="AD" clId="Web-{953C25C6-9327-5EB5-FA61-3241E00F38AE}" dt="2024-03-14T17:41:21.965" v="0" actId="1076"/>
          <ac:picMkLst>
            <pc:docMk/>
            <pc:sldMk cId="2574657649" sldId="263"/>
            <ac:picMk id="6" creationId="{5600A91E-046B-4486-8772-5CD935F2E947}"/>
          </ac:picMkLst>
        </pc:picChg>
      </pc:sldChg>
    </pc:docChg>
  </pc:docChgLst>
  <pc:docChgLst>
    <pc:chgData name="Robinson,Nadine" userId="S::w0486530@campus.nscc.ca::bb0c7927-911f-4325-9abb-7c0f016f7a13" providerId="AD" clId="Web-{E3C371A3-73C9-8CBA-51E7-F3941070E59F}"/>
    <pc:docChg chg="modSld">
      <pc:chgData name="Robinson,Nadine" userId="S::w0486530@campus.nscc.ca::bb0c7927-911f-4325-9abb-7c0f016f7a13" providerId="AD" clId="Web-{E3C371A3-73C9-8CBA-51E7-F3941070E59F}" dt="2024-03-26T14:52:42.221" v="1" actId="1076"/>
      <pc:docMkLst>
        <pc:docMk/>
      </pc:docMkLst>
      <pc:sldChg chg="modSp">
        <pc:chgData name="Robinson,Nadine" userId="S::w0486530@campus.nscc.ca::bb0c7927-911f-4325-9abb-7c0f016f7a13" providerId="AD" clId="Web-{E3C371A3-73C9-8CBA-51E7-F3941070E59F}" dt="2024-03-26T14:52:42.221" v="1" actId="1076"/>
        <pc:sldMkLst>
          <pc:docMk/>
          <pc:sldMk cId="311420928" sldId="310"/>
        </pc:sldMkLst>
        <pc:picChg chg="mod">
          <ac:chgData name="Robinson,Nadine" userId="S::w0486530@campus.nscc.ca::bb0c7927-911f-4325-9abb-7c0f016f7a13" providerId="AD" clId="Web-{E3C371A3-73C9-8CBA-51E7-F3941070E59F}" dt="2024-03-26T14:52:42.221" v="1" actId="1076"/>
          <ac:picMkLst>
            <pc:docMk/>
            <pc:sldMk cId="311420928" sldId="310"/>
            <ac:picMk id="5" creationId="{9B3B0EE1-7921-E491-CE42-5F2AC7F16DDB}"/>
          </ac:picMkLst>
        </pc:picChg>
      </pc:sldChg>
      <pc:sldChg chg="delSp">
        <pc:chgData name="Robinson,Nadine" userId="S::w0486530@campus.nscc.ca::bb0c7927-911f-4325-9abb-7c0f016f7a13" providerId="AD" clId="Web-{E3C371A3-73C9-8CBA-51E7-F3941070E59F}" dt="2024-03-26T14:50:55.486" v="0"/>
        <pc:sldMkLst>
          <pc:docMk/>
          <pc:sldMk cId="2844073135" sldId="315"/>
        </pc:sldMkLst>
        <pc:picChg chg="del">
          <ac:chgData name="Robinson,Nadine" userId="S::w0486530@campus.nscc.ca::bb0c7927-911f-4325-9abb-7c0f016f7a13" providerId="AD" clId="Web-{E3C371A3-73C9-8CBA-51E7-F3941070E59F}" dt="2024-03-26T14:50:55.486" v="0"/>
          <ac:picMkLst>
            <pc:docMk/>
            <pc:sldMk cId="2844073135" sldId="315"/>
            <ac:picMk id="5" creationId="{964CF710-BBEA-D8EC-A9DE-AAD014D14906}"/>
          </ac:picMkLst>
        </pc:picChg>
      </pc:sldChg>
    </pc:docChg>
  </pc:docChgLst>
  <pc:docChgLst>
    <pc:chgData name="Robinson,Nadine" userId="S::w0486530@campus.nscc.ca::bb0c7927-911f-4325-9abb-7c0f016f7a13" providerId="AD" clId="Web-{084359DD-9A17-9342-26E9-8EC4FEDF3924}"/>
    <pc:docChg chg="modSld">
      <pc:chgData name="Robinson,Nadine" userId="S::w0486530@campus.nscc.ca::bb0c7927-911f-4325-9abb-7c0f016f7a13" providerId="AD" clId="Web-{084359DD-9A17-9342-26E9-8EC4FEDF3924}" dt="2024-04-02T14:29:26.031" v="304" actId="1076"/>
      <pc:docMkLst>
        <pc:docMk/>
      </pc:docMkLst>
      <pc:sldChg chg="addSp delSp modSp">
        <pc:chgData name="Robinson,Nadine" userId="S::w0486530@campus.nscc.ca::bb0c7927-911f-4325-9abb-7c0f016f7a13" providerId="AD" clId="Web-{084359DD-9A17-9342-26E9-8EC4FEDF3924}" dt="2024-04-02T14:02:04.594" v="54" actId="1076"/>
        <pc:sldMkLst>
          <pc:docMk/>
          <pc:sldMk cId="311420928" sldId="310"/>
        </pc:sldMkLst>
        <pc:spChg chg="add mod">
          <ac:chgData name="Robinson,Nadine" userId="S::w0486530@campus.nscc.ca::bb0c7927-911f-4325-9abb-7c0f016f7a13" providerId="AD" clId="Web-{084359DD-9A17-9342-26E9-8EC4FEDF3924}" dt="2024-04-02T14:02:04.594" v="54" actId="1076"/>
          <ac:spMkLst>
            <pc:docMk/>
            <pc:sldMk cId="311420928" sldId="310"/>
            <ac:spMk id="6" creationId="{198C8DB9-76CE-ABB3-00A2-899F7ED85C29}"/>
          </ac:spMkLst>
        </pc:spChg>
        <pc:picChg chg="add mod">
          <ac:chgData name="Robinson,Nadine" userId="S::w0486530@campus.nscc.ca::bb0c7927-911f-4325-9abb-7c0f016f7a13" providerId="AD" clId="Web-{084359DD-9A17-9342-26E9-8EC4FEDF3924}" dt="2024-04-02T13:57:45.810" v="3" actId="1076"/>
          <ac:picMkLst>
            <pc:docMk/>
            <pc:sldMk cId="311420928" sldId="310"/>
            <ac:picMk id="4" creationId="{1E924E18-F85C-A68C-F313-D5ABABD2B855}"/>
          </ac:picMkLst>
        </pc:picChg>
        <pc:picChg chg="del">
          <ac:chgData name="Robinson,Nadine" userId="S::w0486530@campus.nscc.ca::bb0c7927-911f-4325-9abb-7c0f016f7a13" providerId="AD" clId="Web-{084359DD-9A17-9342-26E9-8EC4FEDF3924}" dt="2024-04-02T13:57:36.014" v="0"/>
          <ac:picMkLst>
            <pc:docMk/>
            <pc:sldMk cId="311420928" sldId="310"/>
            <ac:picMk id="5" creationId="{9B3B0EE1-7921-E491-CE42-5F2AC7F16DDB}"/>
          </ac:picMkLst>
        </pc:picChg>
      </pc:sldChg>
      <pc:sldChg chg="addSp delSp modSp">
        <pc:chgData name="Robinson,Nadine" userId="S::w0486530@campus.nscc.ca::bb0c7927-911f-4325-9abb-7c0f016f7a13" providerId="AD" clId="Web-{084359DD-9A17-9342-26E9-8EC4FEDF3924}" dt="2024-04-02T14:08:24.848" v="127" actId="1076"/>
        <pc:sldMkLst>
          <pc:docMk/>
          <pc:sldMk cId="1373739689" sldId="311"/>
        </pc:sldMkLst>
        <pc:spChg chg="add del">
          <ac:chgData name="Robinson,Nadine" userId="S::w0486530@campus.nscc.ca::bb0c7927-911f-4325-9abb-7c0f016f7a13" providerId="AD" clId="Web-{084359DD-9A17-9342-26E9-8EC4FEDF3924}" dt="2024-04-02T14:04:27.939" v="61"/>
          <ac:spMkLst>
            <pc:docMk/>
            <pc:sldMk cId="1373739689" sldId="311"/>
            <ac:spMk id="6" creationId="{DD36D2A7-4F4B-FC9D-CCF8-D74071A97AAB}"/>
          </ac:spMkLst>
        </pc:spChg>
        <pc:spChg chg="add mod">
          <ac:chgData name="Robinson,Nadine" userId="S::w0486530@campus.nscc.ca::bb0c7927-911f-4325-9abb-7c0f016f7a13" providerId="AD" clId="Web-{084359DD-9A17-9342-26E9-8EC4FEDF3924}" dt="2024-04-02T14:08:24.848" v="127" actId="1076"/>
          <ac:spMkLst>
            <pc:docMk/>
            <pc:sldMk cId="1373739689" sldId="311"/>
            <ac:spMk id="7" creationId="{CB9F434C-E77E-FA53-AB1A-906DBC13CCC3}"/>
          </ac:spMkLst>
        </pc:spChg>
        <pc:picChg chg="add mod">
          <ac:chgData name="Robinson,Nadine" userId="S::w0486530@campus.nscc.ca::bb0c7927-911f-4325-9abb-7c0f016f7a13" providerId="AD" clId="Web-{084359DD-9A17-9342-26E9-8EC4FEDF3924}" dt="2024-04-02T14:04:09.158" v="59" actId="1076"/>
          <ac:picMkLst>
            <pc:docMk/>
            <pc:sldMk cId="1373739689" sldId="311"/>
            <ac:picMk id="4" creationId="{15F33902-81C6-A9A0-30EA-7B0BD1F02A35}"/>
          </ac:picMkLst>
        </pc:picChg>
        <pc:picChg chg="del mod">
          <ac:chgData name="Robinson,Nadine" userId="S::w0486530@campus.nscc.ca::bb0c7927-911f-4325-9abb-7c0f016f7a13" providerId="AD" clId="Web-{084359DD-9A17-9342-26E9-8EC4FEDF3924}" dt="2024-04-02T14:03:14.860" v="56"/>
          <ac:picMkLst>
            <pc:docMk/>
            <pc:sldMk cId="1373739689" sldId="311"/>
            <ac:picMk id="5" creationId="{B23D91DF-66CD-6C02-1AC0-7F952551CAA0}"/>
          </ac:picMkLst>
        </pc:picChg>
      </pc:sldChg>
      <pc:sldChg chg="addSp delSp modSp">
        <pc:chgData name="Robinson,Nadine" userId="S::w0486530@campus.nscc.ca::bb0c7927-911f-4325-9abb-7c0f016f7a13" providerId="AD" clId="Web-{084359DD-9A17-9342-26E9-8EC4FEDF3924}" dt="2024-04-02T14:17:05.946" v="181" actId="1076"/>
        <pc:sldMkLst>
          <pc:docMk/>
          <pc:sldMk cId="2185441578" sldId="313"/>
        </pc:sldMkLst>
        <pc:spChg chg="add mod">
          <ac:chgData name="Robinson,Nadine" userId="S::w0486530@campus.nscc.ca::bb0c7927-911f-4325-9abb-7c0f016f7a13" providerId="AD" clId="Web-{084359DD-9A17-9342-26E9-8EC4FEDF3924}" dt="2024-04-02T14:17:05.946" v="181" actId="1076"/>
          <ac:spMkLst>
            <pc:docMk/>
            <pc:sldMk cId="2185441578" sldId="313"/>
            <ac:spMk id="6" creationId="{27850753-0E8C-D6B1-221E-1A5A7731751F}"/>
          </ac:spMkLst>
        </pc:spChg>
        <pc:picChg chg="add mod">
          <ac:chgData name="Robinson,Nadine" userId="S::w0486530@campus.nscc.ca::bb0c7927-911f-4325-9abb-7c0f016f7a13" providerId="AD" clId="Web-{084359DD-9A17-9342-26E9-8EC4FEDF3924}" dt="2024-04-02T14:15:02.101" v="131" actId="1076"/>
          <ac:picMkLst>
            <pc:docMk/>
            <pc:sldMk cId="2185441578" sldId="313"/>
            <ac:picMk id="4" creationId="{1A55EB92-0EF4-FFFB-C8AF-501BE8535402}"/>
          </ac:picMkLst>
        </pc:picChg>
        <pc:picChg chg="del">
          <ac:chgData name="Robinson,Nadine" userId="S::w0486530@campus.nscc.ca::bb0c7927-911f-4325-9abb-7c0f016f7a13" providerId="AD" clId="Web-{084359DD-9A17-9342-26E9-8EC4FEDF3924}" dt="2024-04-02T14:14:06.460" v="128"/>
          <ac:picMkLst>
            <pc:docMk/>
            <pc:sldMk cId="2185441578" sldId="313"/>
            <ac:picMk id="5" creationId="{029B4045-DCF2-D360-392D-9FE6629E9B82}"/>
          </ac:picMkLst>
        </pc:picChg>
      </pc:sldChg>
      <pc:sldChg chg="addSp delSp modSp">
        <pc:chgData name="Robinson,Nadine" userId="S::w0486530@campus.nscc.ca::bb0c7927-911f-4325-9abb-7c0f016f7a13" providerId="AD" clId="Web-{084359DD-9A17-9342-26E9-8EC4FEDF3924}" dt="2024-04-02T14:29:26.031" v="304" actId="1076"/>
        <pc:sldMkLst>
          <pc:docMk/>
          <pc:sldMk cId="713713803" sldId="314"/>
        </pc:sldMkLst>
        <pc:spChg chg="add mod">
          <ac:chgData name="Robinson,Nadine" userId="S::w0486530@campus.nscc.ca::bb0c7927-911f-4325-9abb-7c0f016f7a13" providerId="AD" clId="Web-{084359DD-9A17-9342-26E9-8EC4FEDF3924}" dt="2024-04-02T14:29:26.031" v="304" actId="1076"/>
          <ac:spMkLst>
            <pc:docMk/>
            <pc:sldMk cId="713713803" sldId="314"/>
            <ac:spMk id="6" creationId="{A807C77B-C242-99D9-145B-B4FE57C79EB3}"/>
          </ac:spMkLst>
        </pc:spChg>
        <pc:picChg chg="add mod">
          <ac:chgData name="Robinson,Nadine" userId="S::w0486530@campus.nscc.ca::bb0c7927-911f-4325-9abb-7c0f016f7a13" providerId="AD" clId="Web-{084359DD-9A17-9342-26E9-8EC4FEDF3924}" dt="2024-04-02T14:27:49.093" v="255" actId="1076"/>
          <ac:picMkLst>
            <pc:docMk/>
            <pc:sldMk cId="713713803" sldId="314"/>
            <ac:picMk id="4" creationId="{92C05551-D069-40CF-EE1A-2993558A9A3F}"/>
          </ac:picMkLst>
        </pc:picChg>
        <pc:picChg chg="del mod">
          <ac:chgData name="Robinson,Nadine" userId="S::w0486530@campus.nscc.ca::bb0c7927-911f-4325-9abb-7c0f016f7a13" providerId="AD" clId="Web-{084359DD-9A17-9342-26E9-8EC4FEDF3924}" dt="2024-04-02T14:26:32.936" v="252"/>
          <ac:picMkLst>
            <pc:docMk/>
            <pc:sldMk cId="713713803" sldId="314"/>
            <ac:picMk id="5" creationId="{ABBECD9D-9E69-7512-871F-C9970842062D}"/>
          </ac:picMkLst>
        </pc:picChg>
      </pc:sldChg>
      <pc:sldChg chg="addSp delSp modSp">
        <pc:chgData name="Robinson,Nadine" userId="S::w0486530@campus.nscc.ca::bb0c7927-911f-4325-9abb-7c0f016f7a13" providerId="AD" clId="Web-{084359DD-9A17-9342-26E9-8EC4FEDF3924}" dt="2024-04-02T14:26:19.842" v="250" actId="1076"/>
        <pc:sldMkLst>
          <pc:docMk/>
          <pc:sldMk cId="26145474" sldId="317"/>
        </pc:sldMkLst>
        <pc:spChg chg="add mod">
          <ac:chgData name="Robinson,Nadine" userId="S::w0486530@campus.nscc.ca::bb0c7927-911f-4325-9abb-7c0f016f7a13" providerId="AD" clId="Web-{084359DD-9A17-9342-26E9-8EC4FEDF3924}" dt="2024-04-02T14:26:19.842" v="250" actId="1076"/>
          <ac:spMkLst>
            <pc:docMk/>
            <pc:sldMk cId="26145474" sldId="317"/>
            <ac:spMk id="6" creationId="{02215069-6C8D-C8FF-7C01-7EE775B6B563}"/>
          </ac:spMkLst>
        </pc:spChg>
        <pc:picChg chg="add mod">
          <ac:chgData name="Robinson,Nadine" userId="S::w0486530@campus.nscc.ca::bb0c7927-911f-4325-9abb-7c0f016f7a13" providerId="AD" clId="Web-{084359DD-9A17-9342-26E9-8EC4FEDF3924}" dt="2024-04-02T14:21:17.995" v="185" actId="1076"/>
          <ac:picMkLst>
            <pc:docMk/>
            <pc:sldMk cId="26145474" sldId="317"/>
            <ac:picMk id="4" creationId="{6B9B41A5-88C4-C765-C83B-5622BF88A07F}"/>
          </ac:picMkLst>
        </pc:picChg>
        <pc:picChg chg="del">
          <ac:chgData name="Robinson,Nadine" userId="S::w0486530@campus.nscc.ca::bb0c7927-911f-4325-9abb-7c0f016f7a13" providerId="AD" clId="Web-{084359DD-9A17-9342-26E9-8EC4FEDF3924}" dt="2024-04-02T14:21:09.980" v="182"/>
          <ac:picMkLst>
            <pc:docMk/>
            <pc:sldMk cId="26145474" sldId="317"/>
            <ac:picMk id="5" creationId="{0709C626-F7A3-4E97-A679-E2C6244346F6}"/>
          </ac:picMkLst>
        </pc:picChg>
      </pc:sldChg>
    </pc:docChg>
  </pc:docChgLst>
  <pc:docChgLst>
    <pc:chgData name="Gala Borja,Zaira" userId="184e4b74-afde-494e-a8bf-34fb837a4ac9" providerId="ADAL" clId="{5EBD0224-CEA6-427D-A520-3C6B7188F862}"/>
    <pc:docChg chg="undo custSel delSld modSld">
      <pc:chgData name="Gala Borja,Zaira" userId="184e4b74-afde-494e-a8bf-34fb837a4ac9" providerId="ADAL" clId="{5EBD0224-CEA6-427D-A520-3C6B7188F862}" dt="2023-05-18T16:51:07.100" v="19" actId="207"/>
      <pc:docMkLst>
        <pc:docMk/>
      </pc:docMkLst>
      <pc:sldChg chg="del">
        <pc:chgData name="Gala Borja,Zaira" userId="184e4b74-afde-494e-a8bf-34fb837a4ac9" providerId="ADAL" clId="{5EBD0224-CEA6-427D-A520-3C6B7188F862}" dt="2023-05-18T16:47:56.221" v="0" actId="47"/>
        <pc:sldMkLst>
          <pc:docMk/>
          <pc:sldMk cId="1805448801" sldId="259"/>
        </pc:sldMkLst>
      </pc:sldChg>
      <pc:sldChg chg="del">
        <pc:chgData name="Gala Borja,Zaira" userId="184e4b74-afde-494e-a8bf-34fb837a4ac9" providerId="ADAL" clId="{5EBD0224-CEA6-427D-A520-3C6B7188F862}" dt="2023-05-18T16:48:31.279" v="1" actId="47"/>
        <pc:sldMkLst>
          <pc:docMk/>
          <pc:sldMk cId="4096463037" sldId="260"/>
        </pc:sldMkLst>
      </pc:sldChg>
      <pc:sldChg chg="modSp mod">
        <pc:chgData name="Gala Borja,Zaira" userId="184e4b74-afde-494e-a8bf-34fb837a4ac9" providerId="ADAL" clId="{5EBD0224-CEA6-427D-A520-3C6B7188F862}" dt="2023-05-18T16:49:02.570" v="2" actId="207"/>
        <pc:sldMkLst>
          <pc:docMk/>
          <pc:sldMk cId="1122684201" sldId="287"/>
        </pc:sldMkLst>
        <pc:graphicFrameChg chg="modGraphic">
          <ac:chgData name="Gala Borja,Zaira" userId="184e4b74-afde-494e-a8bf-34fb837a4ac9" providerId="ADAL" clId="{5EBD0224-CEA6-427D-A520-3C6B7188F862}" dt="2023-05-18T16:49:02.570" v="2" actId="207"/>
          <ac:graphicFrameMkLst>
            <pc:docMk/>
            <pc:sldMk cId="1122684201" sldId="287"/>
            <ac:graphicFrameMk id="5" creationId="{FC6BF790-15FC-4F5B-9738-57244AEA9841}"/>
          </ac:graphicFrameMkLst>
        </pc:graphicFrameChg>
      </pc:sldChg>
      <pc:sldChg chg="modSp mod">
        <pc:chgData name="Gala Borja,Zaira" userId="184e4b74-afde-494e-a8bf-34fb837a4ac9" providerId="ADAL" clId="{5EBD0224-CEA6-427D-A520-3C6B7188F862}" dt="2023-05-18T16:49:11.492" v="3" actId="207"/>
        <pc:sldMkLst>
          <pc:docMk/>
          <pc:sldMk cId="1141729828" sldId="288"/>
        </pc:sldMkLst>
        <pc:graphicFrameChg chg="modGraphic">
          <ac:chgData name="Gala Borja,Zaira" userId="184e4b74-afde-494e-a8bf-34fb837a4ac9" providerId="ADAL" clId="{5EBD0224-CEA6-427D-A520-3C6B7188F862}" dt="2023-05-18T16:49:11.492" v="3" actId="207"/>
          <ac:graphicFrameMkLst>
            <pc:docMk/>
            <pc:sldMk cId="1141729828" sldId="288"/>
            <ac:graphicFrameMk id="5" creationId="{FC6BF790-15FC-4F5B-9738-57244AEA9841}"/>
          </ac:graphicFrameMkLst>
        </pc:graphicFrameChg>
      </pc:sldChg>
      <pc:sldChg chg="modSp mod">
        <pc:chgData name="Gala Borja,Zaira" userId="184e4b74-afde-494e-a8bf-34fb837a4ac9" providerId="ADAL" clId="{5EBD0224-CEA6-427D-A520-3C6B7188F862}" dt="2023-05-18T16:49:20.777" v="4" actId="207"/>
        <pc:sldMkLst>
          <pc:docMk/>
          <pc:sldMk cId="1996018233" sldId="289"/>
        </pc:sldMkLst>
        <pc:graphicFrameChg chg="modGraphic">
          <ac:chgData name="Gala Borja,Zaira" userId="184e4b74-afde-494e-a8bf-34fb837a4ac9" providerId="ADAL" clId="{5EBD0224-CEA6-427D-A520-3C6B7188F862}" dt="2023-05-18T16:49:20.777" v="4" actId="207"/>
          <ac:graphicFrameMkLst>
            <pc:docMk/>
            <pc:sldMk cId="1996018233" sldId="289"/>
            <ac:graphicFrameMk id="5" creationId="{810302D2-FAF0-40E7-B0EF-F185B388473D}"/>
          </ac:graphicFrameMkLst>
        </pc:graphicFrameChg>
      </pc:sldChg>
      <pc:sldChg chg="modSp mod">
        <pc:chgData name="Gala Borja,Zaira" userId="184e4b74-afde-494e-a8bf-34fb837a4ac9" providerId="ADAL" clId="{5EBD0224-CEA6-427D-A520-3C6B7188F862}" dt="2023-05-18T16:49:27.292" v="5" actId="207"/>
        <pc:sldMkLst>
          <pc:docMk/>
          <pc:sldMk cId="2535057856" sldId="290"/>
        </pc:sldMkLst>
        <pc:graphicFrameChg chg="modGraphic">
          <ac:chgData name="Gala Borja,Zaira" userId="184e4b74-afde-494e-a8bf-34fb837a4ac9" providerId="ADAL" clId="{5EBD0224-CEA6-427D-A520-3C6B7188F862}" dt="2023-05-18T16:49:27.292" v="5" actId="207"/>
          <ac:graphicFrameMkLst>
            <pc:docMk/>
            <pc:sldMk cId="2535057856" sldId="290"/>
            <ac:graphicFrameMk id="5" creationId="{810302D2-FAF0-40E7-B0EF-F185B388473D}"/>
          </ac:graphicFrameMkLst>
        </pc:graphicFrameChg>
      </pc:sldChg>
      <pc:sldChg chg="modSp mod">
        <pc:chgData name="Gala Borja,Zaira" userId="184e4b74-afde-494e-a8bf-34fb837a4ac9" providerId="ADAL" clId="{5EBD0224-CEA6-427D-A520-3C6B7188F862}" dt="2023-05-18T16:49:33.915" v="6" actId="207"/>
        <pc:sldMkLst>
          <pc:docMk/>
          <pc:sldMk cId="1957692624" sldId="291"/>
        </pc:sldMkLst>
        <pc:graphicFrameChg chg="modGraphic">
          <ac:chgData name="Gala Borja,Zaira" userId="184e4b74-afde-494e-a8bf-34fb837a4ac9" providerId="ADAL" clId="{5EBD0224-CEA6-427D-A520-3C6B7188F862}" dt="2023-05-18T16:49:33.915" v="6" actId="207"/>
          <ac:graphicFrameMkLst>
            <pc:docMk/>
            <pc:sldMk cId="1957692624" sldId="291"/>
            <ac:graphicFrameMk id="5" creationId="{810302D2-FAF0-40E7-B0EF-F185B388473D}"/>
          </ac:graphicFrameMkLst>
        </pc:graphicFrameChg>
      </pc:sldChg>
      <pc:sldChg chg="modSp mod">
        <pc:chgData name="Gala Borja,Zaira" userId="184e4b74-afde-494e-a8bf-34fb837a4ac9" providerId="ADAL" clId="{5EBD0224-CEA6-427D-A520-3C6B7188F862}" dt="2023-05-18T16:49:42.047" v="7" actId="207"/>
        <pc:sldMkLst>
          <pc:docMk/>
          <pc:sldMk cId="2670625022" sldId="292"/>
        </pc:sldMkLst>
        <pc:graphicFrameChg chg="modGraphic">
          <ac:chgData name="Gala Borja,Zaira" userId="184e4b74-afde-494e-a8bf-34fb837a4ac9" providerId="ADAL" clId="{5EBD0224-CEA6-427D-A520-3C6B7188F862}" dt="2023-05-18T16:49:42.047" v="7" actId="207"/>
          <ac:graphicFrameMkLst>
            <pc:docMk/>
            <pc:sldMk cId="2670625022" sldId="292"/>
            <ac:graphicFrameMk id="5" creationId="{810302D2-FAF0-40E7-B0EF-F185B388473D}"/>
          </ac:graphicFrameMkLst>
        </pc:graphicFrameChg>
      </pc:sldChg>
      <pc:sldChg chg="modSp mod">
        <pc:chgData name="Gala Borja,Zaira" userId="184e4b74-afde-494e-a8bf-34fb837a4ac9" providerId="ADAL" clId="{5EBD0224-CEA6-427D-A520-3C6B7188F862}" dt="2023-05-18T16:49:54.268" v="8" actId="207"/>
        <pc:sldMkLst>
          <pc:docMk/>
          <pc:sldMk cId="2083402758" sldId="293"/>
        </pc:sldMkLst>
        <pc:graphicFrameChg chg="modGraphic">
          <ac:chgData name="Gala Borja,Zaira" userId="184e4b74-afde-494e-a8bf-34fb837a4ac9" providerId="ADAL" clId="{5EBD0224-CEA6-427D-A520-3C6B7188F862}" dt="2023-05-18T16:49:54.268" v="8" actId="207"/>
          <ac:graphicFrameMkLst>
            <pc:docMk/>
            <pc:sldMk cId="2083402758" sldId="293"/>
            <ac:graphicFrameMk id="5" creationId="{78D386C8-DD50-4597-AA6D-E0AED2B9504D}"/>
          </ac:graphicFrameMkLst>
        </pc:graphicFrameChg>
      </pc:sldChg>
      <pc:sldChg chg="modSp mod">
        <pc:chgData name="Gala Borja,Zaira" userId="184e4b74-afde-494e-a8bf-34fb837a4ac9" providerId="ADAL" clId="{5EBD0224-CEA6-427D-A520-3C6B7188F862}" dt="2023-05-18T16:50:01.970" v="9" actId="207"/>
        <pc:sldMkLst>
          <pc:docMk/>
          <pc:sldMk cId="766792849" sldId="294"/>
        </pc:sldMkLst>
        <pc:graphicFrameChg chg="modGraphic">
          <ac:chgData name="Gala Borja,Zaira" userId="184e4b74-afde-494e-a8bf-34fb837a4ac9" providerId="ADAL" clId="{5EBD0224-CEA6-427D-A520-3C6B7188F862}" dt="2023-05-18T16:50:01.970" v="9" actId="207"/>
          <ac:graphicFrameMkLst>
            <pc:docMk/>
            <pc:sldMk cId="766792849" sldId="294"/>
            <ac:graphicFrameMk id="5" creationId="{78D386C8-DD50-4597-AA6D-E0AED2B9504D}"/>
          </ac:graphicFrameMkLst>
        </pc:graphicFrameChg>
      </pc:sldChg>
      <pc:sldChg chg="modSp mod">
        <pc:chgData name="Gala Borja,Zaira" userId="184e4b74-afde-494e-a8bf-34fb837a4ac9" providerId="ADAL" clId="{5EBD0224-CEA6-427D-A520-3C6B7188F862}" dt="2023-05-18T16:50:10.440" v="10" actId="207"/>
        <pc:sldMkLst>
          <pc:docMk/>
          <pc:sldMk cId="143480236" sldId="295"/>
        </pc:sldMkLst>
        <pc:graphicFrameChg chg="modGraphic">
          <ac:chgData name="Gala Borja,Zaira" userId="184e4b74-afde-494e-a8bf-34fb837a4ac9" providerId="ADAL" clId="{5EBD0224-CEA6-427D-A520-3C6B7188F862}" dt="2023-05-18T16:50:10.440" v="10" actId="207"/>
          <ac:graphicFrameMkLst>
            <pc:docMk/>
            <pc:sldMk cId="143480236" sldId="295"/>
            <ac:graphicFrameMk id="5" creationId="{35B26E18-4D4D-4BE7-B2D8-5B92F960DEBE}"/>
          </ac:graphicFrameMkLst>
        </pc:graphicFrameChg>
      </pc:sldChg>
      <pc:sldChg chg="modSp mod">
        <pc:chgData name="Gala Borja,Zaira" userId="184e4b74-afde-494e-a8bf-34fb837a4ac9" providerId="ADAL" clId="{5EBD0224-CEA6-427D-A520-3C6B7188F862}" dt="2023-05-18T16:50:17.479" v="11" actId="207"/>
        <pc:sldMkLst>
          <pc:docMk/>
          <pc:sldMk cId="898342292" sldId="296"/>
        </pc:sldMkLst>
        <pc:graphicFrameChg chg="modGraphic">
          <ac:chgData name="Gala Borja,Zaira" userId="184e4b74-afde-494e-a8bf-34fb837a4ac9" providerId="ADAL" clId="{5EBD0224-CEA6-427D-A520-3C6B7188F862}" dt="2023-05-18T16:50:17.479" v="11" actId="207"/>
          <ac:graphicFrameMkLst>
            <pc:docMk/>
            <pc:sldMk cId="898342292" sldId="296"/>
            <ac:graphicFrameMk id="5" creationId="{35B26E18-4D4D-4BE7-B2D8-5B92F960DEBE}"/>
          </ac:graphicFrameMkLst>
        </pc:graphicFrameChg>
      </pc:sldChg>
      <pc:sldChg chg="modSp mod">
        <pc:chgData name="Gala Borja,Zaira" userId="184e4b74-afde-494e-a8bf-34fb837a4ac9" providerId="ADAL" clId="{5EBD0224-CEA6-427D-A520-3C6B7188F862}" dt="2023-05-18T16:50:24.375" v="12" actId="207"/>
        <pc:sldMkLst>
          <pc:docMk/>
          <pc:sldMk cId="3768924961" sldId="297"/>
        </pc:sldMkLst>
        <pc:graphicFrameChg chg="modGraphic">
          <ac:chgData name="Gala Borja,Zaira" userId="184e4b74-afde-494e-a8bf-34fb837a4ac9" providerId="ADAL" clId="{5EBD0224-CEA6-427D-A520-3C6B7188F862}" dt="2023-05-18T16:50:24.375" v="12" actId="207"/>
          <ac:graphicFrameMkLst>
            <pc:docMk/>
            <pc:sldMk cId="3768924961" sldId="297"/>
            <ac:graphicFrameMk id="5" creationId="{35B26E18-4D4D-4BE7-B2D8-5B92F960DEBE}"/>
          </ac:graphicFrameMkLst>
        </pc:graphicFrameChg>
      </pc:sldChg>
      <pc:sldChg chg="modSp mod">
        <pc:chgData name="Gala Borja,Zaira" userId="184e4b74-afde-494e-a8bf-34fb837a4ac9" providerId="ADAL" clId="{5EBD0224-CEA6-427D-A520-3C6B7188F862}" dt="2023-05-18T16:50:33.794" v="13" actId="207"/>
        <pc:sldMkLst>
          <pc:docMk/>
          <pc:sldMk cId="1977115408" sldId="298"/>
        </pc:sldMkLst>
        <pc:graphicFrameChg chg="modGraphic">
          <ac:chgData name="Gala Borja,Zaira" userId="184e4b74-afde-494e-a8bf-34fb837a4ac9" providerId="ADAL" clId="{5EBD0224-CEA6-427D-A520-3C6B7188F862}" dt="2023-05-18T16:50:33.794" v="13" actId="207"/>
          <ac:graphicFrameMkLst>
            <pc:docMk/>
            <pc:sldMk cId="1977115408" sldId="298"/>
            <ac:graphicFrameMk id="5" creationId="{35B26E18-4D4D-4BE7-B2D8-5B92F960DEBE}"/>
          </ac:graphicFrameMkLst>
        </pc:graphicFrameChg>
      </pc:sldChg>
      <pc:sldChg chg="modSp mod">
        <pc:chgData name="Gala Borja,Zaira" userId="184e4b74-afde-494e-a8bf-34fb837a4ac9" providerId="ADAL" clId="{5EBD0224-CEA6-427D-A520-3C6B7188F862}" dt="2023-05-18T16:50:44.718" v="16" actId="207"/>
        <pc:sldMkLst>
          <pc:docMk/>
          <pc:sldMk cId="830984054" sldId="299"/>
        </pc:sldMkLst>
        <pc:graphicFrameChg chg="modGraphic">
          <ac:chgData name="Gala Borja,Zaira" userId="184e4b74-afde-494e-a8bf-34fb837a4ac9" providerId="ADAL" clId="{5EBD0224-CEA6-427D-A520-3C6B7188F862}" dt="2023-05-18T16:50:44.718" v="16" actId="207"/>
          <ac:graphicFrameMkLst>
            <pc:docMk/>
            <pc:sldMk cId="830984054" sldId="299"/>
            <ac:graphicFrameMk id="5" creationId="{35B26E18-4D4D-4BE7-B2D8-5B92F960DEBE}"/>
          </ac:graphicFrameMkLst>
        </pc:graphicFrameChg>
      </pc:sldChg>
      <pc:sldChg chg="modSp mod">
        <pc:chgData name="Gala Borja,Zaira" userId="184e4b74-afde-494e-a8bf-34fb837a4ac9" providerId="ADAL" clId="{5EBD0224-CEA6-427D-A520-3C6B7188F862}" dt="2023-05-18T16:50:51.700" v="17" actId="207"/>
        <pc:sldMkLst>
          <pc:docMk/>
          <pc:sldMk cId="1155447689" sldId="300"/>
        </pc:sldMkLst>
        <pc:graphicFrameChg chg="modGraphic">
          <ac:chgData name="Gala Borja,Zaira" userId="184e4b74-afde-494e-a8bf-34fb837a4ac9" providerId="ADAL" clId="{5EBD0224-CEA6-427D-A520-3C6B7188F862}" dt="2023-05-18T16:50:51.700" v="17" actId="207"/>
          <ac:graphicFrameMkLst>
            <pc:docMk/>
            <pc:sldMk cId="1155447689" sldId="300"/>
            <ac:graphicFrameMk id="5" creationId="{35B26E18-4D4D-4BE7-B2D8-5B92F960DEBE}"/>
          </ac:graphicFrameMkLst>
        </pc:graphicFrameChg>
      </pc:sldChg>
      <pc:sldChg chg="modSp mod">
        <pc:chgData name="Gala Borja,Zaira" userId="184e4b74-afde-494e-a8bf-34fb837a4ac9" providerId="ADAL" clId="{5EBD0224-CEA6-427D-A520-3C6B7188F862}" dt="2023-05-18T16:50:59.003" v="18" actId="207"/>
        <pc:sldMkLst>
          <pc:docMk/>
          <pc:sldMk cId="2565687456" sldId="301"/>
        </pc:sldMkLst>
        <pc:graphicFrameChg chg="modGraphic">
          <ac:chgData name="Gala Borja,Zaira" userId="184e4b74-afde-494e-a8bf-34fb837a4ac9" providerId="ADAL" clId="{5EBD0224-CEA6-427D-A520-3C6B7188F862}" dt="2023-05-18T16:50:59.003" v="18" actId="207"/>
          <ac:graphicFrameMkLst>
            <pc:docMk/>
            <pc:sldMk cId="2565687456" sldId="301"/>
            <ac:graphicFrameMk id="5" creationId="{35B26E18-4D4D-4BE7-B2D8-5B92F960DEBE}"/>
          </ac:graphicFrameMkLst>
        </pc:graphicFrameChg>
      </pc:sldChg>
      <pc:sldChg chg="modSp mod">
        <pc:chgData name="Gala Borja,Zaira" userId="184e4b74-afde-494e-a8bf-34fb837a4ac9" providerId="ADAL" clId="{5EBD0224-CEA6-427D-A520-3C6B7188F862}" dt="2023-05-18T16:51:07.100" v="19" actId="207"/>
        <pc:sldMkLst>
          <pc:docMk/>
          <pc:sldMk cId="1909414212" sldId="302"/>
        </pc:sldMkLst>
        <pc:graphicFrameChg chg="modGraphic">
          <ac:chgData name="Gala Borja,Zaira" userId="184e4b74-afde-494e-a8bf-34fb837a4ac9" providerId="ADAL" clId="{5EBD0224-CEA6-427D-A520-3C6B7188F862}" dt="2023-05-18T16:51:07.100" v="19" actId="207"/>
          <ac:graphicFrameMkLst>
            <pc:docMk/>
            <pc:sldMk cId="1909414212" sldId="302"/>
            <ac:graphicFrameMk id="5" creationId="{35B26E18-4D4D-4BE7-B2D8-5B92F960DEBE}"/>
          </ac:graphicFrameMkLst>
        </pc:graphicFrameChg>
      </pc:sldChg>
    </pc:docChg>
  </pc:docChgLst>
  <pc:docChgLst>
    <pc:chgData name="Robinson,Nadine" userId="S::w0486530@campus.nscc.ca::bb0c7927-911f-4325-9abb-7c0f016f7a13" providerId="AD" clId="Web-{5DD43380-F589-9E03-4B48-0C80AB55E900}"/>
    <pc:docChg chg="modSld">
      <pc:chgData name="Robinson,Nadine" userId="S::w0486530@campus.nscc.ca::bb0c7927-911f-4325-9abb-7c0f016f7a13" providerId="AD" clId="Web-{5DD43380-F589-9E03-4B48-0C80AB55E900}" dt="2024-04-02T14:49:25.406" v="1" actId="1076"/>
      <pc:docMkLst>
        <pc:docMk/>
      </pc:docMkLst>
      <pc:sldChg chg="modSp">
        <pc:chgData name="Robinson,Nadine" userId="S::w0486530@campus.nscc.ca::bb0c7927-911f-4325-9abb-7c0f016f7a13" providerId="AD" clId="Web-{5DD43380-F589-9E03-4B48-0C80AB55E900}" dt="2024-04-02T14:49:25.406" v="1" actId="1076"/>
        <pc:sldMkLst>
          <pc:docMk/>
          <pc:sldMk cId="1373739689" sldId="311"/>
        </pc:sldMkLst>
        <pc:spChg chg="mod">
          <ac:chgData name="Robinson,Nadine" userId="S::w0486530@campus.nscc.ca::bb0c7927-911f-4325-9abb-7c0f016f7a13" providerId="AD" clId="Web-{5DD43380-F589-9E03-4B48-0C80AB55E900}" dt="2024-04-02T14:49:25.406" v="1" actId="1076"/>
          <ac:spMkLst>
            <pc:docMk/>
            <pc:sldMk cId="1373739689" sldId="311"/>
            <ac:spMk id="7" creationId="{CB9F434C-E77E-FA53-AB1A-906DBC13CCC3}"/>
          </ac:spMkLst>
        </pc:spChg>
        <pc:picChg chg="mod">
          <ac:chgData name="Robinson,Nadine" userId="S::w0486530@campus.nscc.ca::bb0c7927-911f-4325-9abb-7c0f016f7a13" providerId="AD" clId="Web-{5DD43380-F589-9E03-4B48-0C80AB55E900}" dt="2024-04-02T14:49:00.296" v="0" actId="1076"/>
          <ac:picMkLst>
            <pc:docMk/>
            <pc:sldMk cId="1373739689" sldId="311"/>
            <ac:picMk id="4" creationId="{15F33902-81C6-A9A0-30EA-7B0BD1F02A35}"/>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98249"/>
            <a:ext cx="9144000" cy="1011237"/>
          </a:xfrm>
        </p:spPr>
        <p:txBody>
          <a:bodyPr anchor="b"/>
          <a:lstStyle>
            <a:lvl1pPr algn="ctr">
              <a:defRPr sz="6000"/>
            </a:lvl1pPr>
          </a:lstStyle>
          <a:p>
            <a:r>
              <a:rPr lang="en-US" dirty="0"/>
              <a:t>Title of the Book</a:t>
            </a:r>
          </a:p>
        </p:txBody>
      </p:sp>
      <p:sp>
        <p:nvSpPr>
          <p:cNvPr id="5" name="Footer Placeholder 4"/>
          <p:cNvSpPr>
            <a:spLocks noGrp="1"/>
          </p:cNvSpPr>
          <p:nvPr>
            <p:ph type="ftr" sz="quarter" idx="11"/>
          </p:nvPr>
        </p:nvSpPr>
        <p:spPr>
          <a:xfrm>
            <a:off x="1523999" y="6356350"/>
            <a:ext cx="8549898" cy="354416"/>
          </a:xfrm>
          <a:prstGeom prst="rect">
            <a:avLst/>
          </a:prstGeom>
        </p:spPr>
        <p:txBody>
          <a:bodyPr/>
          <a:lstStyle/>
          <a:p>
            <a:endParaRPr lang="en-US"/>
          </a:p>
        </p:txBody>
      </p:sp>
      <p:sp>
        <p:nvSpPr>
          <p:cNvPr id="9" name="Picture Placeholder 8"/>
          <p:cNvSpPr>
            <a:spLocks noGrp="1"/>
          </p:cNvSpPr>
          <p:nvPr>
            <p:ph type="pic" sz="quarter" idx="13"/>
          </p:nvPr>
        </p:nvSpPr>
        <p:spPr>
          <a:xfrm>
            <a:off x="3983831" y="2390620"/>
            <a:ext cx="4224337" cy="3851130"/>
          </a:xfrm>
        </p:spPr>
        <p:txBody>
          <a:bodyPr>
            <a:normAutofit/>
          </a:bodyPr>
          <a:lstStyle>
            <a:lvl1pPr marL="0" indent="0">
              <a:buNone/>
              <a:defRPr sz="1200"/>
            </a:lvl1pPr>
          </a:lstStyle>
          <a:p>
            <a:endParaRPr lang="en-US" dirty="0"/>
          </a:p>
        </p:txBody>
      </p:sp>
      <p:sp>
        <p:nvSpPr>
          <p:cNvPr id="10" name="Title 1"/>
          <p:cNvSpPr txBox="1">
            <a:spLocks/>
          </p:cNvSpPr>
          <p:nvPr userDrawn="1"/>
        </p:nvSpPr>
        <p:spPr>
          <a:xfrm>
            <a:off x="1523999" y="1509485"/>
            <a:ext cx="9144000" cy="67288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accent6"/>
                </a:solidFill>
                <a:latin typeface="+mj-lt"/>
                <a:ea typeface="+mj-ea"/>
                <a:cs typeface="+mj-cs"/>
              </a:defRPr>
            </a:lvl1pPr>
          </a:lstStyle>
          <a:p>
            <a:endParaRPr lang="en-US" sz="6400" dirty="0">
              <a:solidFill>
                <a:schemeClr val="accent5"/>
              </a:solidFill>
            </a:endParaRPr>
          </a:p>
        </p:txBody>
      </p:sp>
      <p:sp>
        <p:nvSpPr>
          <p:cNvPr id="11" name="Text Placeholder 10"/>
          <p:cNvSpPr>
            <a:spLocks noGrp="1"/>
          </p:cNvSpPr>
          <p:nvPr>
            <p:ph type="body" sz="quarter" idx="14" hasCustomPrompt="1"/>
          </p:nvPr>
        </p:nvSpPr>
        <p:spPr>
          <a:xfrm>
            <a:off x="1524000" y="1509713"/>
            <a:ext cx="9144000" cy="443778"/>
          </a:xfrm>
        </p:spPr>
        <p:txBody>
          <a:bodyPr/>
          <a:lstStyle>
            <a:lvl1pPr marL="0" indent="0" algn="ctr">
              <a:buNone/>
              <a:defRPr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Chapter # CHAPTER TITLE</a:t>
            </a:r>
          </a:p>
        </p:txBody>
      </p:sp>
      <p:sp>
        <p:nvSpPr>
          <p:cNvPr id="12" name="TextBox 11"/>
          <p:cNvSpPr txBox="1"/>
          <p:nvPr userDrawn="1"/>
        </p:nvSpPr>
        <p:spPr>
          <a:xfrm>
            <a:off x="4218708" y="1946841"/>
            <a:ext cx="3754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PowerPoint Image Slideshow</a:t>
            </a:r>
          </a:p>
          <a:p>
            <a:pPr algn="ctr"/>
            <a:endParaRPr lang="en-US" sz="1600" dirty="0"/>
          </a:p>
        </p:txBody>
      </p:sp>
    </p:spTree>
    <p:extLst>
      <p:ext uri="{BB962C8B-B14F-4D97-AF65-F5344CB8AC3E}">
        <p14:creationId xmlns:p14="http://schemas.microsoft.com/office/powerpoint/2010/main" val="10024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24583"/>
          </a:xfrm>
        </p:spPr>
        <p:txBody>
          <a:bodyPr>
            <a:normAutofit/>
          </a:bodyPr>
          <a:lstStyle>
            <a:lvl1pPr>
              <a:defRPr sz="2800" b="1"/>
            </a:lvl1pPr>
          </a:lstStyle>
          <a:p>
            <a:r>
              <a:rPr lang="en-US" dirty="0"/>
              <a:t>Figure #.#</a:t>
            </a:r>
          </a:p>
        </p:txBody>
      </p:sp>
      <p:sp>
        <p:nvSpPr>
          <p:cNvPr id="3" name="Content Placeholder 2"/>
          <p:cNvSpPr>
            <a:spLocks noGrp="1"/>
          </p:cNvSpPr>
          <p:nvPr>
            <p:ph idx="1"/>
          </p:nvPr>
        </p:nvSpPr>
        <p:spPr>
          <a:xfrm>
            <a:off x="838200" y="955964"/>
            <a:ext cx="10515600" cy="3796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0"/>
            <a:ext cx="9428018" cy="365125"/>
          </a:xfrm>
          <a:prstGeom prst="rect">
            <a:avLst/>
          </a:prstGeom>
        </p:spPr>
        <p:txBody>
          <a:bodyPr/>
          <a:lstStyle/>
          <a:p>
            <a:endParaRPr lang="en-US"/>
          </a:p>
        </p:txBody>
      </p:sp>
      <p:sp>
        <p:nvSpPr>
          <p:cNvPr id="7" name="Content Placeholder 2"/>
          <p:cNvSpPr>
            <a:spLocks noGrp="1"/>
          </p:cNvSpPr>
          <p:nvPr>
            <p:ph idx="13" hasCustomPrompt="1"/>
          </p:nvPr>
        </p:nvSpPr>
        <p:spPr>
          <a:xfrm>
            <a:off x="838200" y="4918364"/>
            <a:ext cx="10515600" cy="1271731"/>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192762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66148"/>
          </a:xfrm>
        </p:spPr>
        <p:txBody>
          <a:bodyPr>
            <a:normAutofit/>
          </a:bodyPr>
          <a:lstStyle>
            <a:lvl1pPr>
              <a:defRPr sz="2800" b="1"/>
            </a:lvl1pPr>
          </a:lstStyle>
          <a:p>
            <a:r>
              <a:rPr lang="en-US" dirty="0"/>
              <a:t>Figure #.#</a:t>
            </a:r>
          </a:p>
        </p:txBody>
      </p:sp>
      <p:sp>
        <p:nvSpPr>
          <p:cNvPr id="3" name="Content Placeholder 2"/>
          <p:cNvSpPr>
            <a:spLocks noGrp="1"/>
          </p:cNvSpPr>
          <p:nvPr>
            <p:ph sz="half" idx="1"/>
          </p:nvPr>
        </p:nvSpPr>
        <p:spPr>
          <a:xfrm>
            <a:off x="838200" y="1010661"/>
            <a:ext cx="5181600" cy="5166302"/>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010661"/>
            <a:ext cx="5181600" cy="51663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9414164" cy="365125"/>
          </a:xfrm>
          <a:prstGeom prst="rect">
            <a:avLst/>
          </a:prstGeom>
        </p:spPr>
        <p:txBody>
          <a:bodyPr/>
          <a:lstStyle/>
          <a:p>
            <a:endParaRPr lang="en-US"/>
          </a:p>
        </p:txBody>
      </p:sp>
    </p:spTree>
    <p:extLst>
      <p:ext uri="{BB962C8B-B14F-4D97-AF65-F5344CB8AC3E}">
        <p14:creationId xmlns:p14="http://schemas.microsoft.com/office/powerpoint/2010/main" val="34543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5420"/>
          </a:xfrm>
        </p:spPr>
        <p:txBody>
          <a:bodyPr>
            <a:normAutofit/>
          </a:bodyPr>
          <a:lstStyle>
            <a:lvl1pPr>
              <a:defRPr sz="2800" b="1" baseline="0"/>
            </a:lvl1pPr>
          </a:lstStyle>
          <a:p>
            <a:r>
              <a:rPr lang="en-US" dirty="0"/>
              <a:t>Figure #.#</a:t>
            </a:r>
          </a:p>
        </p:txBody>
      </p:sp>
      <p:sp>
        <p:nvSpPr>
          <p:cNvPr id="4" name="Footer Placeholder 3"/>
          <p:cNvSpPr>
            <a:spLocks noGrp="1"/>
          </p:cNvSpPr>
          <p:nvPr>
            <p:ph type="ftr" sz="quarter" idx="11"/>
          </p:nvPr>
        </p:nvSpPr>
        <p:spPr>
          <a:xfrm>
            <a:off x="97536" y="6205728"/>
            <a:ext cx="10180320" cy="442595"/>
          </a:xfrm>
          <a:prstGeom prst="rect">
            <a:avLst/>
          </a:prstGeom>
        </p:spPr>
        <p:txBody>
          <a:bodyPr/>
          <a:lstStyle/>
          <a:p>
            <a:pPr algn="l"/>
            <a:r>
              <a:rPr lang="en-US" dirty="0"/>
              <a:t>This </a:t>
            </a:r>
            <a:r>
              <a:rPr lang="en-US" dirty="0" err="1"/>
              <a:t>OpenStax</a:t>
            </a:r>
            <a:r>
              <a:rPr lang="en-US" dirty="0"/>
              <a:t> ancillary resource is © Rice University under a CC BY 4.0 International license; it may be reproduced or modified but must be attributed to </a:t>
            </a:r>
            <a:r>
              <a:rPr lang="en-US" dirty="0" err="1"/>
              <a:t>OpenStax</a:t>
            </a:r>
            <a:r>
              <a:rPr lang="en-US" dirty="0"/>
              <a:t>, Rice University and any changes must be noted.</a:t>
            </a:r>
          </a:p>
        </p:txBody>
      </p:sp>
      <p:sp>
        <p:nvSpPr>
          <p:cNvPr id="7" name="Content Placeholder 6"/>
          <p:cNvSpPr>
            <a:spLocks noGrp="1"/>
          </p:cNvSpPr>
          <p:nvPr>
            <p:ph sz="quarter" idx="12"/>
          </p:nvPr>
        </p:nvSpPr>
        <p:spPr>
          <a:xfrm>
            <a:off x="838200" y="1011383"/>
            <a:ext cx="10515600" cy="3255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hasCustomPrompt="1"/>
          </p:nvPr>
        </p:nvSpPr>
        <p:spPr>
          <a:xfrm>
            <a:off x="838200" y="4378037"/>
            <a:ext cx="10515600" cy="1627909"/>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168617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a:xfrm>
            <a:off x="838200" y="6356350"/>
            <a:ext cx="10515600" cy="365125"/>
          </a:xfrm>
          <a:prstGeom prst="rect">
            <a:avLst/>
          </a:prstGeom>
        </p:spPr>
        <p:txBody>
          <a:bodyPr/>
          <a:lstStyle/>
          <a:p>
            <a:endParaRPr lang="en-US"/>
          </a:p>
        </p:txBody>
      </p:sp>
      <p:sp>
        <p:nvSpPr>
          <p:cNvPr id="5" name="Content Placeholder 4"/>
          <p:cNvSpPr>
            <a:spLocks noGrp="1"/>
          </p:cNvSpPr>
          <p:nvPr>
            <p:ph sz="quarter" idx="11"/>
          </p:nvPr>
        </p:nvSpPr>
        <p:spPr>
          <a:xfrm>
            <a:off x="838200" y="900545"/>
            <a:ext cx="10515600" cy="534785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256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a:xfrm>
            <a:off x="838200" y="6356350"/>
            <a:ext cx="10515600" cy="365125"/>
          </a:xfrm>
          <a:prstGeom prst="rect">
            <a:avLst/>
          </a:prstGeom>
        </p:spPr>
        <p:txBody>
          <a:bodyPr/>
          <a:lstStyle/>
          <a:p>
            <a:endParaRPr lang="en-US"/>
          </a:p>
        </p:txBody>
      </p:sp>
      <p:sp>
        <p:nvSpPr>
          <p:cNvPr id="5" name="Content Placeholder 4"/>
          <p:cNvSpPr>
            <a:spLocks noGrp="1"/>
          </p:cNvSpPr>
          <p:nvPr>
            <p:ph sz="quarter" idx="11" hasCustomPrompt="1"/>
          </p:nvPr>
        </p:nvSpPr>
        <p:spPr>
          <a:xfrm>
            <a:off x="838200" y="900545"/>
            <a:ext cx="10515600" cy="5347855"/>
          </a:xfrm>
        </p:spPr>
        <p:txBody>
          <a:bodyPr/>
          <a:lstStyle>
            <a:lvl1pPr marL="514350" indent="-514350">
              <a:buFont typeface="+mj-lt"/>
              <a:buAutoNum type="arabicPeriod"/>
              <a:defRPr/>
            </a:lvl1pPr>
            <a:lvl2pPr marL="914400" marR="0" indent="-457200" algn="l" defTabSz="914400" rtl="0" eaLnBrk="1" fontAlgn="auto" latinLnBrk="0" hangingPunct="1">
              <a:lnSpc>
                <a:spcPct val="90000"/>
              </a:lnSpc>
              <a:spcBef>
                <a:spcPts val="500"/>
              </a:spcBef>
              <a:spcAft>
                <a:spcPts val="0"/>
              </a:spcAft>
              <a:buClrTx/>
              <a:buSzTx/>
              <a:buFont typeface="+mj-lt"/>
              <a:buAutoNum type="alphaLcPeriod"/>
              <a:tabLst/>
              <a:defRPr/>
            </a:lvl2pPr>
          </a:lstStyle>
          <a:p>
            <a:pPr lvl="0"/>
            <a:r>
              <a:rPr lang="en-US" dirty="0"/>
              <a:t>Discussion question 1</a:t>
            </a:r>
          </a:p>
          <a:p>
            <a:pPr lvl="1"/>
            <a:r>
              <a:rPr lang="en-US" dirty="0"/>
              <a:t>Distractor (optional)</a:t>
            </a:r>
          </a:p>
          <a:p>
            <a:pPr lvl="1"/>
            <a:r>
              <a:rPr lang="en-US" dirty="0"/>
              <a:t>Distractor (optional)</a:t>
            </a:r>
          </a:p>
          <a:p>
            <a:pPr lvl="1"/>
            <a:r>
              <a:rPr lang="en-US" dirty="0"/>
              <a:t>Distractor (optional)</a:t>
            </a:r>
          </a:p>
          <a:p>
            <a:pPr lvl="1"/>
            <a:r>
              <a:rPr lang="en-US" dirty="0"/>
              <a:t>Distractor (optional)</a:t>
            </a:r>
          </a:p>
          <a:p>
            <a:pPr lvl="0"/>
            <a:r>
              <a:rPr lang="en-US" dirty="0"/>
              <a:t>Discussion question 2</a:t>
            </a:r>
          </a:p>
          <a:p>
            <a:pPr lvl="1"/>
            <a:r>
              <a:rPr lang="en-US" dirty="0"/>
              <a:t>Distractor (optional)</a:t>
            </a:r>
          </a:p>
          <a:p>
            <a:pPr lvl="1"/>
            <a:r>
              <a:rPr lang="en-US" dirty="0"/>
              <a:t>Distractor (optional)</a:t>
            </a:r>
          </a:p>
          <a:p>
            <a:pPr marL="914400" marR="0" lvl="1" indent="-457200" algn="l" defTabSz="914400" rtl="0" eaLnBrk="1" fontAlgn="auto" latinLnBrk="0" hangingPunct="1">
              <a:lnSpc>
                <a:spcPct val="90000"/>
              </a:lnSpc>
              <a:spcBef>
                <a:spcPts val="500"/>
              </a:spcBef>
              <a:spcAft>
                <a:spcPts val="0"/>
              </a:spcAft>
              <a:buClrTx/>
              <a:buSzTx/>
              <a:buFont typeface="+mj-lt"/>
              <a:buAutoNum type="alphaLcPeriod"/>
              <a:tabLst/>
              <a:defRPr/>
            </a:pPr>
            <a:r>
              <a:rPr lang="en-US" dirty="0"/>
              <a:t>Distractor (optional)</a:t>
            </a:r>
          </a:p>
          <a:p>
            <a:pPr lvl="1"/>
            <a:r>
              <a:rPr lang="en-US" dirty="0"/>
              <a:t>Distractor (optional)</a:t>
            </a:r>
          </a:p>
        </p:txBody>
      </p:sp>
    </p:spTree>
    <p:extLst>
      <p:ext uri="{BB962C8B-B14F-4D97-AF65-F5344CB8AC3E}">
        <p14:creationId xmlns:p14="http://schemas.microsoft.com/office/powerpoint/2010/main" val="164846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hyperlink" Target="https://creativecommons.org/licenses/by/4.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434975"/>
          </a:xfrm>
          <a:prstGeom prst="rect">
            <a:avLst/>
          </a:prstGeom>
        </p:spPr>
        <p:txBody>
          <a:bodyPr vert="horz" lIns="91440" tIns="45720" rIns="91440" bIns="45720" rtlCol="0" anchor="ctr">
            <a:normAutofit/>
          </a:bodyPr>
          <a:lstStyle/>
          <a:p>
            <a:r>
              <a:rPr lang="en-US" dirty="0"/>
              <a:t>Title (optional)</a:t>
            </a:r>
          </a:p>
        </p:txBody>
      </p:sp>
      <p:sp>
        <p:nvSpPr>
          <p:cNvPr id="3" name="Text Placeholder 2"/>
          <p:cNvSpPr>
            <a:spLocks noGrp="1"/>
          </p:cNvSpPr>
          <p:nvPr>
            <p:ph type="body" idx="1"/>
          </p:nvPr>
        </p:nvSpPr>
        <p:spPr>
          <a:xfrm>
            <a:off x="838200" y="990601"/>
            <a:ext cx="10515600" cy="52191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C79AC817-C5C1-202B-831C-3B8E67C6CBF9}"/>
              </a:ext>
            </a:extLst>
          </p:cNvPr>
          <p:cNvSpPr txBox="1"/>
          <p:nvPr userDrawn="1"/>
        </p:nvSpPr>
        <p:spPr>
          <a:xfrm>
            <a:off x="0" y="6627168"/>
            <a:ext cx="12192000" cy="2308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aseline="0" dirty="0">
                <a:latin typeface="Arial" panose="020B0604020202020204" pitchFamily="34" charset="0"/>
              </a:rPr>
              <a:t>NSCC Entrepreneurship side deck CC BY-NC-SA. Adapted from OpenStax Entrepreneurship slide decks © Rice University shared under a </a:t>
            </a:r>
            <a:r>
              <a:rPr lang="en-US" sz="900" baseline="0" dirty="0">
                <a:latin typeface="Arial" panose="020B0604020202020204" pitchFamily="34" charset="0"/>
                <a:hlinkClick r:id="rId9"/>
              </a:rPr>
              <a:t>CC-BY</a:t>
            </a:r>
            <a:r>
              <a:rPr lang="en-US" sz="900" baseline="0" dirty="0">
                <a:latin typeface="Arial" panose="020B0604020202020204" pitchFamily="34" charset="0"/>
              </a:rPr>
              <a:t> license.</a:t>
            </a:r>
          </a:p>
        </p:txBody>
      </p:sp>
      <p:pic>
        <p:nvPicPr>
          <p:cNvPr id="6" name="Picture 5" descr="A picture containing font, logo, graphics, symbol&#10;&#10;Description automatically generated">
            <a:extLst>
              <a:ext uri="{FF2B5EF4-FFF2-40B4-BE49-F238E27FC236}">
                <a16:creationId xmlns:a16="http://schemas.microsoft.com/office/drawing/2014/main" id="{E8759F9D-189F-C6C4-934C-97226BB3E558}"/>
              </a:ext>
            </a:extLst>
          </p:cNvPr>
          <p:cNvPicPr>
            <a:picLocks noChangeAspect="1"/>
          </p:cNvPicPr>
          <p:nvPr userDrawn="1"/>
        </p:nvPicPr>
        <p:blipFill>
          <a:blip r:embed="rId10"/>
          <a:stretch>
            <a:fillRect/>
          </a:stretch>
        </p:blipFill>
        <p:spPr>
          <a:xfrm>
            <a:off x="9442174" y="227374"/>
            <a:ext cx="2454965" cy="572726"/>
          </a:xfrm>
          <a:prstGeom prst="rect">
            <a:avLst/>
          </a:prstGeom>
        </p:spPr>
      </p:pic>
    </p:spTree>
    <p:extLst>
      <p:ext uri="{BB962C8B-B14F-4D97-AF65-F5344CB8AC3E}">
        <p14:creationId xmlns:p14="http://schemas.microsoft.com/office/powerpoint/2010/main" val="1516162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Entrepreneurship</a:t>
            </a:r>
          </a:p>
        </p:txBody>
      </p:sp>
      <p:sp>
        <p:nvSpPr>
          <p:cNvPr id="4" name="Text Placeholder 3"/>
          <p:cNvSpPr>
            <a:spLocks noGrp="1"/>
          </p:cNvSpPr>
          <p:nvPr>
            <p:ph type="body" sz="quarter" idx="14"/>
          </p:nvPr>
        </p:nvSpPr>
        <p:spPr/>
        <p:txBody>
          <a:bodyPr>
            <a:normAutofit lnSpcReduction="10000"/>
          </a:bodyPr>
          <a:lstStyle/>
          <a:p>
            <a:r>
              <a:rPr lang="en-US" dirty="0"/>
              <a:t>Chapter 11 BUSINESS MODEL AND PLAN</a:t>
            </a:r>
          </a:p>
        </p:txBody>
      </p:sp>
      <p:pic>
        <p:nvPicPr>
          <p:cNvPr id="5" name="Picture Placeholder 4" descr="A picture containing application&#10;&#10;Description automatically generated">
            <a:extLst>
              <a:ext uri="{FF2B5EF4-FFF2-40B4-BE49-F238E27FC236}">
                <a16:creationId xmlns:a16="http://schemas.microsoft.com/office/drawing/2014/main" id="{384FF527-23EB-4D93-A742-472D782378A0}"/>
              </a:ext>
            </a:extLst>
          </p:cNvPr>
          <p:cNvPicPr>
            <a:picLocks noGrp="1" noChangeAspect="1" noChangeArrowheads="1"/>
          </p:cNvPicPr>
          <p:nvPr>
            <p:ph type="pic" sz="quarter" idx="13"/>
          </p:nvPr>
        </p:nvPicPr>
        <p:blipFill>
          <a:blip r:embed="rId2"/>
          <a:stretch>
            <a:fillRect/>
          </a:stretch>
        </p:blipFill>
        <p:spPr bwMode="auto">
          <a:xfrm>
            <a:off x="4702700" y="2390775"/>
            <a:ext cx="2785012" cy="385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15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6E95-F8FA-4FE6-A9AE-E87C8D2D3304}"/>
              </a:ext>
            </a:extLst>
          </p:cNvPr>
          <p:cNvSpPr>
            <a:spLocks noGrp="1"/>
          </p:cNvSpPr>
          <p:nvPr>
            <p:ph type="title"/>
          </p:nvPr>
        </p:nvSpPr>
        <p:spPr/>
        <p:txBody>
          <a:bodyPr>
            <a:normAutofit fontScale="90000"/>
          </a:bodyPr>
          <a:lstStyle/>
          <a:p>
            <a:r>
              <a:rPr lang="en-US" dirty="0"/>
              <a:t>Discussion Questions</a:t>
            </a:r>
          </a:p>
        </p:txBody>
      </p:sp>
      <p:sp>
        <p:nvSpPr>
          <p:cNvPr id="3" name="Content Placeholder 2">
            <a:extLst>
              <a:ext uri="{FF2B5EF4-FFF2-40B4-BE49-F238E27FC236}">
                <a16:creationId xmlns:a16="http://schemas.microsoft.com/office/drawing/2014/main" id="{56C48C6B-AE95-4771-894D-C88331B3B26A}"/>
              </a:ext>
            </a:extLst>
          </p:cNvPr>
          <p:cNvSpPr>
            <a:spLocks noGrp="1"/>
          </p:cNvSpPr>
          <p:nvPr>
            <p:ph sz="quarter" idx="11"/>
          </p:nvPr>
        </p:nvSpPr>
        <p:spPr>
          <a:xfrm>
            <a:off x="838200" y="1756881"/>
            <a:ext cx="10515600" cy="4491519"/>
          </a:xfrm>
        </p:spPr>
        <p:txBody>
          <a:bodyPr/>
          <a:lstStyle/>
          <a:p>
            <a:r>
              <a:rPr lang="en-US" dirty="0"/>
              <a:t>What role do </a:t>
            </a:r>
            <a:r>
              <a:rPr lang="en-US" b="1" dirty="0"/>
              <a:t>customers</a:t>
            </a:r>
            <a:r>
              <a:rPr lang="en-US" dirty="0"/>
              <a:t> play in innovation? Is innovation possible without customer support?</a:t>
            </a:r>
          </a:p>
          <a:p>
            <a:r>
              <a:rPr lang="en-US" dirty="0"/>
              <a:t>Do you believe that </a:t>
            </a:r>
            <a:r>
              <a:rPr lang="en-US" b="1" dirty="0"/>
              <a:t>teamwork </a:t>
            </a:r>
            <a:r>
              <a:rPr lang="en-US" dirty="0"/>
              <a:t>is important to entrepreneurship? Or do you prefer </a:t>
            </a:r>
            <a:r>
              <a:rPr lang="en-US" dirty="0" err="1"/>
              <a:t>solopreneurship</a:t>
            </a:r>
            <a:r>
              <a:rPr lang="en-US" dirty="0"/>
              <a:t>? Is one approach “better” than the other? Why or why not?</a:t>
            </a:r>
          </a:p>
          <a:p>
            <a:endParaRPr lang="en-US" dirty="0"/>
          </a:p>
        </p:txBody>
      </p:sp>
    </p:spTree>
    <p:extLst>
      <p:ext uri="{BB962C8B-B14F-4D97-AF65-F5344CB8AC3E}">
        <p14:creationId xmlns:p14="http://schemas.microsoft.com/office/powerpoint/2010/main" val="399852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31D0-32FD-4125-A5DC-BD4009168F30}"/>
              </a:ext>
            </a:extLst>
          </p:cNvPr>
          <p:cNvSpPr>
            <a:spLocks noGrp="1"/>
          </p:cNvSpPr>
          <p:nvPr>
            <p:ph type="title"/>
          </p:nvPr>
        </p:nvSpPr>
        <p:spPr/>
        <p:txBody>
          <a:bodyPr>
            <a:normAutofit fontScale="90000"/>
          </a:bodyPr>
          <a:lstStyle/>
          <a:p>
            <a:r>
              <a:rPr lang="en-US" dirty="0"/>
              <a:t>Figure 11.6</a:t>
            </a:r>
          </a:p>
        </p:txBody>
      </p:sp>
      <p:pic>
        <p:nvPicPr>
          <p:cNvPr id="6" name="Content Placeholder 5" descr="The business model canvas consists of key partners, key activities, key resources, value propositions, customer relationships, channels, customer segments, cost structure, and revenue streams.">
            <a:extLst>
              <a:ext uri="{FF2B5EF4-FFF2-40B4-BE49-F238E27FC236}">
                <a16:creationId xmlns:a16="http://schemas.microsoft.com/office/drawing/2014/main" id="{E1190400-4433-4196-AFCD-C1D040098C2A}"/>
              </a:ext>
            </a:extLst>
          </p:cNvPr>
          <p:cNvPicPr>
            <a:picLocks noGrp="1" noChangeAspect="1"/>
          </p:cNvPicPr>
          <p:nvPr>
            <p:ph idx="1"/>
          </p:nvPr>
        </p:nvPicPr>
        <p:blipFill>
          <a:blip r:embed="rId2"/>
          <a:stretch>
            <a:fillRect/>
          </a:stretch>
        </p:blipFill>
        <p:spPr>
          <a:xfrm>
            <a:off x="899441" y="1312244"/>
            <a:ext cx="10393118" cy="3083584"/>
          </a:xfrm>
        </p:spPr>
      </p:pic>
      <p:sp>
        <p:nvSpPr>
          <p:cNvPr id="4" name="Content Placeholder 3">
            <a:extLst>
              <a:ext uri="{FF2B5EF4-FFF2-40B4-BE49-F238E27FC236}">
                <a16:creationId xmlns:a16="http://schemas.microsoft.com/office/drawing/2014/main" id="{69EA86F6-C720-47E5-B559-3D54AA141A42}"/>
              </a:ext>
            </a:extLst>
          </p:cNvPr>
          <p:cNvSpPr>
            <a:spLocks noGrp="1"/>
          </p:cNvSpPr>
          <p:nvPr>
            <p:ph idx="13"/>
          </p:nvPr>
        </p:nvSpPr>
        <p:spPr/>
        <p:txBody>
          <a:bodyPr/>
          <a:lstStyle/>
          <a:p>
            <a:r>
              <a:rPr lang="en-US" dirty="0"/>
              <a:t>The business model canvas can be used to map or lay out the initial concept of your business. (attribution: Copyright Rice University, OpenStax, under CC BY 4.0 license)</a:t>
            </a:r>
          </a:p>
        </p:txBody>
      </p:sp>
    </p:spTree>
    <p:extLst>
      <p:ext uri="{BB962C8B-B14F-4D97-AF65-F5344CB8AC3E}">
        <p14:creationId xmlns:p14="http://schemas.microsoft.com/office/powerpoint/2010/main" val="427547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13E8-8AD3-4A00-8A98-24F42A226D72}"/>
              </a:ext>
            </a:extLst>
          </p:cNvPr>
          <p:cNvSpPr>
            <a:spLocks noGrp="1"/>
          </p:cNvSpPr>
          <p:nvPr>
            <p:ph type="title"/>
          </p:nvPr>
        </p:nvSpPr>
        <p:spPr/>
        <p:txBody>
          <a:bodyPr>
            <a:normAutofit fontScale="90000"/>
          </a:bodyPr>
          <a:lstStyle/>
          <a:p>
            <a:r>
              <a:rPr lang="en-US" dirty="0"/>
              <a:t>Figure 11.7</a:t>
            </a:r>
          </a:p>
        </p:txBody>
      </p:sp>
      <p:pic>
        <p:nvPicPr>
          <p:cNvPr id="6" name="Content Placeholder 5" descr="Formula showing that the end result that the customer wants plus a specific period of time plus addressing objections equals the initial value proposition.">
            <a:extLst>
              <a:ext uri="{FF2B5EF4-FFF2-40B4-BE49-F238E27FC236}">
                <a16:creationId xmlns:a16="http://schemas.microsoft.com/office/drawing/2014/main" id="{DFC7FD79-E8D7-469F-8332-1F5A05BCA2B6}"/>
              </a:ext>
            </a:extLst>
          </p:cNvPr>
          <p:cNvPicPr>
            <a:picLocks noGrp="1" noChangeAspect="1"/>
          </p:cNvPicPr>
          <p:nvPr>
            <p:ph idx="1"/>
          </p:nvPr>
        </p:nvPicPr>
        <p:blipFill>
          <a:blip r:embed="rId2"/>
          <a:stretch>
            <a:fillRect/>
          </a:stretch>
        </p:blipFill>
        <p:spPr>
          <a:xfrm>
            <a:off x="1074407" y="1930400"/>
            <a:ext cx="10101127" cy="1662801"/>
          </a:xfrm>
        </p:spPr>
      </p:pic>
      <p:sp>
        <p:nvSpPr>
          <p:cNvPr id="4" name="Content Placeholder 3">
            <a:extLst>
              <a:ext uri="{FF2B5EF4-FFF2-40B4-BE49-F238E27FC236}">
                <a16:creationId xmlns:a16="http://schemas.microsoft.com/office/drawing/2014/main" id="{E8B89B68-A1AB-4C4C-A3CA-E723D88BC0CF}"/>
              </a:ext>
            </a:extLst>
          </p:cNvPr>
          <p:cNvSpPr>
            <a:spLocks noGrp="1"/>
          </p:cNvSpPr>
          <p:nvPr>
            <p:ph idx="13"/>
          </p:nvPr>
        </p:nvSpPr>
        <p:spPr/>
        <p:txBody>
          <a:bodyPr/>
          <a:lstStyle/>
          <a:p>
            <a:r>
              <a:rPr lang="en-US" dirty="0"/>
              <a:t>Maurya’s formula to determine value proposition considers customer needs and potential objections within a specific period of time. (attribution: Copyright Rice University, </a:t>
            </a:r>
            <a:r>
              <a:rPr lang="en-US" dirty="0" err="1"/>
              <a:t>OpenStax</a:t>
            </a:r>
            <a:r>
              <a:rPr lang="en-US" dirty="0"/>
              <a:t>, under CC BY 4.0 license)</a:t>
            </a:r>
          </a:p>
        </p:txBody>
      </p:sp>
    </p:spTree>
    <p:extLst>
      <p:ext uri="{BB962C8B-B14F-4D97-AF65-F5344CB8AC3E}">
        <p14:creationId xmlns:p14="http://schemas.microsoft.com/office/powerpoint/2010/main" val="339221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D875-EED4-4BAF-A6D0-7E34920AB335}"/>
              </a:ext>
            </a:extLst>
          </p:cNvPr>
          <p:cNvSpPr>
            <a:spLocks noGrp="1"/>
          </p:cNvSpPr>
          <p:nvPr>
            <p:ph type="title"/>
          </p:nvPr>
        </p:nvSpPr>
        <p:spPr/>
        <p:txBody>
          <a:bodyPr>
            <a:normAutofit fontScale="90000"/>
          </a:bodyPr>
          <a:lstStyle/>
          <a:p>
            <a:r>
              <a:rPr lang="en-US" dirty="0"/>
              <a:t>Figure 11.8</a:t>
            </a:r>
          </a:p>
        </p:txBody>
      </p:sp>
      <p:pic>
        <p:nvPicPr>
          <p:cNvPr id="6" name="Content Placeholder 5" descr="The lean model canvas consists of problems, solutions, metrics, value propositions, customer relationships, channels, customer segments, cost structure, and revenue streams.">
            <a:extLst>
              <a:ext uri="{FF2B5EF4-FFF2-40B4-BE49-F238E27FC236}">
                <a16:creationId xmlns:a16="http://schemas.microsoft.com/office/drawing/2014/main" id="{6C60DA5D-D2AA-46EA-A262-D6F2B09DC320}"/>
              </a:ext>
            </a:extLst>
          </p:cNvPr>
          <p:cNvPicPr>
            <a:picLocks noGrp="1" noChangeAspect="1"/>
          </p:cNvPicPr>
          <p:nvPr>
            <p:ph idx="1"/>
          </p:nvPr>
        </p:nvPicPr>
        <p:blipFill>
          <a:blip r:embed="rId2"/>
          <a:stretch>
            <a:fillRect/>
          </a:stretch>
        </p:blipFill>
        <p:spPr>
          <a:xfrm>
            <a:off x="1070860" y="1363103"/>
            <a:ext cx="10050279" cy="2981866"/>
          </a:xfrm>
        </p:spPr>
      </p:pic>
      <p:sp>
        <p:nvSpPr>
          <p:cNvPr id="4" name="Content Placeholder 3">
            <a:extLst>
              <a:ext uri="{FF2B5EF4-FFF2-40B4-BE49-F238E27FC236}">
                <a16:creationId xmlns:a16="http://schemas.microsoft.com/office/drawing/2014/main" id="{BFAF5B99-1FCF-4601-A673-5BFF5C91535B}"/>
              </a:ext>
            </a:extLst>
          </p:cNvPr>
          <p:cNvSpPr>
            <a:spLocks noGrp="1"/>
          </p:cNvSpPr>
          <p:nvPr>
            <p:ph idx="13"/>
          </p:nvPr>
        </p:nvSpPr>
        <p:spPr/>
        <p:txBody>
          <a:bodyPr/>
          <a:lstStyle/>
          <a:p>
            <a:r>
              <a:rPr lang="en-US" dirty="0"/>
              <a:t>The lean model canvas is a modification of the Business Model Canvas. (attribution: Copyright Rice University, OpenStax, under CC BY 4.0 license)</a:t>
            </a:r>
          </a:p>
        </p:txBody>
      </p:sp>
    </p:spTree>
    <p:extLst>
      <p:ext uri="{BB962C8B-B14F-4D97-AF65-F5344CB8AC3E}">
        <p14:creationId xmlns:p14="http://schemas.microsoft.com/office/powerpoint/2010/main" val="3586889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CAF7-C85D-460A-B3F9-556894BA21B0}"/>
              </a:ext>
            </a:extLst>
          </p:cNvPr>
          <p:cNvSpPr>
            <a:spLocks noGrp="1"/>
          </p:cNvSpPr>
          <p:nvPr>
            <p:ph type="title"/>
          </p:nvPr>
        </p:nvSpPr>
        <p:spPr/>
        <p:txBody>
          <a:bodyPr>
            <a:normAutofit fontScale="90000"/>
          </a:bodyPr>
          <a:lstStyle/>
          <a:p>
            <a:r>
              <a:rPr lang="en-US" dirty="0"/>
              <a:t>Figure 11.9</a:t>
            </a:r>
          </a:p>
        </p:txBody>
      </p:sp>
      <p:pic>
        <p:nvPicPr>
          <p:cNvPr id="6" name="Content Placeholder 5" descr="With the customer shown in the middle, the empathy map shows the customer connected to the words see, say, do, hear, and think.">
            <a:extLst>
              <a:ext uri="{FF2B5EF4-FFF2-40B4-BE49-F238E27FC236}">
                <a16:creationId xmlns:a16="http://schemas.microsoft.com/office/drawing/2014/main" id="{186A0B0A-36E7-43A8-93CB-BBF856897F36}"/>
              </a:ext>
            </a:extLst>
          </p:cNvPr>
          <p:cNvPicPr>
            <a:picLocks noGrp="1" noChangeAspect="1"/>
          </p:cNvPicPr>
          <p:nvPr>
            <p:ph idx="1"/>
          </p:nvPr>
        </p:nvPicPr>
        <p:blipFill>
          <a:blip r:embed="rId2"/>
          <a:stretch>
            <a:fillRect/>
          </a:stretch>
        </p:blipFill>
        <p:spPr>
          <a:xfrm>
            <a:off x="3557034" y="789709"/>
            <a:ext cx="4672566" cy="4509299"/>
          </a:xfrm>
        </p:spPr>
      </p:pic>
      <p:sp>
        <p:nvSpPr>
          <p:cNvPr id="4" name="Content Placeholder 3">
            <a:extLst>
              <a:ext uri="{FF2B5EF4-FFF2-40B4-BE49-F238E27FC236}">
                <a16:creationId xmlns:a16="http://schemas.microsoft.com/office/drawing/2014/main" id="{59BA76E5-A62E-4B70-8C51-921C4F16F674}"/>
              </a:ext>
            </a:extLst>
          </p:cNvPr>
          <p:cNvSpPr>
            <a:spLocks noGrp="1"/>
          </p:cNvSpPr>
          <p:nvPr>
            <p:ph idx="13"/>
          </p:nvPr>
        </p:nvSpPr>
        <p:spPr>
          <a:xfrm>
            <a:off x="838200" y="5565713"/>
            <a:ext cx="10515600" cy="847148"/>
          </a:xfrm>
        </p:spPr>
        <p:txBody>
          <a:bodyPr/>
          <a:lstStyle/>
          <a:p>
            <a:r>
              <a:rPr lang="en-US" dirty="0"/>
              <a:t>An empathy map portrays the target customer in order to understand the market needs. (attribution: Copyright Rice University, OpenStax, under CC BY 4.0 license)</a:t>
            </a:r>
          </a:p>
        </p:txBody>
      </p:sp>
    </p:spTree>
    <p:extLst>
      <p:ext uri="{BB962C8B-B14F-4D97-AF65-F5344CB8AC3E}">
        <p14:creationId xmlns:p14="http://schemas.microsoft.com/office/powerpoint/2010/main" val="120230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9277-BE68-4869-86ED-A43912AB3D07}"/>
              </a:ext>
            </a:extLst>
          </p:cNvPr>
          <p:cNvSpPr>
            <a:spLocks noGrp="1"/>
          </p:cNvSpPr>
          <p:nvPr>
            <p:ph type="title"/>
          </p:nvPr>
        </p:nvSpPr>
        <p:spPr/>
        <p:txBody>
          <a:bodyPr>
            <a:normAutofit fontScale="90000"/>
          </a:bodyPr>
          <a:lstStyle/>
          <a:p>
            <a:r>
              <a:rPr lang="en-US" dirty="0"/>
              <a:t>Figure 11.10</a:t>
            </a:r>
          </a:p>
        </p:txBody>
      </p:sp>
      <p:pic>
        <p:nvPicPr>
          <p:cNvPr id="6" name="Content Placeholder 5" descr="A triangle showing the words desirability, viability, and feasibility at the corners, with double-headed arrows between them as the sides of the triangle.">
            <a:extLst>
              <a:ext uri="{FF2B5EF4-FFF2-40B4-BE49-F238E27FC236}">
                <a16:creationId xmlns:a16="http://schemas.microsoft.com/office/drawing/2014/main" id="{B42AD3C5-BE92-4F6F-92CA-9A4FCC92D8D3}"/>
              </a:ext>
            </a:extLst>
          </p:cNvPr>
          <p:cNvPicPr>
            <a:picLocks noGrp="1" noChangeAspect="1"/>
          </p:cNvPicPr>
          <p:nvPr>
            <p:ph idx="1"/>
          </p:nvPr>
        </p:nvPicPr>
        <p:blipFill>
          <a:blip r:embed="rId2"/>
          <a:stretch>
            <a:fillRect/>
          </a:stretch>
        </p:blipFill>
        <p:spPr>
          <a:xfrm>
            <a:off x="3427323" y="1414053"/>
            <a:ext cx="5337354" cy="3230288"/>
          </a:xfrm>
        </p:spPr>
      </p:pic>
      <p:sp>
        <p:nvSpPr>
          <p:cNvPr id="4" name="Content Placeholder 3">
            <a:extLst>
              <a:ext uri="{FF2B5EF4-FFF2-40B4-BE49-F238E27FC236}">
                <a16:creationId xmlns:a16="http://schemas.microsoft.com/office/drawing/2014/main" id="{0C91708F-06D8-42F0-86F5-D12A2E61A28C}"/>
              </a:ext>
            </a:extLst>
          </p:cNvPr>
          <p:cNvSpPr>
            <a:spLocks noGrp="1"/>
          </p:cNvSpPr>
          <p:nvPr>
            <p:ph idx="13"/>
          </p:nvPr>
        </p:nvSpPr>
        <p:spPr>
          <a:xfrm>
            <a:off x="838200" y="5268686"/>
            <a:ext cx="10515600" cy="921409"/>
          </a:xfrm>
        </p:spPr>
        <p:txBody>
          <a:bodyPr/>
          <a:lstStyle/>
          <a:p>
            <a:r>
              <a:rPr lang="en-US" dirty="0"/>
              <a:t>The framework of desirability, feasibility, and viability form a story about a company’s startup. (attribution: Copyright Rice University, OpenStax, under CC BY 4.0 license)</a:t>
            </a:r>
          </a:p>
        </p:txBody>
      </p:sp>
    </p:spTree>
    <p:extLst>
      <p:ext uri="{BB962C8B-B14F-4D97-AF65-F5344CB8AC3E}">
        <p14:creationId xmlns:p14="http://schemas.microsoft.com/office/powerpoint/2010/main" val="396185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B328DB-33EF-49B0-96C4-D69EB1C43B19}"/>
              </a:ext>
            </a:extLst>
          </p:cNvPr>
          <p:cNvSpPr>
            <a:spLocks noGrp="1"/>
          </p:cNvSpPr>
          <p:nvPr>
            <p:ph type="title"/>
          </p:nvPr>
        </p:nvSpPr>
        <p:spPr/>
        <p:txBody>
          <a:bodyPr>
            <a:normAutofit fontScale="90000"/>
          </a:bodyPr>
          <a:lstStyle/>
          <a:p>
            <a:r>
              <a:rPr lang="en-US" dirty="0"/>
              <a:t>Feature Box</a:t>
            </a:r>
          </a:p>
        </p:txBody>
      </p:sp>
      <p:sp>
        <p:nvSpPr>
          <p:cNvPr id="6" name="Content Placeholder 5">
            <a:extLst>
              <a:ext uri="{FF2B5EF4-FFF2-40B4-BE49-F238E27FC236}">
                <a16:creationId xmlns:a16="http://schemas.microsoft.com/office/drawing/2014/main" id="{59BA8650-98B6-4A36-B103-C84039161ADF}"/>
              </a:ext>
            </a:extLst>
          </p:cNvPr>
          <p:cNvSpPr>
            <a:spLocks noGrp="1"/>
          </p:cNvSpPr>
          <p:nvPr>
            <p:ph sz="quarter" idx="11"/>
          </p:nvPr>
        </p:nvSpPr>
        <p:spPr>
          <a:xfrm>
            <a:off x="838200" y="1458930"/>
            <a:ext cx="10515600" cy="4789470"/>
          </a:xfrm>
        </p:spPr>
        <p:txBody>
          <a:bodyPr/>
          <a:lstStyle/>
          <a:p>
            <a:pPr marL="0" indent="0">
              <a:buNone/>
            </a:pPr>
            <a:r>
              <a:rPr lang="en-US" b="1" dirty="0"/>
              <a:t>What Can You Do?: TOMS Shoes</a:t>
            </a:r>
          </a:p>
          <a:p>
            <a:pPr marL="0" indent="0">
              <a:buNone/>
            </a:pPr>
            <a:endParaRPr lang="en-US" b="1" dirty="0"/>
          </a:p>
          <a:p>
            <a:r>
              <a:rPr lang="en-US" dirty="0"/>
              <a:t>Can you think of an </a:t>
            </a:r>
            <a:r>
              <a:rPr lang="en-US" b="1" dirty="0"/>
              <a:t>innovative social entrepreneurship</a:t>
            </a:r>
            <a:r>
              <a:rPr lang="en-US" dirty="0"/>
              <a:t> business model?</a:t>
            </a:r>
          </a:p>
        </p:txBody>
      </p:sp>
    </p:spTree>
    <p:extLst>
      <p:ext uri="{BB962C8B-B14F-4D97-AF65-F5344CB8AC3E}">
        <p14:creationId xmlns:p14="http://schemas.microsoft.com/office/powerpoint/2010/main" val="2673217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2ED3-F144-46FC-A5D6-B951DC40941D}"/>
              </a:ext>
            </a:extLst>
          </p:cNvPr>
          <p:cNvSpPr>
            <a:spLocks noGrp="1"/>
          </p:cNvSpPr>
          <p:nvPr>
            <p:ph type="title"/>
          </p:nvPr>
        </p:nvSpPr>
        <p:spPr/>
        <p:txBody>
          <a:bodyPr>
            <a:normAutofit fontScale="90000"/>
          </a:bodyPr>
          <a:lstStyle/>
          <a:p>
            <a:r>
              <a:rPr lang="en-US" dirty="0"/>
              <a:t>Figure 11.11</a:t>
            </a:r>
          </a:p>
        </p:txBody>
      </p:sp>
      <p:pic>
        <p:nvPicPr>
          <p:cNvPr id="6" name="Content Placeholder 5" descr="Photo of a table set for a party, with fancy party hats, napkins, and platters of cookies.">
            <a:extLst>
              <a:ext uri="{FF2B5EF4-FFF2-40B4-BE49-F238E27FC236}">
                <a16:creationId xmlns:a16="http://schemas.microsoft.com/office/drawing/2014/main" id="{D583D8AA-C1B9-41F4-801F-85C8FFD161B2}"/>
              </a:ext>
            </a:extLst>
          </p:cNvPr>
          <p:cNvPicPr>
            <a:picLocks noGrp="1" noChangeAspect="1"/>
          </p:cNvPicPr>
          <p:nvPr>
            <p:ph idx="1"/>
          </p:nvPr>
        </p:nvPicPr>
        <p:blipFill>
          <a:blip r:embed="rId2"/>
          <a:stretch>
            <a:fillRect/>
          </a:stretch>
        </p:blipFill>
        <p:spPr>
          <a:xfrm>
            <a:off x="3568438" y="1354241"/>
            <a:ext cx="5055123" cy="3237551"/>
          </a:xfrm>
        </p:spPr>
      </p:pic>
      <p:sp>
        <p:nvSpPr>
          <p:cNvPr id="4" name="Content Placeholder 3">
            <a:extLst>
              <a:ext uri="{FF2B5EF4-FFF2-40B4-BE49-F238E27FC236}">
                <a16:creationId xmlns:a16="http://schemas.microsoft.com/office/drawing/2014/main" id="{40CE8486-683C-4B1D-AEA4-21DE927E7139}"/>
              </a:ext>
            </a:extLst>
          </p:cNvPr>
          <p:cNvSpPr>
            <a:spLocks noGrp="1"/>
          </p:cNvSpPr>
          <p:nvPr>
            <p:ph idx="13"/>
          </p:nvPr>
        </p:nvSpPr>
        <p:spPr/>
        <p:txBody>
          <a:bodyPr/>
          <a:lstStyle/>
          <a:p>
            <a:r>
              <a:rPr lang="en-US" dirty="0"/>
              <a:t>The Birthday Party Project helps provide celebrations to honor the birthdays of homeless children. (credit: modification of "children's birthday table" by "</a:t>
            </a:r>
            <a:r>
              <a:rPr lang="en-US" dirty="0" err="1"/>
              <a:t>Efraimstochter</a:t>
            </a:r>
            <a:r>
              <a:rPr lang="en-US" dirty="0"/>
              <a:t>"/</a:t>
            </a:r>
            <a:r>
              <a:rPr lang="en-US" dirty="0" err="1"/>
              <a:t>Pixabay</a:t>
            </a:r>
            <a:r>
              <a:rPr lang="en-US" dirty="0"/>
              <a:t>, CC0)</a:t>
            </a:r>
          </a:p>
        </p:txBody>
      </p:sp>
    </p:spTree>
    <p:extLst>
      <p:ext uri="{BB962C8B-B14F-4D97-AF65-F5344CB8AC3E}">
        <p14:creationId xmlns:p14="http://schemas.microsoft.com/office/powerpoint/2010/main" val="155539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EAF0-4120-4C13-802E-EE58263AE57E}"/>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697A47E1-D535-4FCB-9A62-D2CF0CC7971E}"/>
              </a:ext>
            </a:extLst>
          </p:cNvPr>
          <p:cNvSpPr>
            <a:spLocks noGrp="1"/>
          </p:cNvSpPr>
          <p:nvPr>
            <p:ph sz="quarter" idx="11"/>
          </p:nvPr>
        </p:nvSpPr>
        <p:spPr>
          <a:xfrm>
            <a:off x="838200" y="1335640"/>
            <a:ext cx="10515600" cy="4912760"/>
          </a:xfrm>
        </p:spPr>
        <p:txBody>
          <a:bodyPr/>
          <a:lstStyle/>
          <a:p>
            <a:pPr marL="0" indent="0">
              <a:buNone/>
            </a:pPr>
            <a:r>
              <a:rPr lang="en-US" b="1" dirty="0"/>
              <a:t>What Can You Do?: The Birthday Party Project</a:t>
            </a:r>
          </a:p>
          <a:p>
            <a:pPr marL="0" indent="0">
              <a:buNone/>
            </a:pPr>
            <a:endParaRPr lang="en-US" b="1" dirty="0"/>
          </a:p>
          <a:p>
            <a:r>
              <a:rPr lang="en-US" dirty="0"/>
              <a:t>Identify a need in your community that could become a social entrepreneurship business, as Paige discovered with an initial passion project.</a:t>
            </a:r>
          </a:p>
        </p:txBody>
      </p:sp>
    </p:spTree>
    <p:extLst>
      <p:ext uri="{BB962C8B-B14F-4D97-AF65-F5344CB8AC3E}">
        <p14:creationId xmlns:p14="http://schemas.microsoft.com/office/powerpoint/2010/main" val="84151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5EB8-E2B1-41D0-9E28-F5FC382F71F3}"/>
              </a:ext>
            </a:extLst>
          </p:cNvPr>
          <p:cNvSpPr>
            <a:spLocks noGrp="1"/>
          </p:cNvSpPr>
          <p:nvPr>
            <p:ph type="title"/>
          </p:nvPr>
        </p:nvSpPr>
        <p:spPr/>
        <p:txBody>
          <a:bodyPr>
            <a:normAutofit fontScale="90000"/>
          </a:bodyPr>
          <a:lstStyle/>
          <a:p>
            <a:r>
              <a:rPr lang="en-US" dirty="0"/>
              <a:t>Discussion Questions</a:t>
            </a:r>
          </a:p>
        </p:txBody>
      </p:sp>
      <p:sp>
        <p:nvSpPr>
          <p:cNvPr id="3" name="Content Placeholder 2">
            <a:extLst>
              <a:ext uri="{FF2B5EF4-FFF2-40B4-BE49-F238E27FC236}">
                <a16:creationId xmlns:a16="http://schemas.microsoft.com/office/drawing/2014/main" id="{155E5017-523B-43E5-8C72-5373A0C46B67}"/>
              </a:ext>
            </a:extLst>
          </p:cNvPr>
          <p:cNvSpPr>
            <a:spLocks noGrp="1"/>
          </p:cNvSpPr>
          <p:nvPr>
            <p:ph sz="quarter" idx="11"/>
          </p:nvPr>
        </p:nvSpPr>
        <p:spPr>
          <a:xfrm>
            <a:off x="838200" y="1582220"/>
            <a:ext cx="10515600" cy="4666180"/>
          </a:xfrm>
        </p:spPr>
        <p:txBody>
          <a:bodyPr>
            <a:normAutofit/>
          </a:bodyPr>
          <a:lstStyle/>
          <a:p>
            <a:r>
              <a:rPr lang="en-US" dirty="0"/>
              <a:t>What are the advantages</a:t>
            </a:r>
            <a:r>
              <a:rPr lang="en-US" b="1" dirty="0"/>
              <a:t> </a:t>
            </a:r>
            <a:r>
              <a:rPr lang="en-US" dirty="0"/>
              <a:t>of using a canvas to plan your business?</a:t>
            </a:r>
          </a:p>
          <a:p>
            <a:r>
              <a:rPr lang="en-US" dirty="0"/>
              <a:t>What types of businesses fit best with each respective canvas type?</a:t>
            </a:r>
          </a:p>
          <a:p>
            <a:r>
              <a:rPr lang="en-US" dirty="0"/>
              <a:t>Why would impact measures be important in social entrepreneurship ventures?</a:t>
            </a:r>
          </a:p>
          <a:p>
            <a:r>
              <a:rPr lang="en-US" dirty="0"/>
              <a:t>How do the arts relate to the business model creation process?</a:t>
            </a:r>
          </a:p>
          <a:p>
            <a:r>
              <a:rPr lang="en-US" dirty="0"/>
              <a:t>What are the advantages of using a lean model canvas compared to the traditional business model canvas?</a:t>
            </a:r>
          </a:p>
          <a:p>
            <a:endParaRPr lang="en-US" dirty="0"/>
          </a:p>
        </p:txBody>
      </p:sp>
    </p:spTree>
    <p:extLst>
      <p:ext uri="{BB962C8B-B14F-4D97-AF65-F5344CB8AC3E}">
        <p14:creationId xmlns:p14="http://schemas.microsoft.com/office/powerpoint/2010/main" val="4244862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1317-BE69-49CA-8C00-E08398BE6F61}"/>
              </a:ext>
            </a:extLst>
          </p:cNvPr>
          <p:cNvSpPr>
            <a:spLocks noGrp="1"/>
          </p:cNvSpPr>
          <p:nvPr>
            <p:ph type="title"/>
          </p:nvPr>
        </p:nvSpPr>
        <p:spPr/>
        <p:txBody>
          <a:bodyPr>
            <a:normAutofit fontScale="90000"/>
          </a:bodyPr>
          <a:lstStyle/>
          <a:p>
            <a:r>
              <a:rPr lang="en-US" dirty="0"/>
              <a:t>Figure 11.2</a:t>
            </a:r>
          </a:p>
        </p:txBody>
      </p:sp>
      <p:pic>
        <p:nvPicPr>
          <p:cNvPr id="6" name="Content Placeholder 5" descr="Photo of a baseball field in the country.">
            <a:extLst>
              <a:ext uri="{FF2B5EF4-FFF2-40B4-BE49-F238E27FC236}">
                <a16:creationId xmlns:a16="http://schemas.microsoft.com/office/drawing/2014/main" id="{5600A91E-046B-4486-8772-5CD935F2E947}"/>
              </a:ext>
            </a:extLst>
          </p:cNvPr>
          <p:cNvPicPr>
            <a:picLocks noGrp="1" noChangeAspect="1"/>
          </p:cNvPicPr>
          <p:nvPr>
            <p:ph idx="1"/>
          </p:nvPr>
        </p:nvPicPr>
        <p:blipFill>
          <a:blip r:embed="rId2"/>
          <a:stretch>
            <a:fillRect/>
          </a:stretch>
        </p:blipFill>
        <p:spPr>
          <a:xfrm>
            <a:off x="2297861" y="1445035"/>
            <a:ext cx="7051088" cy="2875512"/>
          </a:xfrm>
        </p:spPr>
      </p:pic>
      <p:sp>
        <p:nvSpPr>
          <p:cNvPr id="4" name="Content Placeholder 3">
            <a:extLst>
              <a:ext uri="{FF2B5EF4-FFF2-40B4-BE49-F238E27FC236}">
                <a16:creationId xmlns:a16="http://schemas.microsoft.com/office/drawing/2014/main" id="{98EA2988-27D6-4EA9-90B3-0B194AAFF808}"/>
              </a:ext>
            </a:extLst>
          </p:cNvPr>
          <p:cNvSpPr>
            <a:spLocks noGrp="1"/>
          </p:cNvSpPr>
          <p:nvPr>
            <p:ph idx="13"/>
          </p:nvPr>
        </p:nvSpPr>
        <p:spPr/>
        <p:txBody>
          <a:bodyPr/>
          <a:lstStyle/>
          <a:p>
            <a:r>
              <a:rPr lang="en-US" dirty="0"/>
              <a:t>This field in Dyersville, Iowa, was used in the filming of </a:t>
            </a:r>
            <a:r>
              <a:rPr lang="en-US" i="1" dirty="0"/>
              <a:t>Field of Dreams</a:t>
            </a:r>
            <a:r>
              <a:rPr lang="en-US" dirty="0"/>
              <a:t>. (credit: “FieldofDreamsMay06” by “</a:t>
            </a:r>
            <a:r>
              <a:rPr lang="en-US" dirty="0" err="1"/>
              <a:t>JoeyBLS</a:t>
            </a:r>
            <a:r>
              <a:rPr lang="en-US" dirty="0"/>
              <a:t>”/Wikimedia Commons, CC BY 2.5)</a:t>
            </a:r>
          </a:p>
        </p:txBody>
      </p:sp>
    </p:spTree>
    <p:extLst>
      <p:ext uri="{BB962C8B-B14F-4D97-AF65-F5344CB8AC3E}">
        <p14:creationId xmlns:p14="http://schemas.microsoft.com/office/powerpoint/2010/main" val="257465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A9CF-1F29-4DA9-8082-4A35F6B627B7}"/>
              </a:ext>
            </a:extLst>
          </p:cNvPr>
          <p:cNvSpPr>
            <a:spLocks noGrp="1"/>
          </p:cNvSpPr>
          <p:nvPr>
            <p:ph type="title"/>
          </p:nvPr>
        </p:nvSpPr>
        <p:spPr/>
        <p:txBody>
          <a:bodyPr>
            <a:normAutofit fontScale="90000"/>
          </a:bodyPr>
          <a:lstStyle/>
          <a:p>
            <a:r>
              <a:rPr lang="en-US" dirty="0"/>
              <a:t>Figure 11.12</a:t>
            </a:r>
          </a:p>
        </p:txBody>
      </p:sp>
      <p:pic>
        <p:nvPicPr>
          <p:cNvPr id="6" name="Content Placeholder 5" descr="A feasibility analysis consists of financial, market, and organizational components.">
            <a:extLst>
              <a:ext uri="{FF2B5EF4-FFF2-40B4-BE49-F238E27FC236}">
                <a16:creationId xmlns:a16="http://schemas.microsoft.com/office/drawing/2014/main" id="{A2AFD404-6B87-4124-BE6E-0B3375A9DE71}"/>
              </a:ext>
            </a:extLst>
          </p:cNvPr>
          <p:cNvPicPr>
            <a:picLocks noGrp="1" noChangeAspect="1"/>
          </p:cNvPicPr>
          <p:nvPr>
            <p:ph idx="1"/>
          </p:nvPr>
        </p:nvPicPr>
        <p:blipFill>
          <a:blip r:embed="rId2"/>
          <a:stretch>
            <a:fillRect/>
          </a:stretch>
        </p:blipFill>
        <p:spPr>
          <a:xfrm>
            <a:off x="3300131" y="958892"/>
            <a:ext cx="5579709" cy="3921818"/>
          </a:xfrm>
        </p:spPr>
      </p:pic>
      <p:sp>
        <p:nvSpPr>
          <p:cNvPr id="4" name="Content Placeholder 3">
            <a:extLst>
              <a:ext uri="{FF2B5EF4-FFF2-40B4-BE49-F238E27FC236}">
                <a16:creationId xmlns:a16="http://schemas.microsoft.com/office/drawing/2014/main" id="{F880017E-0994-4AF4-9394-97E683017C00}"/>
              </a:ext>
            </a:extLst>
          </p:cNvPr>
          <p:cNvSpPr>
            <a:spLocks noGrp="1"/>
          </p:cNvSpPr>
          <p:nvPr>
            <p:ph idx="13"/>
          </p:nvPr>
        </p:nvSpPr>
        <p:spPr>
          <a:xfrm>
            <a:off x="838200" y="5283200"/>
            <a:ext cx="10515600" cy="906895"/>
          </a:xfrm>
        </p:spPr>
        <p:txBody>
          <a:bodyPr/>
          <a:lstStyle/>
          <a:p>
            <a:r>
              <a:rPr lang="en-US" dirty="0"/>
              <a:t>An analysis of organizational feasibility focuses on resource needs and management capabilities. (attribution: Copyright Rice University, OpenStax, under CC BY 4.0 license)</a:t>
            </a:r>
          </a:p>
        </p:txBody>
      </p:sp>
    </p:spTree>
    <p:extLst>
      <p:ext uri="{BB962C8B-B14F-4D97-AF65-F5344CB8AC3E}">
        <p14:creationId xmlns:p14="http://schemas.microsoft.com/office/powerpoint/2010/main" val="1243370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B17E2-8222-445A-8594-169BA1F537C3}"/>
              </a:ext>
            </a:extLst>
          </p:cNvPr>
          <p:cNvSpPr>
            <a:spLocks noGrp="1"/>
          </p:cNvSpPr>
          <p:nvPr>
            <p:ph type="title"/>
          </p:nvPr>
        </p:nvSpPr>
        <p:spPr/>
        <p:txBody>
          <a:bodyPr>
            <a:normAutofit fontScale="90000"/>
          </a:bodyPr>
          <a:lstStyle/>
          <a:p>
            <a:r>
              <a:rPr lang="en-US" dirty="0"/>
              <a:t>Figure 11.13</a:t>
            </a:r>
          </a:p>
        </p:txBody>
      </p:sp>
      <p:pic>
        <p:nvPicPr>
          <p:cNvPr id="6" name="Content Placeholder 5" descr="A feasibility analysis consists of financial, market, and organizational components.">
            <a:extLst>
              <a:ext uri="{FF2B5EF4-FFF2-40B4-BE49-F238E27FC236}">
                <a16:creationId xmlns:a16="http://schemas.microsoft.com/office/drawing/2014/main" id="{E660ACB6-24DA-4FA1-8949-3999E3DB275F}"/>
              </a:ext>
            </a:extLst>
          </p:cNvPr>
          <p:cNvPicPr>
            <a:picLocks noGrp="1" noChangeAspect="1"/>
          </p:cNvPicPr>
          <p:nvPr>
            <p:ph idx="1"/>
          </p:nvPr>
        </p:nvPicPr>
        <p:blipFill>
          <a:blip r:embed="rId2"/>
          <a:stretch>
            <a:fillRect/>
          </a:stretch>
        </p:blipFill>
        <p:spPr>
          <a:xfrm>
            <a:off x="3310584" y="987225"/>
            <a:ext cx="5570832" cy="3915579"/>
          </a:xfrm>
        </p:spPr>
      </p:pic>
      <p:sp>
        <p:nvSpPr>
          <p:cNvPr id="4" name="Content Placeholder 3">
            <a:extLst>
              <a:ext uri="{FF2B5EF4-FFF2-40B4-BE49-F238E27FC236}">
                <a16:creationId xmlns:a16="http://schemas.microsoft.com/office/drawing/2014/main" id="{9D9D8FF2-3238-4F17-AC2E-53DAA345C668}"/>
              </a:ext>
            </a:extLst>
          </p:cNvPr>
          <p:cNvSpPr>
            <a:spLocks noGrp="1"/>
          </p:cNvSpPr>
          <p:nvPr>
            <p:ph idx="13"/>
          </p:nvPr>
        </p:nvSpPr>
        <p:spPr>
          <a:xfrm>
            <a:off x="838200" y="5262880"/>
            <a:ext cx="10515600" cy="1168164"/>
          </a:xfrm>
        </p:spPr>
        <p:txBody>
          <a:bodyPr/>
          <a:lstStyle/>
          <a:p>
            <a:r>
              <a:rPr lang="en-US" dirty="0"/>
              <a:t>An analysis of financial feasibility focuses on expenses, cash flow, and projected revenue. (attribution: Copyright Rice University, OpenStax, under CC BY 4.0 license)</a:t>
            </a:r>
          </a:p>
        </p:txBody>
      </p:sp>
    </p:spTree>
    <p:extLst>
      <p:ext uri="{BB962C8B-B14F-4D97-AF65-F5344CB8AC3E}">
        <p14:creationId xmlns:p14="http://schemas.microsoft.com/office/powerpoint/2010/main" val="1440135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E873-C13B-46DE-8845-1FD6C43C4AA4}"/>
              </a:ext>
            </a:extLst>
          </p:cNvPr>
          <p:cNvSpPr>
            <a:spLocks noGrp="1"/>
          </p:cNvSpPr>
          <p:nvPr>
            <p:ph type="title"/>
          </p:nvPr>
        </p:nvSpPr>
        <p:spPr/>
        <p:txBody>
          <a:bodyPr>
            <a:normAutofit fontScale="90000"/>
          </a:bodyPr>
          <a:lstStyle/>
          <a:p>
            <a:r>
              <a:rPr lang="en-US" dirty="0"/>
              <a:t>Figure 11.14</a:t>
            </a:r>
          </a:p>
        </p:txBody>
      </p:sp>
      <p:pic>
        <p:nvPicPr>
          <p:cNvPr id="6" name="Content Placeholder 5" descr="A feasibility analysis consists of financial, market, and organizational components.">
            <a:extLst>
              <a:ext uri="{FF2B5EF4-FFF2-40B4-BE49-F238E27FC236}">
                <a16:creationId xmlns:a16="http://schemas.microsoft.com/office/drawing/2014/main" id="{01843F5B-F061-4C59-A4F4-60BCD77019AC}"/>
              </a:ext>
            </a:extLst>
          </p:cNvPr>
          <p:cNvPicPr>
            <a:picLocks noGrp="1" noChangeAspect="1"/>
          </p:cNvPicPr>
          <p:nvPr>
            <p:ph idx="1"/>
          </p:nvPr>
        </p:nvPicPr>
        <p:blipFill>
          <a:blip r:embed="rId2"/>
          <a:stretch>
            <a:fillRect/>
          </a:stretch>
        </p:blipFill>
        <p:spPr>
          <a:xfrm>
            <a:off x="3230880" y="974993"/>
            <a:ext cx="5558821" cy="3907137"/>
          </a:xfrm>
        </p:spPr>
      </p:pic>
      <p:sp>
        <p:nvSpPr>
          <p:cNvPr id="4" name="Content Placeholder 3">
            <a:extLst>
              <a:ext uri="{FF2B5EF4-FFF2-40B4-BE49-F238E27FC236}">
                <a16:creationId xmlns:a16="http://schemas.microsoft.com/office/drawing/2014/main" id="{CDDB6DD6-78B3-4005-A405-283F0E3C6796}"/>
              </a:ext>
            </a:extLst>
          </p:cNvPr>
          <p:cNvSpPr>
            <a:spLocks noGrp="1"/>
          </p:cNvSpPr>
          <p:nvPr>
            <p:ph idx="13"/>
          </p:nvPr>
        </p:nvSpPr>
        <p:spPr>
          <a:xfrm>
            <a:off x="838200" y="5283200"/>
            <a:ext cx="10515600" cy="1049135"/>
          </a:xfrm>
        </p:spPr>
        <p:txBody>
          <a:bodyPr/>
          <a:lstStyle/>
          <a:p>
            <a:r>
              <a:rPr lang="en-US" dirty="0"/>
              <a:t>An analysis of market feasibility examines the overall market and focuses on the anticipated share of the target market. (attribution: Copyright Rice University, OpenStax, under CC BY 4.0 license)</a:t>
            </a:r>
          </a:p>
        </p:txBody>
      </p:sp>
    </p:spTree>
    <p:extLst>
      <p:ext uri="{BB962C8B-B14F-4D97-AF65-F5344CB8AC3E}">
        <p14:creationId xmlns:p14="http://schemas.microsoft.com/office/powerpoint/2010/main" val="269204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4D26-B931-49E8-BC23-36A7CC9344AA}"/>
              </a:ext>
            </a:extLst>
          </p:cNvPr>
          <p:cNvSpPr>
            <a:spLocks noGrp="1"/>
          </p:cNvSpPr>
          <p:nvPr>
            <p:ph type="title"/>
          </p:nvPr>
        </p:nvSpPr>
        <p:spPr/>
        <p:txBody>
          <a:bodyPr>
            <a:normAutofit fontScale="90000"/>
          </a:bodyPr>
          <a:lstStyle/>
          <a:p>
            <a:r>
              <a:rPr lang="en-US" dirty="0"/>
              <a:t>Figure 11.15</a:t>
            </a:r>
          </a:p>
        </p:txBody>
      </p:sp>
      <p:pic>
        <p:nvPicPr>
          <p:cNvPr id="6" name="Content Placeholder 5" descr="Photo of a city skyline at dusk.">
            <a:extLst>
              <a:ext uri="{FF2B5EF4-FFF2-40B4-BE49-F238E27FC236}">
                <a16:creationId xmlns:a16="http://schemas.microsoft.com/office/drawing/2014/main" id="{1646D229-48E9-49DE-AD02-5374EA8E2543}"/>
              </a:ext>
            </a:extLst>
          </p:cNvPr>
          <p:cNvPicPr>
            <a:picLocks noGrp="1" noChangeAspect="1"/>
          </p:cNvPicPr>
          <p:nvPr>
            <p:ph idx="1"/>
          </p:nvPr>
        </p:nvPicPr>
        <p:blipFill>
          <a:blip r:embed="rId2"/>
          <a:stretch>
            <a:fillRect/>
          </a:stretch>
        </p:blipFill>
        <p:spPr>
          <a:xfrm>
            <a:off x="3603416" y="1426342"/>
            <a:ext cx="4985168" cy="3111840"/>
          </a:xfrm>
        </p:spPr>
      </p:pic>
      <p:sp>
        <p:nvSpPr>
          <p:cNvPr id="4" name="Content Placeholder 3">
            <a:extLst>
              <a:ext uri="{FF2B5EF4-FFF2-40B4-BE49-F238E27FC236}">
                <a16:creationId xmlns:a16="http://schemas.microsoft.com/office/drawing/2014/main" id="{04A61126-100B-492B-A081-A6047F880EB3}"/>
              </a:ext>
            </a:extLst>
          </p:cNvPr>
          <p:cNvSpPr>
            <a:spLocks noGrp="1"/>
          </p:cNvSpPr>
          <p:nvPr>
            <p:ph idx="13"/>
          </p:nvPr>
        </p:nvSpPr>
        <p:spPr/>
        <p:txBody>
          <a:bodyPr/>
          <a:lstStyle/>
          <a:p>
            <a:r>
              <a:rPr lang="en-US" dirty="0"/>
              <a:t>If you wanted to open a business in downtown Atlanta, you would need to research the feasibility of operating a location there. (credit: “</a:t>
            </a:r>
            <a:r>
              <a:rPr lang="en-US" dirty="0" err="1"/>
              <a:t>Atlanta,Georgia,downtown</a:t>
            </a:r>
            <a:r>
              <a:rPr lang="en-US" dirty="0"/>
              <a:t> </a:t>
            </a:r>
            <a:r>
              <a:rPr lang="en-US" dirty="0" err="1"/>
              <a:t>skyline,dusk</a:t>
            </a:r>
            <a:r>
              <a:rPr lang="en-US" dirty="0"/>
              <a:t>” by “</a:t>
            </a:r>
            <a:r>
              <a:rPr lang="en-US" dirty="0" err="1"/>
              <a:t>tableatny</a:t>
            </a:r>
            <a:r>
              <a:rPr lang="en-US" dirty="0"/>
              <a:t>”/Flickr, CC BY 2.0)</a:t>
            </a:r>
          </a:p>
        </p:txBody>
      </p:sp>
    </p:spTree>
    <p:extLst>
      <p:ext uri="{BB962C8B-B14F-4D97-AF65-F5344CB8AC3E}">
        <p14:creationId xmlns:p14="http://schemas.microsoft.com/office/powerpoint/2010/main" val="151348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E624-B5A2-44EC-973A-49658BF696B6}"/>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6F593D11-1A61-443A-98F3-812E6D55C8DB}"/>
              </a:ext>
            </a:extLst>
          </p:cNvPr>
          <p:cNvSpPr>
            <a:spLocks noGrp="1"/>
          </p:cNvSpPr>
          <p:nvPr>
            <p:ph sz="quarter" idx="11"/>
          </p:nvPr>
        </p:nvSpPr>
        <p:spPr>
          <a:xfrm>
            <a:off x="838200" y="1479479"/>
            <a:ext cx="10515600" cy="4768921"/>
          </a:xfrm>
        </p:spPr>
        <p:txBody>
          <a:bodyPr/>
          <a:lstStyle/>
          <a:p>
            <a:pPr marL="0" indent="0">
              <a:buNone/>
            </a:pPr>
            <a:r>
              <a:rPr lang="en-US" b="1" dirty="0"/>
              <a:t>What Can You Do?: Love Beyond Walls</a:t>
            </a:r>
          </a:p>
          <a:p>
            <a:pPr marL="0" indent="0">
              <a:buNone/>
            </a:pPr>
            <a:endParaRPr lang="en-US" b="1" dirty="0"/>
          </a:p>
          <a:p>
            <a:r>
              <a:rPr lang="en-US" dirty="0"/>
              <a:t>What is a </a:t>
            </a:r>
            <a:r>
              <a:rPr lang="en-US" b="1" dirty="0"/>
              <a:t>social cause</a:t>
            </a:r>
            <a:r>
              <a:rPr lang="en-US" dirty="0"/>
              <a:t> you think could benefit from a formal feasibility study around a potential entrepreneurial solution?</a:t>
            </a:r>
          </a:p>
        </p:txBody>
      </p:sp>
      <p:pic>
        <p:nvPicPr>
          <p:cNvPr id="4" name="Picture 3" descr="A child catching bubbles in the air&#10;&#10;Description automatically generated">
            <a:extLst>
              <a:ext uri="{FF2B5EF4-FFF2-40B4-BE49-F238E27FC236}">
                <a16:creationId xmlns:a16="http://schemas.microsoft.com/office/drawing/2014/main" id="{1E924E18-F85C-A68C-F313-D5ABABD2B855}"/>
              </a:ext>
            </a:extLst>
          </p:cNvPr>
          <p:cNvPicPr>
            <a:picLocks noChangeAspect="1"/>
          </p:cNvPicPr>
          <p:nvPr/>
        </p:nvPicPr>
        <p:blipFill>
          <a:blip r:embed="rId2"/>
          <a:stretch>
            <a:fillRect/>
          </a:stretch>
        </p:blipFill>
        <p:spPr>
          <a:xfrm>
            <a:off x="5522431" y="3415545"/>
            <a:ext cx="1884933" cy="2832226"/>
          </a:xfrm>
          <a:prstGeom prst="rect">
            <a:avLst/>
          </a:prstGeom>
        </p:spPr>
      </p:pic>
      <p:sp>
        <p:nvSpPr>
          <p:cNvPr id="6" name="TextBox 5">
            <a:extLst>
              <a:ext uri="{FF2B5EF4-FFF2-40B4-BE49-F238E27FC236}">
                <a16:creationId xmlns:a16="http://schemas.microsoft.com/office/drawing/2014/main" id="{198C8DB9-76CE-ABB3-00A2-899F7ED85C29}"/>
              </a:ext>
            </a:extLst>
          </p:cNvPr>
          <p:cNvSpPr txBox="1"/>
          <p:nvPr/>
        </p:nvSpPr>
        <p:spPr>
          <a:xfrm>
            <a:off x="7389621" y="5822370"/>
            <a:ext cx="26566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ea typeface="+mn-lt"/>
                <a:cs typeface="+mn-lt"/>
              </a:rPr>
              <a:t>Dummer, A. (February 2019). </a:t>
            </a:r>
            <a:r>
              <a:rPr lang="en-GB" sz="800" i="1" dirty="0">
                <a:ea typeface="+mn-lt"/>
                <a:cs typeface="+mn-lt"/>
              </a:rPr>
              <a:t>Girl Playing with Bubbles</a:t>
            </a:r>
            <a:r>
              <a:rPr lang="en-GB" sz="800" dirty="0">
                <a:ea typeface="+mn-lt"/>
                <a:cs typeface="+mn-lt"/>
              </a:rPr>
              <a:t>. </a:t>
            </a:r>
            <a:r>
              <a:rPr lang="en-GB" sz="800" err="1">
                <a:ea typeface="+mn-lt"/>
                <a:cs typeface="+mn-lt"/>
              </a:rPr>
              <a:t>Pexels</a:t>
            </a:r>
            <a:r>
              <a:rPr lang="en-GB" sz="800" dirty="0">
                <a:ea typeface="+mn-lt"/>
                <a:cs typeface="+mn-lt"/>
              </a:rPr>
              <a:t>. https://www.pexels.com/photo/girl-playing-with-bubbles-1919030/</a:t>
            </a:r>
            <a:endParaRPr lang="en-GB" sz="800" dirty="0">
              <a:cs typeface="Calibri"/>
            </a:endParaRPr>
          </a:p>
        </p:txBody>
      </p:sp>
    </p:spTree>
    <p:extLst>
      <p:ext uri="{BB962C8B-B14F-4D97-AF65-F5344CB8AC3E}">
        <p14:creationId xmlns:p14="http://schemas.microsoft.com/office/powerpoint/2010/main" val="311420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5D8B-656E-487E-8AB4-4A3FDC154226}"/>
              </a:ext>
            </a:extLst>
          </p:cNvPr>
          <p:cNvSpPr>
            <a:spLocks noGrp="1"/>
          </p:cNvSpPr>
          <p:nvPr>
            <p:ph type="title"/>
          </p:nvPr>
        </p:nvSpPr>
        <p:spPr/>
        <p:txBody>
          <a:bodyPr>
            <a:normAutofit fontScale="90000"/>
          </a:bodyPr>
          <a:lstStyle/>
          <a:p>
            <a:r>
              <a:rPr lang="en-US" dirty="0"/>
              <a:t>Discussion Questions</a:t>
            </a:r>
          </a:p>
        </p:txBody>
      </p:sp>
      <p:sp>
        <p:nvSpPr>
          <p:cNvPr id="3" name="Content Placeholder 2">
            <a:extLst>
              <a:ext uri="{FF2B5EF4-FFF2-40B4-BE49-F238E27FC236}">
                <a16:creationId xmlns:a16="http://schemas.microsoft.com/office/drawing/2014/main" id="{8DD9E0B3-1D92-44A9-9D48-7FA72FBCFDB6}"/>
              </a:ext>
            </a:extLst>
          </p:cNvPr>
          <p:cNvSpPr>
            <a:spLocks noGrp="1"/>
          </p:cNvSpPr>
          <p:nvPr>
            <p:ph sz="quarter" idx="11"/>
          </p:nvPr>
        </p:nvSpPr>
        <p:spPr>
          <a:xfrm>
            <a:off x="838200" y="1623317"/>
            <a:ext cx="10515600" cy="4625083"/>
          </a:xfrm>
        </p:spPr>
        <p:txBody>
          <a:bodyPr/>
          <a:lstStyle/>
          <a:p>
            <a:r>
              <a:rPr lang="en-US" dirty="0"/>
              <a:t>What components are in the</a:t>
            </a:r>
            <a:r>
              <a:rPr lang="en-US" b="1" dirty="0"/>
              <a:t> breakeven analysis</a:t>
            </a:r>
            <a:r>
              <a:rPr lang="en-US" dirty="0"/>
              <a:t>? How would you calculate your breakeven point?</a:t>
            </a:r>
          </a:p>
          <a:p>
            <a:r>
              <a:rPr lang="en-US" dirty="0"/>
              <a:t>Why is </a:t>
            </a:r>
            <a:r>
              <a:rPr lang="en-US" b="1" dirty="0"/>
              <a:t>feasibility</a:t>
            </a:r>
            <a:r>
              <a:rPr lang="en-US" dirty="0"/>
              <a:t> analysis important?</a:t>
            </a:r>
          </a:p>
          <a:p>
            <a:r>
              <a:rPr lang="en-US" dirty="0"/>
              <a:t>What are the different </a:t>
            </a:r>
            <a:r>
              <a:rPr lang="en-US" b="1" dirty="0"/>
              <a:t>components </a:t>
            </a:r>
            <a:r>
              <a:rPr lang="en-US" dirty="0"/>
              <a:t>of a feasibility analysis?</a:t>
            </a:r>
          </a:p>
        </p:txBody>
      </p:sp>
      <p:pic>
        <p:nvPicPr>
          <p:cNvPr id="4" name="Picture 3" descr="A person writing on a calculator&#10;&#10;Description automatically generated">
            <a:extLst>
              <a:ext uri="{FF2B5EF4-FFF2-40B4-BE49-F238E27FC236}">
                <a16:creationId xmlns:a16="http://schemas.microsoft.com/office/drawing/2014/main" id="{15F33902-81C6-A9A0-30EA-7B0BD1F02A35}"/>
              </a:ext>
            </a:extLst>
          </p:cNvPr>
          <p:cNvPicPr>
            <a:picLocks noChangeAspect="1"/>
          </p:cNvPicPr>
          <p:nvPr/>
        </p:nvPicPr>
        <p:blipFill>
          <a:blip r:embed="rId2"/>
          <a:stretch>
            <a:fillRect/>
          </a:stretch>
        </p:blipFill>
        <p:spPr>
          <a:xfrm>
            <a:off x="4013924" y="3432233"/>
            <a:ext cx="2079280" cy="3103830"/>
          </a:xfrm>
          <a:prstGeom prst="rect">
            <a:avLst/>
          </a:prstGeom>
        </p:spPr>
      </p:pic>
      <p:sp>
        <p:nvSpPr>
          <p:cNvPr id="7" name="TextBox 6">
            <a:extLst>
              <a:ext uri="{FF2B5EF4-FFF2-40B4-BE49-F238E27FC236}">
                <a16:creationId xmlns:a16="http://schemas.microsoft.com/office/drawing/2014/main" id="{CB9F434C-E77E-FA53-AB1A-906DBC13CCC3}"/>
              </a:ext>
            </a:extLst>
          </p:cNvPr>
          <p:cNvSpPr txBox="1"/>
          <p:nvPr/>
        </p:nvSpPr>
        <p:spPr>
          <a:xfrm>
            <a:off x="6097605" y="5837490"/>
            <a:ext cx="18939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ea typeface="+mn-lt"/>
                <a:cs typeface="+mn-lt"/>
              </a:rPr>
              <a:t>Nilov, M. (February 2021). </a:t>
            </a:r>
            <a:r>
              <a:rPr lang="en-GB" sz="800" i="1" dirty="0">
                <a:ea typeface="+mn-lt"/>
                <a:cs typeface="+mn-lt"/>
              </a:rPr>
              <a:t>Woman Budgeting Her Bills.  </a:t>
            </a:r>
            <a:r>
              <a:rPr lang="en-GB" sz="800" err="1">
                <a:ea typeface="+mn-lt"/>
                <a:cs typeface="+mn-lt"/>
              </a:rPr>
              <a:t>Pexels</a:t>
            </a:r>
            <a:r>
              <a:rPr lang="en-GB" sz="800" dirty="0">
                <a:ea typeface="+mn-lt"/>
                <a:cs typeface="+mn-lt"/>
              </a:rPr>
              <a:t>. https://www.pexels.com/photo/woman-budgeting-her-bills-6962992/</a:t>
            </a:r>
            <a:endParaRPr lang="en-GB" sz="800">
              <a:cs typeface="Calibri"/>
            </a:endParaRPr>
          </a:p>
        </p:txBody>
      </p:sp>
    </p:spTree>
    <p:extLst>
      <p:ext uri="{BB962C8B-B14F-4D97-AF65-F5344CB8AC3E}">
        <p14:creationId xmlns:p14="http://schemas.microsoft.com/office/powerpoint/2010/main" val="137373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C4B18-7EA7-4B2C-9997-A4377BA0E350}"/>
              </a:ext>
            </a:extLst>
          </p:cNvPr>
          <p:cNvSpPr>
            <a:spLocks noGrp="1"/>
          </p:cNvSpPr>
          <p:nvPr>
            <p:ph type="title"/>
          </p:nvPr>
        </p:nvSpPr>
        <p:spPr/>
        <p:txBody>
          <a:bodyPr>
            <a:normAutofit fontScale="90000"/>
          </a:bodyPr>
          <a:lstStyle/>
          <a:p>
            <a:r>
              <a:rPr lang="en-US" dirty="0"/>
              <a:t>Learning Objectives</a:t>
            </a:r>
          </a:p>
        </p:txBody>
      </p:sp>
      <p:sp>
        <p:nvSpPr>
          <p:cNvPr id="3" name="Content Placeholder 2">
            <a:extLst>
              <a:ext uri="{FF2B5EF4-FFF2-40B4-BE49-F238E27FC236}">
                <a16:creationId xmlns:a16="http://schemas.microsoft.com/office/drawing/2014/main" id="{167AD021-6A6C-4F51-8C99-F52C836C47A8}"/>
              </a:ext>
            </a:extLst>
          </p:cNvPr>
          <p:cNvSpPr>
            <a:spLocks noGrp="1"/>
          </p:cNvSpPr>
          <p:nvPr>
            <p:ph sz="quarter" idx="11"/>
          </p:nvPr>
        </p:nvSpPr>
        <p:spPr>
          <a:xfrm>
            <a:off x="838200" y="1366463"/>
            <a:ext cx="10515600" cy="4881937"/>
          </a:xfrm>
        </p:spPr>
        <p:txBody>
          <a:bodyPr/>
          <a:lstStyle/>
          <a:p>
            <a:r>
              <a:rPr lang="en-US" dirty="0"/>
              <a:t>11.4 The Business Plan</a:t>
            </a:r>
          </a:p>
          <a:p>
            <a:endParaRPr lang="en-US" dirty="0"/>
          </a:p>
          <a:p>
            <a:pPr lvl="1"/>
            <a:r>
              <a:rPr lang="en-US" sz="2800" dirty="0"/>
              <a:t>Describe the different </a:t>
            </a:r>
            <a:r>
              <a:rPr lang="en-US" sz="2800" b="1" dirty="0"/>
              <a:t>purposes</a:t>
            </a:r>
            <a:r>
              <a:rPr lang="en-US" sz="2800" dirty="0"/>
              <a:t> of a business plan</a:t>
            </a:r>
          </a:p>
          <a:p>
            <a:pPr lvl="1"/>
            <a:r>
              <a:rPr lang="en-US" sz="2800" dirty="0"/>
              <a:t>Describe and develop the components of a </a:t>
            </a:r>
            <a:r>
              <a:rPr lang="en-US" sz="2800" b="1" dirty="0"/>
              <a:t>brief </a:t>
            </a:r>
            <a:r>
              <a:rPr lang="en-US" sz="2800" dirty="0"/>
              <a:t>business plan</a:t>
            </a:r>
          </a:p>
          <a:p>
            <a:pPr lvl="1"/>
            <a:r>
              <a:rPr lang="en-US" sz="2800" dirty="0"/>
              <a:t>Describe and develop the components of a </a:t>
            </a:r>
            <a:r>
              <a:rPr lang="en-US" sz="2800" b="1" dirty="0"/>
              <a:t>full</a:t>
            </a:r>
            <a:r>
              <a:rPr lang="en-US" sz="2800" dirty="0"/>
              <a:t> business plan</a:t>
            </a:r>
          </a:p>
        </p:txBody>
      </p:sp>
    </p:spTree>
    <p:extLst>
      <p:ext uri="{BB962C8B-B14F-4D97-AF65-F5344CB8AC3E}">
        <p14:creationId xmlns:p14="http://schemas.microsoft.com/office/powerpoint/2010/main" val="2481881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A4FF-CDB4-48E5-9B53-4377A123233B}"/>
              </a:ext>
            </a:extLst>
          </p:cNvPr>
          <p:cNvSpPr>
            <a:spLocks noGrp="1"/>
          </p:cNvSpPr>
          <p:nvPr>
            <p:ph type="title"/>
          </p:nvPr>
        </p:nvSpPr>
        <p:spPr/>
        <p:txBody>
          <a:bodyPr>
            <a:normAutofit fontScale="90000"/>
          </a:bodyPr>
          <a:lstStyle/>
          <a:p>
            <a:r>
              <a:rPr lang="en-US" dirty="0"/>
              <a:t>Figure 11.16</a:t>
            </a:r>
          </a:p>
        </p:txBody>
      </p:sp>
      <p:pic>
        <p:nvPicPr>
          <p:cNvPr id="6" name="Content Placeholder 5" descr="Business plan that includes an executive summary, business description, market strategies, marketing plan, competitive analysis, operations and management plan, financial analysis, and design and development plan.">
            <a:extLst>
              <a:ext uri="{FF2B5EF4-FFF2-40B4-BE49-F238E27FC236}">
                <a16:creationId xmlns:a16="http://schemas.microsoft.com/office/drawing/2014/main" id="{F9D6C170-28D4-466D-B90C-435D9E33F1D2}"/>
              </a:ext>
            </a:extLst>
          </p:cNvPr>
          <p:cNvPicPr>
            <a:picLocks noGrp="1" noChangeAspect="1"/>
          </p:cNvPicPr>
          <p:nvPr>
            <p:ph idx="1"/>
          </p:nvPr>
        </p:nvPicPr>
        <p:blipFill>
          <a:blip r:embed="rId2"/>
          <a:stretch>
            <a:fillRect/>
          </a:stretch>
        </p:blipFill>
        <p:spPr>
          <a:xfrm>
            <a:off x="2773149" y="1270773"/>
            <a:ext cx="6645702" cy="3434857"/>
          </a:xfrm>
        </p:spPr>
      </p:pic>
      <p:sp>
        <p:nvSpPr>
          <p:cNvPr id="4" name="Content Placeholder 3">
            <a:extLst>
              <a:ext uri="{FF2B5EF4-FFF2-40B4-BE49-F238E27FC236}">
                <a16:creationId xmlns:a16="http://schemas.microsoft.com/office/drawing/2014/main" id="{CF81EEE4-9591-49D1-A8DE-517FF412FA54}"/>
              </a:ext>
            </a:extLst>
          </p:cNvPr>
          <p:cNvSpPr>
            <a:spLocks noGrp="1"/>
          </p:cNvSpPr>
          <p:nvPr>
            <p:ph idx="13"/>
          </p:nvPr>
        </p:nvSpPr>
        <p:spPr>
          <a:xfrm>
            <a:off x="838200" y="5186694"/>
            <a:ext cx="10515600" cy="1003401"/>
          </a:xfrm>
        </p:spPr>
        <p:txBody>
          <a:bodyPr/>
          <a:lstStyle/>
          <a:p>
            <a:r>
              <a:rPr lang="en-US" dirty="0"/>
              <a:t>Most business plans include the same important sections. (attribution: Copyright Rice University, OpenStax, under CC BY 4.0 license)</a:t>
            </a:r>
          </a:p>
        </p:txBody>
      </p:sp>
    </p:spTree>
    <p:extLst>
      <p:ext uri="{BB962C8B-B14F-4D97-AF65-F5344CB8AC3E}">
        <p14:creationId xmlns:p14="http://schemas.microsoft.com/office/powerpoint/2010/main" val="37225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E5A7-0127-4851-A0AB-65A9B9EC7826}"/>
              </a:ext>
            </a:extLst>
          </p:cNvPr>
          <p:cNvSpPr>
            <a:spLocks noGrp="1"/>
          </p:cNvSpPr>
          <p:nvPr>
            <p:ph type="title"/>
          </p:nvPr>
        </p:nvSpPr>
        <p:spPr>
          <a:xfrm>
            <a:off x="609600" y="365126"/>
            <a:ext cx="8991600" cy="970379"/>
          </a:xfrm>
        </p:spPr>
        <p:txBody>
          <a:bodyPr>
            <a:normAutofit/>
          </a:bodyPr>
          <a:lstStyle/>
          <a:p>
            <a:r>
              <a:rPr lang="en-US" dirty="0"/>
              <a:t>Suggested Executive Summary Components for Rice University Business Plan Competition</a:t>
            </a:r>
            <a:r>
              <a:rPr lang="en-US" baseline="30000" dirty="0"/>
              <a:t>1</a:t>
            </a:r>
          </a:p>
        </p:txBody>
      </p:sp>
      <p:graphicFrame>
        <p:nvGraphicFramePr>
          <p:cNvPr id="5" name="Table 5">
            <a:extLst>
              <a:ext uri="{FF2B5EF4-FFF2-40B4-BE49-F238E27FC236}">
                <a16:creationId xmlns:a16="http://schemas.microsoft.com/office/drawing/2014/main" id="{F2599956-EDFC-40F8-AFCB-18135EEFFB53}"/>
              </a:ext>
            </a:extLst>
          </p:cNvPr>
          <p:cNvGraphicFramePr>
            <a:graphicFrameLocks noGrp="1"/>
          </p:cNvGraphicFramePr>
          <p:nvPr>
            <p:ph idx="1"/>
            <p:extLst>
              <p:ext uri="{D42A27DB-BD31-4B8C-83A1-F6EECF244321}">
                <p14:modId xmlns:p14="http://schemas.microsoft.com/office/powerpoint/2010/main" val="194932443"/>
              </p:ext>
            </p:extLst>
          </p:nvPr>
        </p:nvGraphicFramePr>
        <p:xfrm>
          <a:off x="838199" y="1757581"/>
          <a:ext cx="10515601" cy="2377440"/>
        </p:xfrm>
        <a:graphic>
          <a:graphicData uri="http://schemas.openxmlformats.org/drawingml/2006/table">
            <a:tbl>
              <a:tblPr firstRow="1" bandRow="1">
                <a:tableStyleId>{5940675A-B579-460E-94D1-54222C63F5DA}</a:tableStyleId>
              </a:tblPr>
              <a:tblGrid>
                <a:gridCol w="3510281">
                  <a:extLst>
                    <a:ext uri="{9D8B030D-6E8A-4147-A177-3AD203B41FA5}">
                      <a16:colId xmlns:a16="http://schemas.microsoft.com/office/drawing/2014/main" val="728019530"/>
                    </a:ext>
                  </a:extLst>
                </a:gridCol>
                <a:gridCol w="7005320">
                  <a:extLst>
                    <a:ext uri="{9D8B030D-6E8A-4147-A177-3AD203B41FA5}">
                      <a16:colId xmlns:a16="http://schemas.microsoft.com/office/drawing/2014/main" val="439544286"/>
                    </a:ext>
                  </a:extLst>
                </a:gridCol>
              </a:tblGrid>
              <a:tr h="343086">
                <a:tc>
                  <a:txBody>
                    <a:bodyPr/>
                    <a:lstStyle/>
                    <a:p>
                      <a:pPr algn="ctr"/>
                      <a:r>
                        <a:rPr lang="en-US" b="1" dirty="0"/>
                        <a:t>Section</a:t>
                      </a:r>
                    </a:p>
                  </a:txBody>
                  <a:tcPr>
                    <a:solidFill>
                      <a:schemeClr val="accent1">
                        <a:lumMod val="20000"/>
                        <a:lumOff val="80000"/>
                      </a:schemeClr>
                    </a:solidFill>
                  </a:tcPr>
                </a:tc>
                <a:tc>
                  <a:txBody>
                    <a:bodyPr/>
                    <a:lstStyle/>
                    <a:p>
                      <a:pPr algn="ctr"/>
                      <a:r>
                        <a:rPr lang="en-US" b="1" dirty="0"/>
                        <a:t>Description</a:t>
                      </a:r>
                    </a:p>
                  </a:txBody>
                  <a:tcPr>
                    <a:solidFill>
                      <a:schemeClr val="accent1">
                        <a:lumMod val="20000"/>
                        <a:lumOff val="80000"/>
                      </a:schemeClr>
                    </a:solidFill>
                  </a:tcPr>
                </a:tc>
                <a:extLst>
                  <a:ext uri="{0D108BD9-81ED-4DB2-BD59-A6C34878D82A}">
                    <a16:rowId xmlns:a16="http://schemas.microsoft.com/office/drawing/2014/main" val="2448888802"/>
                  </a:ext>
                </a:extLst>
              </a:tr>
              <a:tr h="592176">
                <a:tc>
                  <a:txBody>
                    <a:bodyPr/>
                    <a:lstStyle/>
                    <a:p>
                      <a:r>
                        <a:rPr lang="en-US" dirty="0"/>
                        <a:t>Company summary</a:t>
                      </a:r>
                    </a:p>
                  </a:txBody>
                  <a:tcPr/>
                </a:tc>
                <a:tc>
                  <a:txBody>
                    <a:bodyPr/>
                    <a:lstStyle/>
                    <a:p>
                      <a:r>
                        <a:rPr lang="en-US" sz="1800" b="0" i="0" u="none" strike="noStrike" kern="1200" baseline="0" dirty="0">
                          <a:solidFill>
                            <a:schemeClr val="tx1"/>
                          </a:solidFill>
                          <a:latin typeface="+mn-lt"/>
                          <a:ea typeface="+mn-ea"/>
                          <a:cs typeface="+mn-cs"/>
                        </a:rPr>
                        <a:t>Brief overview (one to two paragraphs) of the problem, solution, and potential customers</a:t>
                      </a:r>
                      <a:endParaRPr lang="en-US" dirty="0"/>
                    </a:p>
                  </a:txBody>
                  <a:tcPr/>
                </a:tc>
                <a:extLst>
                  <a:ext uri="{0D108BD9-81ED-4DB2-BD59-A6C34878D82A}">
                    <a16:rowId xmlns:a16="http://schemas.microsoft.com/office/drawing/2014/main" val="791041328"/>
                  </a:ext>
                </a:extLst>
              </a:tr>
              <a:tr h="592176">
                <a:tc>
                  <a:txBody>
                    <a:bodyPr/>
                    <a:lstStyle/>
                    <a:p>
                      <a:r>
                        <a:rPr lang="en-US" dirty="0"/>
                        <a:t>Customer analysis</a:t>
                      </a:r>
                    </a:p>
                  </a:txBody>
                  <a:tcPr/>
                </a:tc>
                <a:tc>
                  <a:txBody>
                    <a:bodyPr/>
                    <a:lstStyle/>
                    <a:p>
                      <a:r>
                        <a:rPr lang="en-US" sz="1800" b="0" i="0" u="none" strike="noStrike" kern="1200" baseline="0" dirty="0">
                          <a:solidFill>
                            <a:schemeClr val="tx1"/>
                          </a:solidFill>
                          <a:latin typeface="+mn-lt"/>
                          <a:ea typeface="+mn-ea"/>
                          <a:cs typeface="+mn-cs"/>
                        </a:rPr>
                        <a:t>Description of potential customers and evidence they would purchase product</a:t>
                      </a:r>
                      <a:endParaRPr lang="en-US" dirty="0"/>
                    </a:p>
                  </a:txBody>
                  <a:tcPr/>
                </a:tc>
                <a:extLst>
                  <a:ext uri="{0D108BD9-81ED-4DB2-BD59-A6C34878D82A}">
                    <a16:rowId xmlns:a16="http://schemas.microsoft.com/office/drawing/2014/main" val="2938078860"/>
                  </a:ext>
                </a:extLst>
              </a:tr>
              <a:tr h="343086">
                <a:tc>
                  <a:txBody>
                    <a:bodyPr/>
                    <a:lstStyle/>
                    <a:p>
                      <a:r>
                        <a:rPr lang="en-US" dirty="0"/>
                        <a:t>Market analysis</a:t>
                      </a:r>
                    </a:p>
                  </a:txBody>
                  <a:tcPr/>
                </a:tc>
                <a:tc>
                  <a:txBody>
                    <a:bodyPr/>
                    <a:lstStyle/>
                    <a:p>
                      <a:r>
                        <a:rPr lang="en-US" sz="1800" b="0" i="0" u="none" strike="noStrike" kern="1200" baseline="0" dirty="0">
                          <a:solidFill>
                            <a:schemeClr val="tx1"/>
                          </a:solidFill>
                          <a:latin typeface="+mn-lt"/>
                          <a:ea typeface="+mn-ea"/>
                          <a:cs typeface="+mn-cs"/>
                        </a:rPr>
                        <a:t>Size of market, target market, and share of market</a:t>
                      </a:r>
                      <a:endParaRPr lang="en-US" dirty="0"/>
                    </a:p>
                  </a:txBody>
                  <a:tcPr/>
                </a:tc>
                <a:extLst>
                  <a:ext uri="{0D108BD9-81ED-4DB2-BD59-A6C34878D82A}">
                    <a16:rowId xmlns:a16="http://schemas.microsoft.com/office/drawing/2014/main" val="3006429136"/>
                  </a:ext>
                </a:extLst>
              </a:tr>
              <a:tr h="343086">
                <a:tc>
                  <a:txBody>
                    <a:bodyPr/>
                    <a:lstStyle/>
                    <a:p>
                      <a:r>
                        <a:rPr lang="en-US" dirty="0"/>
                        <a:t>Product or service</a:t>
                      </a:r>
                    </a:p>
                  </a:txBody>
                  <a:tcPr/>
                </a:tc>
                <a:tc>
                  <a:txBody>
                    <a:bodyPr/>
                    <a:lstStyle/>
                    <a:p>
                      <a:r>
                        <a:rPr lang="en-US" sz="1800" b="0" i="0" u="none" strike="noStrike" kern="1200" baseline="0" dirty="0">
                          <a:solidFill>
                            <a:schemeClr val="tx1"/>
                          </a:solidFill>
                          <a:latin typeface="+mn-lt"/>
                          <a:ea typeface="+mn-ea"/>
                          <a:cs typeface="+mn-cs"/>
                        </a:rPr>
                        <a:t>Current state of product in development and evidence it is feasible</a:t>
                      </a:r>
                      <a:endParaRPr lang="en-US" dirty="0"/>
                    </a:p>
                  </a:txBody>
                  <a:tcPr/>
                </a:tc>
                <a:extLst>
                  <a:ext uri="{0D108BD9-81ED-4DB2-BD59-A6C34878D82A}">
                    <a16:rowId xmlns:a16="http://schemas.microsoft.com/office/drawing/2014/main" val="1212819832"/>
                  </a:ext>
                </a:extLst>
              </a:tr>
            </a:tbl>
          </a:graphicData>
        </a:graphic>
      </p:graphicFrame>
      <p:sp>
        <p:nvSpPr>
          <p:cNvPr id="4" name="Content Placeholder 3">
            <a:extLst>
              <a:ext uri="{FF2B5EF4-FFF2-40B4-BE49-F238E27FC236}">
                <a16:creationId xmlns:a16="http://schemas.microsoft.com/office/drawing/2014/main" id="{A0E561BE-6B51-4EA6-91A8-377DE493C06B}"/>
              </a:ext>
            </a:extLst>
          </p:cNvPr>
          <p:cNvSpPr>
            <a:spLocks noGrp="1"/>
          </p:cNvSpPr>
          <p:nvPr>
            <p:ph idx="13"/>
          </p:nvPr>
        </p:nvSpPr>
        <p:spPr>
          <a:xfrm>
            <a:off x="838199" y="4374217"/>
            <a:ext cx="10515600" cy="1762423"/>
          </a:xfrm>
        </p:spPr>
        <p:txBody>
          <a:bodyPr>
            <a:normAutofit lnSpcReduction="10000"/>
          </a:bodyPr>
          <a:lstStyle/>
          <a:p>
            <a:r>
              <a:rPr lang="en-US" dirty="0"/>
              <a:t>Table 11.2</a:t>
            </a:r>
          </a:p>
          <a:p>
            <a:endParaRPr lang="en-US" dirty="0"/>
          </a:p>
          <a:p>
            <a:r>
              <a:rPr lang="en-US" dirty="0"/>
              <a:t>1. “Rice Business Plan Competition, Eligibility Criteria and How to Apply.” Rice Business Plan Competition. March 2020. https://rbpc.rice.edu/ sites/g/files/bxs806/f/2020%20RBPC%20Eligibility%20Criteria%20and%20How%20to%20Apply_23Oct19.pdf; Based on 2019 RBPC Competition Rules and Format April 4–6, 2019. https://rbpc.rice.edu/sites/g/files/bxs806/f/2019-RBPC-Competition-Rules%20-Format.pdf</a:t>
            </a:r>
          </a:p>
        </p:txBody>
      </p:sp>
    </p:spTree>
    <p:extLst>
      <p:ext uri="{BB962C8B-B14F-4D97-AF65-F5344CB8AC3E}">
        <p14:creationId xmlns:p14="http://schemas.microsoft.com/office/powerpoint/2010/main" val="105221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E5A7-0127-4851-A0AB-65A9B9EC7826}"/>
              </a:ext>
            </a:extLst>
          </p:cNvPr>
          <p:cNvSpPr>
            <a:spLocks noGrp="1"/>
          </p:cNvSpPr>
          <p:nvPr>
            <p:ph type="title"/>
          </p:nvPr>
        </p:nvSpPr>
        <p:spPr>
          <a:xfrm>
            <a:off x="609600" y="365126"/>
            <a:ext cx="8991600" cy="970379"/>
          </a:xfrm>
        </p:spPr>
        <p:txBody>
          <a:bodyPr>
            <a:normAutofit/>
          </a:bodyPr>
          <a:lstStyle/>
          <a:p>
            <a:r>
              <a:rPr lang="en-US" dirty="0"/>
              <a:t>Suggested Executive Summary Components for Rice University Business Plan Competition (continued)</a:t>
            </a:r>
          </a:p>
        </p:txBody>
      </p:sp>
      <p:graphicFrame>
        <p:nvGraphicFramePr>
          <p:cNvPr id="5" name="Table 5">
            <a:extLst>
              <a:ext uri="{FF2B5EF4-FFF2-40B4-BE49-F238E27FC236}">
                <a16:creationId xmlns:a16="http://schemas.microsoft.com/office/drawing/2014/main" id="{F2599956-EDFC-40F8-AFCB-18135EEFFB53}"/>
              </a:ext>
            </a:extLst>
          </p:cNvPr>
          <p:cNvGraphicFramePr>
            <a:graphicFrameLocks noGrp="1"/>
          </p:cNvGraphicFramePr>
          <p:nvPr>
            <p:ph idx="1"/>
            <p:extLst>
              <p:ext uri="{D42A27DB-BD31-4B8C-83A1-F6EECF244321}">
                <p14:modId xmlns:p14="http://schemas.microsoft.com/office/powerpoint/2010/main" val="3824658052"/>
              </p:ext>
            </p:extLst>
          </p:nvPr>
        </p:nvGraphicFramePr>
        <p:xfrm>
          <a:off x="838199" y="1891665"/>
          <a:ext cx="10515601" cy="2468880"/>
        </p:xfrm>
        <a:graphic>
          <a:graphicData uri="http://schemas.openxmlformats.org/drawingml/2006/table">
            <a:tbl>
              <a:tblPr firstRow="1" bandRow="1">
                <a:tableStyleId>{5940675A-B579-460E-94D1-54222C63F5DA}</a:tableStyleId>
              </a:tblPr>
              <a:tblGrid>
                <a:gridCol w="3970735">
                  <a:extLst>
                    <a:ext uri="{9D8B030D-6E8A-4147-A177-3AD203B41FA5}">
                      <a16:colId xmlns:a16="http://schemas.microsoft.com/office/drawing/2014/main" val="728019530"/>
                    </a:ext>
                  </a:extLst>
                </a:gridCol>
                <a:gridCol w="6544866">
                  <a:extLst>
                    <a:ext uri="{9D8B030D-6E8A-4147-A177-3AD203B41FA5}">
                      <a16:colId xmlns:a16="http://schemas.microsoft.com/office/drawing/2014/main" val="439544286"/>
                    </a:ext>
                  </a:extLst>
                </a:gridCol>
              </a:tblGrid>
              <a:tr h="354602">
                <a:tc>
                  <a:txBody>
                    <a:bodyPr/>
                    <a:lstStyle/>
                    <a:p>
                      <a:pPr algn="ctr"/>
                      <a:r>
                        <a:rPr lang="en-US" b="1" dirty="0"/>
                        <a:t>Section</a:t>
                      </a:r>
                    </a:p>
                  </a:txBody>
                  <a:tcPr>
                    <a:solidFill>
                      <a:schemeClr val="accent1">
                        <a:lumMod val="20000"/>
                        <a:lumOff val="80000"/>
                      </a:schemeClr>
                    </a:solidFill>
                  </a:tcPr>
                </a:tc>
                <a:tc>
                  <a:txBody>
                    <a:bodyPr/>
                    <a:lstStyle/>
                    <a:p>
                      <a:pPr algn="ctr"/>
                      <a:r>
                        <a:rPr lang="en-US" b="1" dirty="0"/>
                        <a:t>Description</a:t>
                      </a:r>
                    </a:p>
                  </a:txBody>
                  <a:tcPr>
                    <a:solidFill>
                      <a:schemeClr val="accent1">
                        <a:lumMod val="20000"/>
                        <a:lumOff val="80000"/>
                      </a:schemeClr>
                    </a:solidFill>
                  </a:tcPr>
                </a:tc>
                <a:extLst>
                  <a:ext uri="{0D108BD9-81ED-4DB2-BD59-A6C34878D82A}">
                    <a16:rowId xmlns:a16="http://schemas.microsoft.com/office/drawing/2014/main" val="2448888802"/>
                  </a:ext>
                </a:extLst>
              </a:tr>
              <a:tr h="354602">
                <a:tc>
                  <a:txBody>
                    <a:bodyPr/>
                    <a:lstStyle/>
                    <a:p>
                      <a:r>
                        <a:rPr lang="en-US" dirty="0"/>
                        <a:t>Intellectual property</a:t>
                      </a:r>
                    </a:p>
                  </a:txBody>
                  <a:tcPr/>
                </a:tc>
                <a:tc>
                  <a:txBody>
                    <a:bodyPr/>
                    <a:lstStyle/>
                    <a:p>
                      <a:r>
                        <a:rPr lang="en-US" sz="1800" b="0" i="0" u="none" strike="noStrike" kern="1200" baseline="0" dirty="0">
                          <a:solidFill>
                            <a:schemeClr val="tx1"/>
                          </a:solidFill>
                          <a:latin typeface="+mn-lt"/>
                          <a:ea typeface="+mn-ea"/>
                          <a:cs typeface="+mn-cs"/>
                        </a:rPr>
                        <a:t>If applicable, information on patents, licenses, or other IP items</a:t>
                      </a:r>
                      <a:endParaRPr lang="en-US" dirty="0"/>
                    </a:p>
                  </a:txBody>
                  <a:tcPr/>
                </a:tc>
                <a:extLst>
                  <a:ext uri="{0D108BD9-81ED-4DB2-BD59-A6C34878D82A}">
                    <a16:rowId xmlns:a16="http://schemas.microsoft.com/office/drawing/2014/main" val="376048731"/>
                  </a:ext>
                </a:extLst>
              </a:tr>
              <a:tr h="354602">
                <a:tc>
                  <a:txBody>
                    <a:bodyPr/>
                    <a:lstStyle/>
                    <a:p>
                      <a:r>
                        <a:rPr lang="en-US" dirty="0"/>
                        <a:t>Competitive differentiation</a:t>
                      </a:r>
                    </a:p>
                  </a:txBody>
                  <a:tcPr/>
                </a:tc>
                <a:tc>
                  <a:txBody>
                    <a:bodyPr/>
                    <a:lstStyle/>
                    <a:p>
                      <a:r>
                        <a:rPr lang="en-US" sz="1800" b="0" i="0" u="none" strike="noStrike" kern="1200" baseline="0" dirty="0">
                          <a:solidFill>
                            <a:schemeClr val="tx1"/>
                          </a:solidFill>
                          <a:latin typeface="+mn-lt"/>
                          <a:ea typeface="+mn-ea"/>
                          <a:cs typeface="+mn-cs"/>
                        </a:rPr>
                        <a:t>Describe the competition and your competitive advantage</a:t>
                      </a:r>
                      <a:endParaRPr lang="en-US" dirty="0"/>
                    </a:p>
                  </a:txBody>
                  <a:tcPr/>
                </a:tc>
                <a:extLst>
                  <a:ext uri="{0D108BD9-81ED-4DB2-BD59-A6C34878D82A}">
                    <a16:rowId xmlns:a16="http://schemas.microsoft.com/office/drawing/2014/main" val="1320682931"/>
                  </a:ext>
                </a:extLst>
              </a:tr>
              <a:tr h="612052">
                <a:tc>
                  <a:txBody>
                    <a:bodyPr/>
                    <a:lstStyle/>
                    <a:p>
                      <a:r>
                        <a:rPr lang="en-US" dirty="0"/>
                        <a:t>Company founders, management team, and/or advisor</a:t>
                      </a:r>
                    </a:p>
                  </a:txBody>
                  <a:tcPr/>
                </a:tc>
                <a:tc>
                  <a:txBody>
                    <a:bodyPr/>
                    <a:lstStyle/>
                    <a:p>
                      <a:r>
                        <a:rPr lang="en-US" sz="1800" b="0" i="0" u="none" strike="noStrike" kern="1200" baseline="0" dirty="0">
                          <a:solidFill>
                            <a:schemeClr val="tx1"/>
                          </a:solidFill>
                          <a:latin typeface="+mn-lt"/>
                          <a:ea typeface="+mn-ea"/>
                          <a:cs typeface="+mn-cs"/>
                        </a:rPr>
                        <a:t>Bios of key people showcasing their expertise and relevant experience</a:t>
                      </a:r>
                      <a:endParaRPr lang="en-US" dirty="0"/>
                    </a:p>
                  </a:txBody>
                  <a:tcPr/>
                </a:tc>
                <a:extLst>
                  <a:ext uri="{0D108BD9-81ED-4DB2-BD59-A6C34878D82A}">
                    <a16:rowId xmlns:a16="http://schemas.microsoft.com/office/drawing/2014/main" val="1853198946"/>
                  </a:ext>
                </a:extLst>
              </a:tr>
              <a:tr h="354602">
                <a:tc>
                  <a:txBody>
                    <a:bodyPr/>
                    <a:lstStyle/>
                    <a:p>
                      <a:r>
                        <a:rPr lang="en-US" dirty="0"/>
                        <a:t>Financials</a:t>
                      </a:r>
                    </a:p>
                  </a:txBody>
                  <a:tcPr/>
                </a:tc>
                <a:tc>
                  <a:txBody>
                    <a:bodyPr/>
                    <a:lstStyle/>
                    <a:p>
                      <a:r>
                        <a:rPr lang="en-US" sz="1800" b="0" i="0" u="none" strike="noStrike" kern="1200" baseline="0" dirty="0">
                          <a:solidFill>
                            <a:schemeClr val="tx1"/>
                          </a:solidFill>
                          <a:latin typeface="+mn-lt"/>
                          <a:ea typeface="+mn-ea"/>
                          <a:cs typeface="+mn-cs"/>
                        </a:rPr>
                        <a:t>Projections of revenue, profit, and cash flow for three to five years</a:t>
                      </a:r>
                      <a:endParaRPr lang="en-US" dirty="0"/>
                    </a:p>
                  </a:txBody>
                  <a:tcPr/>
                </a:tc>
                <a:extLst>
                  <a:ext uri="{0D108BD9-81ED-4DB2-BD59-A6C34878D82A}">
                    <a16:rowId xmlns:a16="http://schemas.microsoft.com/office/drawing/2014/main" val="2778598076"/>
                  </a:ext>
                </a:extLst>
              </a:tr>
              <a:tr h="354602">
                <a:tc>
                  <a:txBody>
                    <a:bodyPr/>
                    <a:lstStyle/>
                    <a:p>
                      <a:r>
                        <a:rPr lang="en-US" dirty="0"/>
                        <a:t>Amount of investment</a:t>
                      </a:r>
                    </a:p>
                  </a:txBody>
                  <a:tcPr/>
                </a:tc>
                <a:tc>
                  <a:txBody>
                    <a:bodyPr/>
                    <a:lstStyle/>
                    <a:p>
                      <a:r>
                        <a:rPr lang="en-US" sz="1800" b="0" i="0" u="none" strike="noStrike" kern="1200" baseline="0" dirty="0">
                          <a:solidFill>
                            <a:schemeClr val="tx1"/>
                          </a:solidFill>
                          <a:latin typeface="+mn-lt"/>
                          <a:ea typeface="+mn-ea"/>
                          <a:cs typeface="+mn-cs"/>
                        </a:rPr>
                        <a:t>Funding request and how funds will be used</a:t>
                      </a:r>
                      <a:endParaRPr lang="en-US" dirty="0"/>
                    </a:p>
                  </a:txBody>
                  <a:tcPr/>
                </a:tc>
                <a:extLst>
                  <a:ext uri="{0D108BD9-81ED-4DB2-BD59-A6C34878D82A}">
                    <a16:rowId xmlns:a16="http://schemas.microsoft.com/office/drawing/2014/main" val="2053951735"/>
                  </a:ext>
                </a:extLst>
              </a:tr>
            </a:tbl>
          </a:graphicData>
        </a:graphic>
      </p:graphicFrame>
      <p:sp>
        <p:nvSpPr>
          <p:cNvPr id="4" name="Content Placeholder 3">
            <a:extLst>
              <a:ext uri="{FF2B5EF4-FFF2-40B4-BE49-F238E27FC236}">
                <a16:creationId xmlns:a16="http://schemas.microsoft.com/office/drawing/2014/main" id="{A0E561BE-6B51-4EA6-91A8-377DE493C06B}"/>
              </a:ext>
            </a:extLst>
          </p:cNvPr>
          <p:cNvSpPr>
            <a:spLocks noGrp="1"/>
          </p:cNvSpPr>
          <p:nvPr>
            <p:ph idx="13"/>
          </p:nvPr>
        </p:nvSpPr>
        <p:spPr>
          <a:xfrm>
            <a:off x="838200" y="4641057"/>
            <a:ext cx="10515600" cy="551295"/>
          </a:xfrm>
        </p:spPr>
        <p:txBody>
          <a:bodyPr/>
          <a:lstStyle/>
          <a:p>
            <a:r>
              <a:rPr lang="en-US" dirty="0"/>
              <a:t>Table 11.2</a:t>
            </a:r>
          </a:p>
        </p:txBody>
      </p:sp>
    </p:spTree>
    <p:extLst>
      <p:ext uri="{BB962C8B-B14F-4D97-AF65-F5344CB8AC3E}">
        <p14:creationId xmlns:p14="http://schemas.microsoft.com/office/powerpoint/2010/main" val="91488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BCCD-D373-4AAC-987C-7C51EE467003}"/>
              </a:ext>
            </a:extLst>
          </p:cNvPr>
          <p:cNvSpPr>
            <a:spLocks noGrp="1"/>
          </p:cNvSpPr>
          <p:nvPr>
            <p:ph type="title"/>
          </p:nvPr>
        </p:nvSpPr>
        <p:spPr/>
        <p:txBody>
          <a:bodyPr>
            <a:normAutofit fontScale="90000"/>
          </a:bodyPr>
          <a:lstStyle/>
          <a:p>
            <a:r>
              <a:rPr lang="en-US" dirty="0"/>
              <a:t>Figure 11.3</a:t>
            </a:r>
          </a:p>
        </p:txBody>
      </p:sp>
      <p:pic>
        <p:nvPicPr>
          <p:cNvPr id="6" name="Content Placeholder 5" descr="Photo of different people putting their hands together in the center, mimicking a sport’s cheer.">
            <a:extLst>
              <a:ext uri="{FF2B5EF4-FFF2-40B4-BE49-F238E27FC236}">
                <a16:creationId xmlns:a16="http://schemas.microsoft.com/office/drawing/2014/main" id="{EAD91A48-DFB0-4E14-B3C9-E399CF4ABEA1}"/>
              </a:ext>
            </a:extLst>
          </p:cNvPr>
          <p:cNvPicPr>
            <a:picLocks noGrp="1" noChangeAspect="1"/>
          </p:cNvPicPr>
          <p:nvPr>
            <p:ph idx="1"/>
          </p:nvPr>
        </p:nvPicPr>
        <p:blipFill>
          <a:blip r:embed="rId2"/>
          <a:stretch>
            <a:fillRect/>
          </a:stretch>
        </p:blipFill>
        <p:spPr>
          <a:xfrm>
            <a:off x="3709480" y="1282549"/>
            <a:ext cx="4447919" cy="3142974"/>
          </a:xfrm>
        </p:spPr>
      </p:pic>
      <p:sp>
        <p:nvSpPr>
          <p:cNvPr id="4" name="Content Placeholder 3">
            <a:extLst>
              <a:ext uri="{FF2B5EF4-FFF2-40B4-BE49-F238E27FC236}">
                <a16:creationId xmlns:a16="http://schemas.microsoft.com/office/drawing/2014/main" id="{2AF16FD9-0CFB-4ACD-8143-605C222B31D9}"/>
              </a:ext>
            </a:extLst>
          </p:cNvPr>
          <p:cNvSpPr>
            <a:spLocks noGrp="1"/>
          </p:cNvSpPr>
          <p:nvPr>
            <p:ph idx="13"/>
          </p:nvPr>
        </p:nvSpPr>
        <p:spPr/>
        <p:txBody>
          <a:bodyPr/>
          <a:lstStyle/>
          <a:p>
            <a:r>
              <a:rPr lang="en-US" dirty="0"/>
              <a:t>While solopreneurs can certainly find success, many ventures find value in a team approach. (credit: “achievement agreement arms business” by </a:t>
            </a:r>
            <a:r>
              <a:rPr lang="en-US" dirty="0" err="1"/>
              <a:t>rawpixel</a:t>
            </a:r>
            <a:r>
              <a:rPr lang="en-US" dirty="0"/>
              <a:t>/</a:t>
            </a:r>
            <a:r>
              <a:rPr lang="en-US" dirty="0" err="1"/>
              <a:t>Pixabay</a:t>
            </a:r>
            <a:r>
              <a:rPr lang="en-US" dirty="0"/>
              <a:t>, CC0)</a:t>
            </a:r>
          </a:p>
        </p:txBody>
      </p:sp>
    </p:spTree>
    <p:extLst>
      <p:ext uri="{BB962C8B-B14F-4D97-AF65-F5344CB8AC3E}">
        <p14:creationId xmlns:p14="http://schemas.microsoft.com/office/powerpoint/2010/main" val="3041753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57CF-6F4C-421C-844F-0B308DCFEF10}"/>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B717B51E-30E3-4327-BA4B-67D333DC384A}"/>
              </a:ext>
            </a:extLst>
          </p:cNvPr>
          <p:cNvSpPr>
            <a:spLocks noGrp="1"/>
          </p:cNvSpPr>
          <p:nvPr>
            <p:ph sz="quarter" idx="11"/>
          </p:nvPr>
        </p:nvSpPr>
        <p:spPr/>
        <p:txBody>
          <a:bodyPr/>
          <a:lstStyle/>
          <a:p>
            <a:pPr marL="0" indent="0">
              <a:buNone/>
            </a:pPr>
            <a:r>
              <a:rPr lang="en-US" b="1" dirty="0"/>
              <a:t>Are You Ready?: Create a Brief Business Plan</a:t>
            </a:r>
          </a:p>
          <a:p>
            <a:pPr marL="0" indent="0">
              <a:buNone/>
            </a:pPr>
            <a:endParaRPr lang="en-US" b="1" dirty="0"/>
          </a:p>
          <a:p>
            <a:r>
              <a:rPr lang="en-US" dirty="0"/>
              <a:t>These companies are well established but is there a component of what you charted that you would advise the company to change to ensure future viability?</a:t>
            </a:r>
          </a:p>
          <a:p>
            <a:r>
              <a:rPr lang="en-US" dirty="0"/>
              <a:t>Map out a contingency plan for a “what-if” scenario if one key aspect of the company or the environment it operates in were drastically is altered?</a:t>
            </a:r>
          </a:p>
        </p:txBody>
      </p:sp>
    </p:spTree>
    <p:extLst>
      <p:ext uri="{BB962C8B-B14F-4D97-AF65-F5344CB8AC3E}">
        <p14:creationId xmlns:p14="http://schemas.microsoft.com/office/powerpoint/2010/main" val="1822662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1CBA-1CF7-4074-8609-57E94C110170}"/>
              </a:ext>
            </a:extLst>
          </p:cNvPr>
          <p:cNvSpPr>
            <a:spLocks noGrp="1"/>
          </p:cNvSpPr>
          <p:nvPr>
            <p:ph type="title"/>
          </p:nvPr>
        </p:nvSpPr>
        <p:spPr/>
        <p:txBody>
          <a:bodyPr>
            <a:normAutofit fontScale="90000"/>
          </a:bodyPr>
          <a:lstStyle/>
          <a:p>
            <a:r>
              <a:rPr lang="en-US" dirty="0"/>
              <a:t>Executive Summary for La Vida Lola</a:t>
            </a:r>
          </a:p>
        </p:txBody>
      </p:sp>
      <p:graphicFrame>
        <p:nvGraphicFramePr>
          <p:cNvPr id="5" name="Table 5">
            <a:extLst>
              <a:ext uri="{FF2B5EF4-FFF2-40B4-BE49-F238E27FC236}">
                <a16:creationId xmlns:a16="http://schemas.microsoft.com/office/drawing/2014/main" id="{B0F0819D-4E38-40C9-899C-EB9091FDF09F}"/>
              </a:ext>
            </a:extLst>
          </p:cNvPr>
          <p:cNvGraphicFramePr>
            <a:graphicFrameLocks noGrp="1"/>
          </p:cNvGraphicFramePr>
          <p:nvPr>
            <p:ph idx="1"/>
            <p:extLst>
              <p:ext uri="{D42A27DB-BD31-4B8C-83A1-F6EECF244321}">
                <p14:modId xmlns:p14="http://schemas.microsoft.com/office/powerpoint/2010/main" val="1484218197"/>
              </p:ext>
            </p:extLst>
          </p:nvPr>
        </p:nvGraphicFramePr>
        <p:xfrm>
          <a:off x="838200" y="955675"/>
          <a:ext cx="10515600" cy="5288280"/>
        </p:xfrm>
        <a:graphic>
          <a:graphicData uri="http://schemas.openxmlformats.org/drawingml/2006/table">
            <a:tbl>
              <a:tblPr firstRow="1" bandRow="1">
                <a:tableStyleId>{5940675A-B579-460E-94D1-54222C63F5DA}</a:tableStyleId>
              </a:tblPr>
              <a:tblGrid>
                <a:gridCol w="1790700">
                  <a:extLst>
                    <a:ext uri="{9D8B030D-6E8A-4147-A177-3AD203B41FA5}">
                      <a16:colId xmlns:a16="http://schemas.microsoft.com/office/drawing/2014/main" val="2603485662"/>
                    </a:ext>
                  </a:extLst>
                </a:gridCol>
                <a:gridCol w="8724900">
                  <a:extLst>
                    <a:ext uri="{9D8B030D-6E8A-4147-A177-3AD203B41FA5}">
                      <a16:colId xmlns:a16="http://schemas.microsoft.com/office/drawing/2014/main" val="641299711"/>
                    </a:ext>
                  </a:extLst>
                </a:gridCol>
              </a:tblGrid>
              <a:tr h="370840">
                <a:tc>
                  <a:txBody>
                    <a:bodyPr/>
                    <a:lstStyle/>
                    <a:p>
                      <a:pPr algn="ctr"/>
                      <a:r>
                        <a:rPr lang="en-US" b="1" dirty="0"/>
                        <a:t>Executive Summary Component</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154659233"/>
                  </a:ext>
                </a:extLst>
              </a:tr>
              <a:tr h="370840">
                <a:tc>
                  <a:txBody>
                    <a:bodyPr/>
                    <a:lstStyle/>
                    <a:p>
                      <a:r>
                        <a:rPr lang="en-US" dirty="0"/>
                        <a:t>The Concept</a:t>
                      </a:r>
                    </a:p>
                  </a:txBody>
                  <a:tcPr/>
                </a:tc>
                <a:tc>
                  <a:txBody>
                    <a:bodyPr/>
                    <a:lstStyle/>
                    <a:p>
                      <a:r>
                        <a:rPr lang="en-US" sz="1800" b="0" i="0" u="none" strike="noStrike" kern="1200" baseline="0" dirty="0">
                          <a:solidFill>
                            <a:schemeClr val="tx1"/>
                          </a:solidFill>
                          <a:latin typeface="+mn-lt"/>
                          <a:ea typeface="+mn-ea"/>
                          <a:cs typeface="+mn-cs"/>
                        </a:rPr>
                        <a:t>La Vida Lola is a food truck serving the best Latin American and Caribbean cuisine in the Atlanta region, particularly Puerto Rican and Cuban dishes, with a festive flair. La Vida Lola offers freshly prepared dishes from the mobile kitchen of the founding chef and namesake Lola Gonzalez, a Duluth, Georgia, native who has returned home to launch her first venture after working under some of the world’s top chefs. La Vida Lola will cater to festivals, parks, offices, community and sporting events, and breweries throughout the region.</a:t>
                      </a:r>
                      <a:endParaRPr lang="en-US" dirty="0"/>
                    </a:p>
                  </a:txBody>
                  <a:tcPr/>
                </a:tc>
                <a:extLst>
                  <a:ext uri="{0D108BD9-81ED-4DB2-BD59-A6C34878D82A}">
                    <a16:rowId xmlns:a16="http://schemas.microsoft.com/office/drawing/2014/main" val="672770881"/>
                  </a:ext>
                </a:extLst>
              </a:tr>
              <a:tr h="370840">
                <a:tc>
                  <a:txBody>
                    <a:bodyPr/>
                    <a:lstStyle/>
                    <a:p>
                      <a:r>
                        <a:rPr lang="en-US" dirty="0"/>
                        <a:t>Market Advantage</a:t>
                      </a:r>
                    </a:p>
                  </a:txBody>
                  <a:tcPr/>
                </a:tc>
                <a:tc>
                  <a:txBody>
                    <a:bodyPr/>
                    <a:lstStyle/>
                    <a:p>
                      <a:pPr>
                        <a:spcAft>
                          <a:spcPts val="600"/>
                        </a:spcAft>
                      </a:pPr>
                      <a:r>
                        <a:rPr lang="en-US" sz="1800" b="0" i="0" u="none" strike="noStrike" kern="1200" baseline="0" dirty="0">
                          <a:solidFill>
                            <a:schemeClr val="tx1"/>
                          </a:solidFill>
                          <a:latin typeface="+mn-lt"/>
                          <a:ea typeface="+mn-ea"/>
                          <a:cs typeface="+mn-cs"/>
                        </a:rPr>
                        <a:t>Latin food packed with flavor and flair is the main attraction of La Vida Lola. Flavors steeped in Latin American and Caribbean culture can be enjoyed from a menu featuring street foods, sandwiches, and authentic dishes from the Gonzalez family’s Puerto Rican and Cuban roots.</a:t>
                      </a:r>
                    </a:p>
                    <a:p>
                      <a:pPr>
                        <a:spcAft>
                          <a:spcPts val="600"/>
                        </a:spcAft>
                      </a:pPr>
                      <a:r>
                        <a:rPr lang="en-US" sz="1800" b="0" i="1" u="none" strike="noStrike" kern="1200" baseline="0" dirty="0">
                          <a:solidFill>
                            <a:schemeClr val="tx1"/>
                          </a:solidFill>
                          <a:latin typeface="+mn-lt"/>
                          <a:ea typeface="+mn-ea"/>
                          <a:cs typeface="+mn-cs"/>
                        </a:rPr>
                        <a:t>Millennial foodies </a:t>
                      </a:r>
                      <a:r>
                        <a:rPr lang="en-US" sz="1800" b="0" i="0" u="none" strike="noStrike" kern="1200" baseline="0" dirty="0">
                          <a:solidFill>
                            <a:schemeClr val="tx1"/>
                          </a:solidFill>
                          <a:latin typeface="+mn-lt"/>
                          <a:ea typeface="+mn-ea"/>
                          <a:cs typeface="+mn-cs"/>
                        </a:rPr>
                        <a:t>craving ethnic food experiences and </a:t>
                      </a:r>
                      <a:r>
                        <a:rPr lang="en-US" sz="1800" b="0" i="1" u="none" strike="noStrike" kern="1200" baseline="0" dirty="0">
                          <a:solidFill>
                            <a:schemeClr val="tx1"/>
                          </a:solidFill>
                          <a:latin typeface="+mn-lt"/>
                          <a:ea typeface="+mn-ea"/>
                          <a:cs typeface="+mn-cs"/>
                        </a:rPr>
                        <a:t>Latin food lovers </a:t>
                      </a:r>
                      <a:r>
                        <a:rPr lang="en-US" sz="1800" b="0" i="0" u="none" strike="noStrike" kern="1200" baseline="0" dirty="0">
                          <a:solidFill>
                            <a:schemeClr val="tx1"/>
                          </a:solidFill>
                          <a:latin typeface="+mn-lt"/>
                          <a:ea typeface="+mn-ea"/>
                          <a:cs typeface="+mn-cs"/>
                        </a:rPr>
                        <a:t>are the primary customers, but anyone with a taste for delicious homemade meals in Atlanta can order. Having a native Atlanta-area resident returning to her hometown after working in restaurants around the world to share food with area communities offers a competitive advantage for La Vida Lola in the form of founding chef Lola Gonzalez.</a:t>
                      </a:r>
                      <a:endParaRPr lang="en-US" dirty="0"/>
                    </a:p>
                  </a:txBody>
                  <a:tcPr/>
                </a:tc>
                <a:extLst>
                  <a:ext uri="{0D108BD9-81ED-4DB2-BD59-A6C34878D82A}">
                    <a16:rowId xmlns:a16="http://schemas.microsoft.com/office/drawing/2014/main" val="4253064753"/>
                  </a:ext>
                </a:extLst>
              </a:tr>
            </a:tbl>
          </a:graphicData>
        </a:graphic>
      </p:graphicFrame>
      <p:sp>
        <p:nvSpPr>
          <p:cNvPr id="4" name="Content Placeholder 3">
            <a:extLst>
              <a:ext uri="{FF2B5EF4-FFF2-40B4-BE49-F238E27FC236}">
                <a16:creationId xmlns:a16="http://schemas.microsoft.com/office/drawing/2014/main" id="{0EFEC931-7F76-410A-8760-C8C8BA1643C0}"/>
              </a:ext>
            </a:extLst>
          </p:cNvPr>
          <p:cNvSpPr>
            <a:spLocks noGrp="1"/>
          </p:cNvSpPr>
          <p:nvPr>
            <p:ph idx="13"/>
          </p:nvPr>
        </p:nvSpPr>
        <p:spPr>
          <a:xfrm>
            <a:off x="838200" y="6333721"/>
            <a:ext cx="10515600" cy="331239"/>
          </a:xfrm>
        </p:spPr>
        <p:txBody>
          <a:bodyPr/>
          <a:lstStyle/>
          <a:p>
            <a:r>
              <a:rPr lang="en-US" dirty="0"/>
              <a:t>Table 11.3</a:t>
            </a:r>
          </a:p>
        </p:txBody>
      </p:sp>
    </p:spTree>
    <p:extLst>
      <p:ext uri="{BB962C8B-B14F-4D97-AF65-F5344CB8AC3E}">
        <p14:creationId xmlns:p14="http://schemas.microsoft.com/office/powerpoint/2010/main" val="2163615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1CBA-1CF7-4074-8609-57E94C110170}"/>
              </a:ext>
            </a:extLst>
          </p:cNvPr>
          <p:cNvSpPr>
            <a:spLocks noGrp="1"/>
          </p:cNvSpPr>
          <p:nvPr>
            <p:ph type="title"/>
          </p:nvPr>
        </p:nvSpPr>
        <p:spPr/>
        <p:txBody>
          <a:bodyPr>
            <a:normAutofit fontScale="90000"/>
          </a:bodyPr>
          <a:lstStyle/>
          <a:p>
            <a:r>
              <a:rPr lang="en-US" dirty="0"/>
              <a:t>Executive Summary for La Vida Lola (continued)</a:t>
            </a:r>
          </a:p>
        </p:txBody>
      </p:sp>
      <p:graphicFrame>
        <p:nvGraphicFramePr>
          <p:cNvPr id="5" name="Table 5">
            <a:extLst>
              <a:ext uri="{FF2B5EF4-FFF2-40B4-BE49-F238E27FC236}">
                <a16:creationId xmlns:a16="http://schemas.microsoft.com/office/drawing/2014/main" id="{B0F0819D-4E38-40C9-899C-EB9091FDF09F}"/>
              </a:ext>
            </a:extLst>
          </p:cNvPr>
          <p:cNvGraphicFramePr>
            <a:graphicFrameLocks noGrp="1"/>
          </p:cNvGraphicFramePr>
          <p:nvPr>
            <p:ph idx="1"/>
            <p:extLst>
              <p:ext uri="{D42A27DB-BD31-4B8C-83A1-F6EECF244321}">
                <p14:modId xmlns:p14="http://schemas.microsoft.com/office/powerpoint/2010/main" val="4115115253"/>
              </p:ext>
            </p:extLst>
          </p:nvPr>
        </p:nvGraphicFramePr>
        <p:xfrm>
          <a:off x="838200" y="1222029"/>
          <a:ext cx="10515600" cy="3931920"/>
        </p:xfrm>
        <a:graphic>
          <a:graphicData uri="http://schemas.openxmlformats.org/drawingml/2006/table">
            <a:tbl>
              <a:tblPr firstRow="1" bandRow="1">
                <a:tableStyleId>{5940675A-B579-460E-94D1-54222C63F5DA}</a:tableStyleId>
              </a:tblPr>
              <a:tblGrid>
                <a:gridCol w="1790700">
                  <a:extLst>
                    <a:ext uri="{9D8B030D-6E8A-4147-A177-3AD203B41FA5}">
                      <a16:colId xmlns:a16="http://schemas.microsoft.com/office/drawing/2014/main" val="2603485662"/>
                    </a:ext>
                  </a:extLst>
                </a:gridCol>
                <a:gridCol w="8724900">
                  <a:extLst>
                    <a:ext uri="{9D8B030D-6E8A-4147-A177-3AD203B41FA5}">
                      <a16:colId xmlns:a16="http://schemas.microsoft.com/office/drawing/2014/main" val="641299711"/>
                    </a:ext>
                  </a:extLst>
                </a:gridCol>
              </a:tblGrid>
              <a:tr h="370840">
                <a:tc>
                  <a:txBody>
                    <a:bodyPr/>
                    <a:lstStyle/>
                    <a:p>
                      <a:pPr algn="ctr"/>
                      <a:r>
                        <a:rPr lang="en-US" b="1" dirty="0"/>
                        <a:t>Executive Summary Component</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154659233"/>
                  </a:ext>
                </a:extLst>
              </a:tr>
              <a:tr h="370840">
                <a:tc>
                  <a:txBody>
                    <a:bodyPr/>
                    <a:lstStyle/>
                    <a:p>
                      <a:r>
                        <a:rPr lang="en-US" dirty="0"/>
                        <a:t>Marketing</a:t>
                      </a:r>
                    </a:p>
                  </a:txBody>
                  <a:tcPr/>
                </a:tc>
                <a:tc>
                  <a:txBody>
                    <a:bodyPr/>
                    <a:lstStyle/>
                    <a:p>
                      <a:r>
                        <a:rPr lang="en-US" sz="1800" b="0" i="0" u="none" strike="noStrike" kern="1200" baseline="0" dirty="0">
                          <a:solidFill>
                            <a:schemeClr val="tx1"/>
                          </a:solidFill>
                          <a:latin typeface="+mn-lt"/>
                          <a:ea typeface="+mn-ea"/>
                          <a:cs typeface="+mn-cs"/>
                        </a:rPr>
                        <a:t>The venture will adopt a concentrated marketing strategy. The company’s promotion mix will comprise a mix of advertising, sales promotion, public relations, and personal selling. Much of the promotion mix will center around dual-language social media.</a:t>
                      </a:r>
                      <a:endParaRPr lang="en-US" dirty="0"/>
                    </a:p>
                  </a:txBody>
                  <a:tcPr/>
                </a:tc>
                <a:extLst>
                  <a:ext uri="{0D108BD9-81ED-4DB2-BD59-A6C34878D82A}">
                    <a16:rowId xmlns:a16="http://schemas.microsoft.com/office/drawing/2014/main" val="672770881"/>
                  </a:ext>
                </a:extLst>
              </a:tr>
              <a:tr h="370840">
                <a:tc>
                  <a:txBody>
                    <a:bodyPr/>
                    <a:lstStyle/>
                    <a:p>
                      <a:r>
                        <a:rPr lang="en-US" dirty="0"/>
                        <a:t>Venture Team</a:t>
                      </a:r>
                    </a:p>
                  </a:txBody>
                  <a:tcPr/>
                </a:tc>
                <a:tc>
                  <a:txBody>
                    <a:bodyPr/>
                    <a:lstStyle/>
                    <a:p>
                      <a:r>
                        <a:rPr lang="en-US" sz="1800" b="0" i="0" u="none" strike="noStrike" kern="1200" baseline="0" dirty="0">
                          <a:solidFill>
                            <a:schemeClr val="tx1"/>
                          </a:solidFill>
                          <a:latin typeface="+mn-lt"/>
                          <a:ea typeface="+mn-ea"/>
                          <a:cs typeface="+mn-cs"/>
                        </a:rPr>
                        <a:t>The two founding members of the management team have almost four decades of combined experience in the restaurant and hospitality industries. Their background includes experience in food and beverage, hospitality and tourism, accounting, finance, and business creation.</a:t>
                      </a:r>
                      <a:endParaRPr lang="en-US" dirty="0"/>
                    </a:p>
                  </a:txBody>
                  <a:tcPr/>
                </a:tc>
                <a:extLst>
                  <a:ext uri="{0D108BD9-81ED-4DB2-BD59-A6C34878D82A}">
                    <a16:rowId xmlns:a16="http://schemas.microsoft.com/office/drawing/2014/main" val="4253064753"/>
                  </a:ext>
                </a:extLst>
              </a:tr>
              <a:tr h="370840">
                <a:tc>
                  <a:txBody>
                    <a:bodyPr/>
                    <a:lstStyle/>
                    <a:p>
                      <a:r>
                        <a:rPr lang="en-US" dirty="0"/>
                        <a:t>Capital Requirements</a:t>
                      </a:r>
                    </a:p>
                  </a:txBody>
                  <a:tcPr/>
                </a:tc>
                <a:tc>
                  <a:txBody>
                    <a:bodyPr/>
                    <a:lstStyle/>
                    <a:p>
                      <a:r>
                        <a:rPr lang="en-US" sz="1800" b="0" i="0" u="none" strike="noStrike" kern="1200" baseline="0" dirty="0">
                          <a:solidFill>
                            <a:schemeClr val="tx1"/>
                          </a:solidFill>
                          <a:latin typeface="+mn-lt"/>
                          <a:ea typeface="+mn-ea"/>
                          <a:cs typeface="+mn-cs"/>
                        </a:rPr>
                        <a:t>La Vida Lola is seeking startup capital of $50,000 to establish its food truck in the Atlanta area. An additional $20,000 will be raised through a donations-driven crowdfunding campaign. The venture can be up and running within six months to a year.</a:t>
                      </a:r>
                      <a:endParaRPr lang="en-US" dirty="0"/>
                    </a:p>
                  </a:txBody>
                  <a:tcPr/>
                </a:tc>
                <a:extLst>
                  <a:ext uri="{0D108BD9-81ED-4DB2-BD59-A6C34878D82A}">
                    <a16:rowId xmlns:a16="http://schemas.microsoft.com/office/drawing/2014/main" val="4051669477"/>
                  </a:ext>
                </a:extLst>
              </a:tr>
            </a:tbl>
          </a:graphicData>
        </a:graphic>
      </p:graphicFrame>
      <p:sp>
        <p:nvSpPr>
          <p:cNvPr id="4" name="Content Placeholder 3">
            <a:extLst>
              <a:ext uri="{FF2B5EF4-FFF2-40B4-BE49-F238E27FC236}">
                <a16:creationId xmlns:a16="http://schemas.microsoft.com/office/drawing/2014/main" id="{0EFEC931-7F76-410A-8760-C8C8BA1643C0}"/>
              </a:ext>
            </a:extLst>
          </p:cNvPr>
          <p:cNvSpPr>
            <a:spLocks noGrp="1"/>
          </p:cNvSpPr>
          <p:nvPr>
            <p:ph idx="13"/>
          </p:nvPr>
        </p:nvSpPr>
        <p:spPr>
          <a:xfrm>
            <a:off x="838200" y="5543898"/>
            <a:ext cx="10515600" cy="651971"/>
          </a:xfrm>
        </p:spPr>
        <p:txBody>
          <a:bodyPr/>
          <a:lstStyle/>
          <a:p>
            <a:r>
              <a:rPr lang="en-US" dirty="0"/>
              <a:t>Table 11.3</a:t>
            </a:r>
          </a:p>
        </p:txBody>
      </p:sp>
    </p:spTree>
    <p:extLst>
      <p:ext uri="{BB962C8B-B14F-4D97-AF65-F5344CB8AC3E}">
        <p14:creationId xmlns:p14="http://schemas.microsoft.com/office/powerpoint/2010/main" val="992870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8DC5-046A-4EF7-A74F-D9BFA01AE7EB}"/>
              </a:ext>
            </a:extLst>
          </p:cNvPr>
          <p:cNvSpPr>
            <a:spLocks noGrp="1"/>
          </p:cNvSpPr>
          <p:nvPr>
            <p:ph type="title"/>
          </p:nvPr>
        </p:nvSpPr>
        <p:spPr/>
        <p:txBody>
          <a:bodyPr>
            <a:normAutofit fontScale="90000"/>
          </a:bodyPr>
          <a:lstStyle/>
          <a:p>
            <a:r>
              <a:rPr lang="en-US" dirty="0"/>
              <a:t>Business Description for La Vida Lola</a:t>
            </a:r>
          </a:p>
        </p:txBody>
      </p:sp>
      <p:graphicFrame>
        <p:nvGraphicFramePr>
          <p:cNvPr id="5" name="Table 5">
            <a:extLst>
              <a:ext uri="{FF2B5EF4-FFF2-40B4-BE49-F238E27FC236}">
                <a16:creationId xmlns:a16="http://schemas.microsoft.com/office/drawing/2014/main" id="{FC6BF790-15FC-4F5B-9738-57244AEA9841}"/>
              </a:ext>
            </a:extLst>
          </p:cNvPr>
          <p:cNvGraphicFramePr>
            <a:graphicFrameLocks noGrp="1"/>
          </p:cNvGraphicFramePr>
          <p:nvPr>
            <p:ph idx="1"/>
            <p:extLst>
              <p:ext uri="{D42A27DB-BD31-4B8C-83A1-F6EECF244321}">
                <p14:modId xmlns:p14="http://schemas.microsoft.com/office/powerpoint/2010/main" val="3001472311"/>
              </p:ext>
            </p:extLst>
          </p:nvPr>
        </p:nvGraphicFramePr>
        <p:xfrm>
          <a:off x="838200" y="1199284"/>
          <a:ext cx="10515600" cy="3810000"/>
        </p:xfrm>
        <a:graphic>
          <a:graphicData uri="http://schemas.openxmlformats.org/drawingml/2006/table">
            <a:tbl>
              <a:tblPr firstRow="1" bandRow="1">
                <a:tableStyleId>{5940675A-B579-460E-94D1-54222C63F5DA}</a:tableStyleId>
              </a:tblPr>
              <a:tblGrid>
                <a:gridCol w="1352550">
                  <a:extLst>
                    <a:ext uri="{9D8B030D-6E8A-4147-A177-3AD203B41FA5}">
                      <a16:colId xmlns:a16="http://schemas.microsoft.com/office/drawing/2014/main" val="3371871554"/>
                    </a:ext>
                  </a:extLst>
                </a:gridCol>
                <a:gridCol w="9163050">
                  <a:extLst>
                    <a:ext uri="{9D8B030D-6E8A-4147-A177-3AD203B41FA5}">
                      <a16:colId xmlns:a16="http://schemas.microsoft.com/office/drawing/2014/main" val="4035298578"/>
                    </a:ext>
                  </a:extLst>
                </a:gridCol>
              </a:tblGrid>
              <a:tr h="370840">
                <a:tc>
                  <a:txBody>
                    <a:bodyPr/>
                    <a:lstStyle/>
                    <a:p>
                      <a:r>
                        <a:rPr lang="en-US" dirty="0"/>
                        <a:t>Business Description</a:t>
                      </a:r>
                    </a:p>
                  </a:txBody>
                  <a:tcPr>
                    <a:solidFill>
                      <a:schemeClr val="accent1">
                        <a:lumMod val="20000"/>
                        <a:lumOff val="80000"/>
                      </a:schemeClr>
                    </a:solidFill>
                  </a:tcPr>
                </a:tc>
                <a:tc>
                  <a:txBody>
                    <a:bodyPr/>
                    <a:lstStyle/>
                    <a:p>
                      <a:pPr>
                        <a:spcBef>
                          <a:spcPts val="0"/>
                        </a:spcBef>
                        <a:spcAft>
                          <a:spcPts val="600"/>
                        </a:spcAft>
                      </a:pPr>
                      <a:r>
                        <a:rPr lang="en-US" sz="1800" b="0" i="0" u="none" strike="noStrike" kern="1200" baseline="0" dirty="0">
                          <a:solidFill>
                            <a:schemeClr val="tx1"/>
                          </a:solidFill>
                          <a:latin typeface="+mn-lt"/>
                          <a:ea typeface="+mn-ea"/>
                          <a:cs typeface="+mn-cs"/>
                        </a:rPr>
                        <a:t>La Vida Lola will operate in the mobile food services industry, which is identified by SIC code 5812 Eating Places and NAICS code 722330 Mobile Food Services, which consist of establishments primarily engaged in preparing and serving meals and snacks for immediate consumption from motorized vehicles or nonmotorized carts.</a:t>
                      </a:r>
                    </a:p>
                    <a:p>
                      <a:pPr>
                        <a:spcBef>
                          <a:spcPts val="0"/>
                        </a:spcBef>
                        <a:spcAft>
                          <a:spcPts val="600"/>
                        </a:spcAft>
                      </a:pPr>
                      <a:r>
                        <a:rPr lang="en-US" sz="1800" b="0" i="0" u="none" strike="noStrike" kern="1200" baseline="0" dirty="0">
                          <a:solidFill>
                            <a:schemeClr val="tx1"/>
                          </a:solidFill>
                          <a:latin typeface="+mn-lt"/>
                          <a:ea typeface="+mn-ea"/>
                          <a:cs typeface="+mn-cs"/>
                        </a:rPr>
                        <a:t>Ethnically inspired to serve a consumer base that craves more spiced Latin foods, La Vida Lola is an Atlanta-area food truck specializing in Latin cuisine, particularly Puerto Rican and Cuban dishes native to the roots of the founding chef and namesake, Lola Gonzalez.</a:t>
                      </a:r>
                    </a:p>
                    <a:p>
                      <a:pPr>
                        <a:spcBef>
                          <a:spcPts val="0"/>
                        </a:spcBef>
                        <a:spcAft>
                          <a:spcPts val="600"/>
                        </a:spcAft>
                      </a:pPr>
                      <a:r>
                        <a:rPr lang="en-US" sz="1800" b="0" i="0" u="none" strike="noStrike" kern="1200" baseline="0" dirty="0">
                          <a:solidFill>
                            <a:schemeClr val="tx1"/>
                          </a:solidFill>
                          <a:latin typeface="+mn-lt"/>
                          <a:ea typeface="+mn-ea"/>
                          <a:cs typeface="+mn-cs"/>
                        </a:rPr>
                        <a:t>La Vida Lola aims to spread a passion for Latin cuisine within local communities through flavorful food freshly prepared in a region that has embraced international eats. Through its mobile food kitchen, La Vida Lola plans to roll into parks, festivals, office buildings, breweries, and sporting and community events throughout the greater Atlanta metropolitan region. Future growth possibilities lie in expanding the number of food trucks, integrating food delivery on demand, and adding a food stall at an area food market.</a:t>
                      </a:r>
                    </a:p>
                  </a:txBody>
                  <a:tcPr/>
                </a:tc>
                <a:extLst>
                  <a:ext uri="{0D108BD9-81ED-4DB2-BD59-A6C34878D82A}">
                    <a16:rowId xmlns:a16="http://schemas.microsoft.com/office/drawing/2014/main" val="3216150044"/>
                  </a:ext>
                </a:extLst>
              </a:tr>
            </a:tbl>
          </a:graphicData>
        </a:graphic>
      </p:graphicFrame>
      <p:sp>
        <p:nvSpPr>
          <p:cNvPr id="4" name="Content Placeholder 3">
            <a:extLst>
              <a:ext uri="{FF2B5EF4-FFF2-40B4-BE49-F238E27FC236}">
                <a16:creationId xmlns:a16="http://schemas.microsoft.com/office/drawing/2014/main" id="{62D2E90F-873F-4781-96C2-476B7E57E1ED}"/>
              </a:ext>
            </a:extLst>
          </p:cNvPr>
          <p:cNvSpPr>
            <a:spLocks noGrp="1"/>
          </p:cNvSpPr>
          <p:nvPr>
            <p:ph idx="13"/>
          </p:nvPr>
        </p:nvSpPr>
        <p:spPr>
          <a:xfrm>
            <a:off x="838200" y="5266459"/>
            <a:ext cx="10515600" cy="1271731"/>
          </a:xfrm>
        </p:spPr>
        <p:txBody>
          <a:bodyPr/>
          <a:lstStyle/>
          <a:p>
            <a:r>
              <a:rPr lang="en-US" dirty="0"/>
              <a:t>Table 11.4</a:t>
            </a:r>
          </a:p>
        </p:txBody>
      </p:sp>
    </p:spTree>
    <p:extLst>
      <p:ext uri="{BB962C8B-B14F-4D97-AF65-F5344CB8AC3E}">
        <p14:creationId xmlns:p14="http://schemas.microsoft.com/office/powerpoint/2010/main" val="1122684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8DC5-046A-4EF7-A74F-D9BFA01AE7EB}"/>
              </a:ext>
            </a:extLst>
          </p:cNvPr>
          <p:cNvSpPr>
            <a:spLocks noGrp="1"/>
          </p:cNvSpPr>
          <p:nvPr>
            <p:ph type="title"/>
          </p:nvPr>
        </p:nvSpPr>
        <p:spPr/>
        <p:txBody>
          <a:bodyPr>
            <a:normAutofit fontScale="90000"/>
          </a:bodyPr>
          <a:lstStyle/>
          <a:p>
            <a:r>
              <a:rPr lang="en-US" dirty="0"/>
              <a:t>Business Description for La Vida Lola (continued)</a:t>
            </a:r>
          </a:p>
        </p:txBody>
      </p:sp>
      <p:graphicFrame>
        <p:nvGraphicFramePr>
          <p:cNvPr id="5" name="Table 5">
            <a:extLst>
              <a:ext uri="{FF2B5EF4-FFF2-40B4-BE49-F238E27FC236}">
                <a16:creationId xmlns:a16="http://schemas.microsoft.com/office/drawing/2014/main" id="{FC6BF790-15FC-4F5B-9738-57244AEA9841}"/>
              </a:ext>
            </a:extLst>
          </p:cNvPr>
          <p:cNvGraphicFramePr>
            <a:graphicFrameLocks noGrp="1"/>
          </p:cNvGraphicFramePr>
          <p:nvPr>
            <p:ph idx="1"/>
            <p:extLst>
              <p:ext uri="{D42A27DB-BD31-4B8C-83A1-F6EECF244321}">
                <p14:modId xmlns:p14="http://schemas.microsoft.com/office/powerpoint/2010/main" val="3551695964"/>
              </p:ext>
            </p:extLst>
          </p:nvPr>
        </p:nvGraphicFramePr>
        <p:xfrm>
          <a:off x="838200" y="1380201"/>
          <a:ext cx="10515600" cy="2910840"/>
        </p:xfrm>
        <a:graphic>
          <a:graphicData uri="http://schemas.openxmlformats.org/drawingml/2006/table">
            <a:tbl>
              <a:tblPr firstRow="1" bandRow="1">
                <a:tableStyleId>{5940675A-B579-460E-94D1-54222C63F5DA}</a:tableStyleId>
              </a:tblPr>
              <a:tblGrid>
                <a:gridCol w="1352550">
                  <a:extLst>
                    <a:ext uri="{9D8B030D-6E8A-4147-A177-3AD203B41FA5}">
                      <a16:colId xmlns:a16="http://schemas.microsoft.com/office/drawing/2014/main" val="3371871554"/>
                    </a:ext>
                  </a:extLst>
                </a:gridCol>
                <a:gridCol w="9163050">
                  <a:extLst>
                    <a:ext uri="{9D8B030D-6E8A-4147-A177-3AD203B41FA5}">
                      <a16:colId xmlns:a16="http://schemas.microsoft.com/office/drawing/2014/main" val="4035298578"/>
                    </a:ext>
                  </a:extLst>
                </a:gridCol>
              </a:tblGrid>
              <a:tr h="370840">
                <a:tc>
                  <a:txBody>
                    <a:bodyPr/>
                    <a:lstStyle/>
                    <a:p>
                      <a:r>
                        <a:rPr lang="en-US" dirty="0"/>
                        <a:t>Business Description</a:t>
                      </a:r>
                    </a:p>
                  </a:txBody>
                  <a:tcPr>
                    <a:solidFill>
                      <a:schemeClr val="accent1">
                        <a:lumMod val="20000"/>
                        <a:lumOff val="80000"/>
                      </a:schemeClr>
                    </a:solidFill>
                  </a:tcPr>
                </a:tc>
                <a:tc>
                  <a:txBody>
                    <a:bodyPr/>
                    <a:lstStyle/>
                    <a:p>
                      <a:pPr>
                        <a:spcAft>
                          <a:spcPts val="600"/>
                        </a:spcAft>
                      </a:pPr>
                      <a:r>
                        <a:rPr lang="en-US" sz="1800" b="0" i="0" u="none" strike="noStrike" kern="1200" baseline="0" dirty="0">
                          <a:solidFill>
                            <a:schemeClr val="tx1"/>
                          </a:solidFill>
                          <a:latin typeface="+mn-lt"/>
                          <a:ea typeface="+mn-ea"/>
                          <a:cs typeface="+mn-cs"/>
                        </a:rPr>
                        <a:t>After working in noted restaurants for a decade, most recently under the famed chef Jose Andres, chef Lola Gonzalez returned to her hometown of Duluth, Georgia, to start her own venture. Although classically trained by top world chefs, it was Gonzalez’s grandparents’ cooking of authentic Puerto Rican and Cuban dishes in their kitchen that influenced her profoundly.</a:t>
                      </a:r>
                    </a:p>
                    <a:p>
                      <a:pPr>
                        <a:spcAft>
                          <a:spcPts val="600"/>
                        </a:spcAft>
                      </a:pPr>
                      <a:r>
                        <a:rPr lang="en-US" sz="1800" b="0" i="0" u="none" strike="noStrike" kern="1200" baseline="0" dirty="0">
                          <a:solidFill>
                            <a:schemeClr val="tx1"/>
                          </a:solidFill>
                          <a:latin typeface="+mn-lt"/>
                          <a:ea typeface="+mn-ea"/>
                          <a:cs typeface="+mn-cs"/>
                        </a:rPr>
                        <a:t>The freshest ingredients from the local market, the island spices, and her attention to detail were the spark that ignited Lola’s passion for cooking. To that end, she brings flavors steeped in Latin American and Caribbean culture to a flavorful menu packed full of street foods, sandwiches, and authentic dishes. Through reasonably priced menu items, La Vida Lola offers food that appeals to a wide range of customers, from millennial foodies to Latin natives and other locals with Latin roots.</a:t>
                      </a:r>
                      <a:endParaRPr lang="en-US" dirty="0"/>
                    </a:p>
                  </a:txBody>
                  <a:tcPr/>
                </a:tc>
                <a:extLst>
                  <a:ext uri="{0D108BD9-81ED-4DB2-BD59-A6C34878D82A}">
                    <a16:rowId xmlns:a16="http://schemas.microsoft.com/office/drawing/2014/main" val="3216150044"/>
                  </a:ext>
                </a:extLst>
              </a:tr>
            </a:tbl>
          </a:graphicData>
        </a:graphic>
      </p:graphicFrame>
      <p:sp>
        <p:nvSpPr>
          <p:cNvPr id="4" name="Content Placeholder 3">
            <a:extLst>
              <a:ext uri="{FF2B5EF4-FFF2-40B4-BE49-F238E27FC236}">
                <a16:creationId xmlns:a16="http://schemas.microsoft.com/office/drawing/2014/main" id="{62D2E90F-873F-4781-96C2-476B7E57E1ED}"/>
              </a:ext>
            </a:extLst>
          </p:cNvPr>
          <p:cNvSpPr>
            <a:spLocks noGrp="1"/>
          </p:cNvSpPr>
          <p:nvPr>
            <p:ph idx="13"/>
          </p:nvPr>
        </p:nvSpPr>
        <p:spPr>
          <a:xfrm>
            <a:off x="838200" y="4572924"/>
            <a:ext cx="10515600" cy="1271731"/>
          </a:xfrm>
        </p:spPr>
        <p:txBody>
          <a:bodyPr/>
          <a:lstStyle/>
          <a:p>
            <a:r>
              <a:rPr lang="en-US" dirty="0"/>
              <a:t>Table 11.4</a:t>
            </a:r>
          </a:p>
        </p:txBody>
      </p:sp>
    </p:spTree>
    <p:extLst>
      <p:ext uri="{BB962C8B-B14F-4D97-AF65-F5344CB8AC3E}">
        <p14:creationId xmlns:p14="http://schemas.microsoft.com/office/powerpoint/2010/main" val="1141729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DEEC-475F-464D-A3AC-B74A67BDCD01}"/>
              </a:ext>
            </a:extLst>
          </p:cNvPr>
          <p:cNvSpPr>
            <a:spLocks noGrp="1"/>
          </p:cNvSpPr>
          <p:nvPr>
            <p:ph type="title"/>
          </p:nvPr>
        </p:nvSpPr>
        <p:spPr/>
        <p:txBody>
          <a:bodyPr>
            <a:normAutofit fontScale="90000"/>
          </a:bodyPr>
          <a:lstStyle/>
          <a:p>
            <a:r>
              <a:rPr lang="en-US" dirty="0"/>
              <a:t>Industry Analysis and Market Strategy for La Vida Lola</a:t>
            </a:r>
          </a:p>
        </p:txBody>
      </p:sp>
      <p:graphicFrame>
        <p:nvGraphicFramePr>
          <p:cNvPr id="5" name="Table 5">
            <a:extLst>
              <a:ext uri="{FF2B5EF4-FFF2-40B4-BE49-F238E27FC236}">
                <a16:creationId xmlns:a16="http://schemas.microsoft.com/office/drawing/2014/main" id="{810302D2-FAF0-40E7-B0EF-F185B388473D}"/>
              </a:ext>
            </a:extLst>
          </p:cNvPr>
          <p:cNvGraphicFramePr>
            <a:graphicFrameLocks noGrp="1"/>
          </p:cNvGraphicFramePr>
          <p:nvPr>
            <p:ph idx="1"/>
            <p:extLst>
              <p:ext uri="{D42A27DB-BD31-4B8C-83A1-F6EECF244321}">
                <p14:modId xmlns:p14="http://schemas.microsoft.com/office/powerpoint/2010/main" val="3829402018"/>
              </p:ext>
            </p:extLst>
          </p:nvPr>
        </p:nvGraphicFramePr>
        <p:xfrm>
          <a:off x="838200" y="1236536"/>
          <a:ext cx="10515600" cy="4358640"/>
        </p:xfrm>
        <a:graphic>
          <a:graphicData uri="http://schemas.openxmlformats.org/drawingml/2006/table">
            <a:tbl>
              <a:tblPr firstRow="1" bandRow="1">
                <a:tableStyleId>{5940675A-B579-460E-94D1-54222C63F5DA}</a:tableStyleId>
              </a:tblPr>
              <a:tblGrid>
                <a:gridCol w="1545771">
                  <a:extLst>
                    <a:ext uri="{9D8B030D-6E8A-4147-A177-3AD203B41FA5}">
                      <a16:colId xmlns:a16="http://schemas.microsoft.com/office/drawing/2014/main" val="2902301896"/>
                    </a:ext>
                  </a:extLst>
                </a:gridCol>
                <a:gridCol w="8969829">
                  <a:extLst>
                    <a:ext uri="{9D8B030D-6E8A-4147-A177-3AD203B41FA5}">
                      <a16:colId xmlns:a16="http://schemas.microsoft.com/office/drawing/2014/main" val="3163853655"/>
                    </a:ext>
                  </a:extLst>
                </a:gridCol>
              </a:tblGrid>
              <a:tr h="370840">
                <a:tc>
                  <a:txBody>
                    <a:bodyPr/>
                    <a:lstStyle/>
                    <a:p>
                      <a:r>
                        <a:rPr lang="en-US" dirty="0"/>
                        <a:t>Industry Analysis and Market Strategy</a:t>
                      </a:r>
                    </a:p>
                  </a:txBody>
                  <a:tcPr>
                    <a:solidFill>
                      <a:schemeClr val="accent1">
                        <a:lumMod val="20000"/>
                        <a:lumOff val="80000"/>
                      </a:schemeClr>
                    </a:solidFill>
                  </a:tcPr>
                </a:tc>
                <a:tc>
                  <a:txBody>
                    <a:bodyPr/>
                    <a:lstStyle/>
                    <a:p>
                      <a:pPr>
                        <a:spcAft>
                          <a:spcPts val="600"/>
                        </a:spcAft>
                      </a:pPr>
                      <a:r>
                        <a:rPr lang="en-US" sz="1800" b="0" i="0" u="none" strike="noStrike" kern="1200" baseline="0" dirty="0">
                          <a:solidFill>
                            <a:schemeClr val="tx1"/>
                          </a:solidFill>
                          <a:latin typeface="+mn-lt"/>
                          <a:ea typeface="+mn-ea"/>
                          <a:cs typeface="+mn-cs"/>
                        </a:rPr>
                        <a:t>According to </a:t>
                      </a:r>
                      <a:r>
                        <a:rPr lang="en-US" sz="1800" b="0" i="1" u="none" strike="noStrike" kern="1200" baseline="0" dirty="0">
                          <a:solidFill>
                            <a:schemeClr val="tx1"/>
                          </a:solidFill>
                          <a:latin typeface="+mn-lt"/>
                          <a:ea typeface="+mn-ea"/>
                          <a:cs typeface="+mn-cs"/>
                        </a:rPr>
                        <a:t>Mobile Food Trends and Insights</a:t>
                      </a:r>
                      <a:r>
                        <a:rPr lang="en-US" sz="1800" b="0" i="0" u="none" strike="noStrike" kern="1200" baseline="0" dirty="0">
                          <a:solidFill>
                            <a:schemeClr val="tx1"/>
                          </a:solidFill>
                          <a:latin typeface="+mn-lt"/>
                          <a:ea typeface="+mn-ea"/>
                          <a:cs typeface="+mn-cs"/>
                        </a:rPr>
                        <a:t>’ first annual report from the San Francisco-based off The Grid, a company that facilitates food markets nationwide, the US food truck industry alone is projected to grow by nearly 20 percent from $800 million in 2017 to $985 million in 2019. Meanwhile, an </a:t>
                      </a:r>
                      <a:r>
                        <a:rPr lang="en-US" sz="1800" b="0" i="1" u="none" strike="noStrike" kern="1200" baseline="0" dirty="0">
                          <a:solidFill>
                            <a:schemeClr val="tx1"/>
                          </a:solidFill>
                          <a:latin typeface="+mn-lt"/>
                          <a:ea typeface="+mn-ea"/>
                          <a:cs typeface="+mn-cs"/>
                        </a:rPr>
                        <a:t>IBISWorld </a:t>
                      </a:r>
                      <a:r>
                        <a:rPr lang="en-US" sz="1800" b="0" i="0" u="none" strike="noStrike" kern="1200" baseline="0" dirty="0">
                          <a:solidFill>
                            <a:schemeClr val="tx1"/>
                          </a:solidFill>
                          <a:latin typeface="+mn-lt"/>
                          <a:ea typeface="+mn-ea"/>
                          <a:cs typeface="+mn-cs"/>
                        </a:rPr>
                        <a:t>report shows the street vendors’ industry with a 4.2 percent annual growth rate to reach $3.2 billion in 2018. Food truck and street food vendors are increasingly investing in specialty, authentic ethnic, and fusion food, according to the </a:t>
                      </a:r>
                      <a:r>
                        <a:rPr lang="en-US" sz="1800" b="0" i="1" u="none" strike="noStrike" kern="1200" baseline="0" dirty="0">
                          <a:solidFill>
                            <a:schemeClr val="tx1"/>
                          </a:solidFill>
                          <a:latin typeface="+mn-lt"/>
                          <a:ea typeface="+mn-ea"/>
                          <a:cs typeface="+mn-cs"/>
                        </a:rPr>
                        <a:t>IBISWorld </a:t>
                      </a:r>
                      <a:r>
                        <a:rPr lang="en-US" sz="1800" b="0" i="0" u="none" strike="noStrike" kern="1200" baseline="0" dirty="0">
                          <a:solidFill>
                            <a:schemeClr val="tx1"/>
                          </a:solidFill>
                          <a:latin typeface="+mn-lt"/>
                          <a:ea typeface="+mn-ea"/>
                          <a:cs typeface="+mn-cs"/>
                        </a:rPr>
                        <a:t>report.</a:t>
                      </a:r>
                    </a:p>
                    <a:p>
                      <a:pPr>
                        <a:spcAft>
                          <a:spcPts val="600"/>
                        </a:spcAft>
                      </a:pPr>
                      <a:r>
                        <a:rPr lang="en-US" sz="1800" b="0" i="0" u="none" strike="noStrike" kern="1200" baseline="0" dirty="0">
                          <a:solidFill>
                            <a:schemeClr val="tx1"/>
                          </a:solidFill>
                          <a:latin typeface="+mn-lt"/>
                          <a:ea typeface="+mn-ea"/>
                          <a:cs typeface="+mn-cs"/>
                        </a:rPr>
                        <a:t>Although the </a:t>
                      </a:r>
                      <a:r>
                        <a:rPr lang="en-US" sz="1800" b="0" i="1" u="none" strike="noStrike" kern="1200" baseline="0" dirty="0">
                          <a:solidFill>
                            <a:schemeClr val="tx1"/>
                          </a:solidFill>
                          <a:latin typeface="+mn-lt"/>
                          <a:ea typeface="+mn-ea"/>
                          <a:cs typeface="+mn-cs"/>
                        </a:rPr>
                        <a:t>IBISWorld </a:t>
                      </a:r>
                      <a:r>
                        <a:rPr lang="en-US" sz="1800" b="0" i="0" u="none" strike="noStrike" kern="1200" baseline="0" dirty="0">
                          <a:solidFill>
                            <a:schemeClr val="tx1"/>
                          </a:solidFill>
                          <a:latin typeface="+mn-lt"/>
                          <a:ea typeface="+mn-ea"/>
                          <a:cs typeface="+mn-cs"/>
                        </a:rPr>
                        <a:t>report projects demand to slow down over the next five years, it notes there are still opportunities for sustained growth in major metropolitan areas. The street vendors industry has been a particular bright spot within the larger food service sector. </a:t>
                      </a:r>
                    </a:p>
                    <a:p>
                      <a:pPr>
                        <a:spcAft>
                          <a:spcPts val="600"/>
                        </a:spcAft>
                      </a:pPr>
                      <a:r>
                        <a:rPr lang="en-US" sz="1800" b="0" i="0" u="none" strike="noStrike" kern="1200" baseline="0" dirty="0">
                          <a:solidFill>
                            <a:schemeClr val="tx1"/>
                          </a:solidFill>
                          <a:latin typeface="+mn-lt"/>
                          <a:ea typeface="+mn-ea"/>
                          <a:cs typeface="+mn-cs"/>
                        </a:rPr>
                        <a:t>The industry is in a growth phase of its life cycle. The low overhead cost to set up a new establishment has enabled many individuals, especially specialty chefs looking to start their own businesses, to own a food truck in lieu of opening an entire restaurant. Off the Grid’s annual report indicates the average typical initial investment ranges from $55,000 to $75,000 to open a mobile food truck.</a:t>
                      </a:r>
                    </a:p>
                  </a:txBody>
                  <a:tcPr/>
                </a:tc>
                <a:extLst>
                  <a:ext uri="{0D108BD9-81ED-4DB2-BD59-A6C34878D82A}">
                    <a16:rowId xmlns:a16="http://schemas.microsoft.com/office/drawing/2014/main" val="2033214595"/>
                  </a:ext>
                </a:extLst>
              </a:tr>
            </a:tbl>
          </a:graphicData>
        </a:graphic>
      </p:graphicFrame>
      <p:sp>
        <p:nvSpPr>
          <p:cNvPr id="4" name="Content Placeholder 3">
            <a:extLst>
              <a:ext uri="{FF2B5EF4-FFF2-40B4-BE49-F238E27FC236}">
                <a16:creationId xmlns:a16="http://schemas.microsoft.com/office/drawing/2014/main" id="{E1ABAEC0-4AAD-4895-9130-DDCDB779F918}"/>
              </a:ext>
            </a:extLst>
          </p:cNvPr>
          <p:cNvSpPr>
            <a:spLocks noGrp="1"/>
          </p:cNvSpPr>
          <p:nvPr>
            <p:ph idx="13"/>
          </p:nvPr>
        </p:nvSpPr>
        <p:spPr>
          <a:xfrm>
            <a:off x="838200" y="5857009"/>
            <a:ext cx="10515600" cy="726672"/>
          </a:xfrm>
        </p:spPr>
        <p:txBody>
          <a:bodyPr/>
          <a:lstStyle/>
          <a:p>
            <a:r>
              <a:rPr lang="en-US" dirty="0"/>
              <a:t>Table 11.5</a:t>
            </a:r>
          </a:p>
        </p:txBody>
      </p:sp>
    </p:spTree>
    <p:extLst>
      <p:ext uri="{BB962C8B-B14F-4D97-AF65-F5344CB8AC3E}">
        <p14:creationId xmlns:p14="http://schemas.microsoft.com/office/powerpoint/2010/main" val="1996018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DEEC-475F-464D-A3AC-B74A67BDCD01}"/>
              </a:ext>
            </a:extLst>
          </p:cNvPr>
          <p:cNvSpPr>
            <a:spLocks noGrp="1"/>
          </p:cNvSpPr>
          <p:nvPr>
            <p:ph type="title"/>
          </p:nvPr>
        </p:nvSpPr>
        <p:spPr/>
        <p:txBody>
          <a:bodyPr>
            <a:normAutofit fontScale="90000"/>
          </a:bodyPr>
          <a:lstStyle/>
          <a:p>
            <a:r>
              <a:rPr lang="en-US" dirty="0"/>
              <a:t>Industry Analysis and Market Strategy for La Vida Lola (continued)</a:t>
            </a:r>
          </a:p>
        </p:txBody>
      </p:sp>
      <p:graphicFrame>
        <p:nvGraphicFramePr>
          <p:cNvPr id="5" name="Table 5">
            <a:extLst>
              <a:ext uri="{FF2B5EF4-FFF2-40B4-BE49-F238E27FC236}">
                <a16:creationId xmlns:a16="http://schemas.microsoft.com/office/drawing/2014/main" id="{810302D2-FAF0-40E7-B0EF-F185B388473D}"/>
              </a:ext>
            </a:extLst>
          </p:cNvPr>
          <p:cNvGraphicFramePr>
            <a:graphicFrameLocks noGrp="1"/>
          </p:cNvGraphicFramePr>
          <p:nvPr>
            <p:ph idx="1"/>
            <p:extLst>
              <p:ext uri="{D42A27DB-BD31-4B8C-83A1-F6EECF244321}">
                <p14:modId xmlns:p14="http://schemas.microsoft.com/office/powerpoint/2010/main" val="3534091546"/>
              </p:ext>
            </p:extLst>
          </p:nvPr>
        </p:nvGraphicFramePr>
        <p:xfrm>
          <a:off x="838200" y="1348815"/>
          <a:ext cx="10515600" cy="4160520"/>
        </p:xfrm>
        <a:graphic>
          <a:graphicData uri="http://schemas.openxmlformats.org/drawingml/2006/table">
            <a:tbl>
              <a:tblPr firstRow="1" bandRow="1">
                <a:tableStyleId>{5940675A-B579-460E-94D1-54222C63F5DA}</a:tableStyleId>
              </a:tblPr>
              <a:tblGrid>
                <a:gridCol w="1545771">
                  <a:extLst>
                    <a:ext uri="{9D8B030D-6E8A-4147-A177-3AD203B41FA5}">
                      <a16:colId xmlns:a16="http://schemas.microsoft.com/office/drawing/2014/main" val="2902301896"/>
                    </a:ext>
                  </a:extLst>
                </a:gridCol>
                <a:gridCol w="8969829">
                  <a:extLst>
                    <a:ext uri="{9D8B030D-6E8A-4147-A177-3AD203B41FA5}">
                      <a16:colId xmlns:a16="http://schemas.microsoft.com/office/drawing/2014/main" val="3163853655"/>
                    </a:ext>
                  </a:extLst>
                </a:gridCol>
              </a:tblGrid>
              <a:tr h="370840">
                <a:tc>
                  <a:txBody>
                    <a:bodyPr/>
                    <a:lstStyle/>
                    <a:p>
                      <a:r>
                        <a:rPr lang="en-US" dirty="0"/>
                        <a:t>Industry Analysis and Market Strategy</a:t>
                      </a:r>
                    </a:p>
                  </a:txBody>
                  <a:tcPr>
                    <a:solidFill>
                      <a:schemeClr val="accent1">
                        <a:lumMod val="20000"/>
                        <a:lumOff val="80000"/>
                      </a:schemeClr>
                    </a:solidFill>
                  </a:tcPr>
                </a:tc>
                <a:tc>
                  <a:txBody>
                    <a:bodyPr/>
                    <a:lstStyle/>
                    <a:p>
                      <a:r>
                        <a:rPr lang="en-US" sz="1800" b="0" i="0" u="none" strike="noStrike" kern="1200" baseline="0" dirty="0">
                          <a:solidFill>
                            <a:schemeClr val="tx1"/>
                          </a:solidFill>
                          <a:latin typeface="+mn-lt"/>
                          <a:ea typeface="+mn-ea"/>
                          <a:cs typeface="+mn-cs"/>
                        </a:rPr>
                        <a:t>The restaurant industry accounts for $800 billion in sales nationwide, according to data from</a:t>
                      </a:r>
                    </a:p>
                    <a:p>
                      <a:r>
                        <a:rPr lang="en-US" sz="1800" b="0" i="0" u="none" strike="noStrike" kern="1200" baseline="0" dirty="0">
                          <a:solidFill>
                            <a:schemeClr val="tx1"/>
                          </a:solidFill>
                          <a:latin typeface="+mn-lt"/>
                          <a:ea typeface="+mn-ea"/>
                          <a:cs typeface="+mn-cs"/>
                        </a:rPr>
                        <a:t>the National Restaurant Association. Georgia restaurants brought in a total of $19.6 billion in</a:t>
                      </a:r>
                    </a:p>
                    <a:p>
                      <a:pPr>
                        <a:spcAft>
                          <a:spcPts val="600"/>
                        </a:spcAft>
                      </a:pPr>
                      <a:r>
                        <a:rPr lang="en-US" sz="1800" b="0" i="0" u="none" strike="noStrike" kern="1200" baseline="0" dirty="0">
                          <a:solidFill>
                            <a:schemeClr val="tx1"/>
                          </a:solidFill>
                          <a:latin typeface="+mn-lt"/>
                          <a:ea typeface="+mn-ea"/>
                          <a:cs typeface="+mn-cs"/>
                        </a:rPr>
                        <a:t>2017, according to figures from the Georgia Restaurant Association.</a:t>
                      </a:r>
                    </a:p>
                    <a:p>
                      <a:pPr>
                        <a:spcAft>
                          <a:spcPts val="600"/>
                        </a:spcAft>
                      </a:pPr>
                      <a:r>
                        <a:rPr lang="en-US" sz="1800" b="0" i="0" u="none" strike="noStrike" kern="1200" baseline="0" dirty="0">
                          <a:solidFill>
                            <a:schemeClr val="tx1"/>
                          </a:solidFill>
                          <a:latin typeface="+mn-lt"/>
                          <a:ea typeface="+mn-ea"/>
                          <a:cs typeface="+mn-cs"/>
                        </a:rPr>
                        <a:t>There are approximately 12,000 restaurants in the metro Atlanta region. The Atlanta region accounts for almost 60 percent of the Georgia restaurant industry. The SAM is estimated to be approximately $360 million.</a:t>
                      </a:r>
                    </a:p>
                    <a:p>
                      <a:pPr>
                        <a:spcAft>
                          <a:spcPts val="600"/>
                        </a:spcAft>
                      </a:pPr>
                      <a:r>
                        <a:rPr lang="en-US" sz="1800" b="0" i="0" u="none" strike="noStrike" kern="1200" baseline="0" dirty="0">
                          <a:solidFill>
                            <a:schemeClr val="tx1"/>
                          </a:solidFill>
                          <a:latin typeface="+mn-lt"/>
                          <a:ea typeface="+mn-ea"/>
                          <a:cs typeface="+mn-cs"/>
                        </a:rPr>
                        <a:t>The mobile food/street vendor industry can be segmented by types of customers, types of cuisine (American, desserts, Central and South American, Asian, mixed ethnicity, Greek Mediterranean, seafood), geographic location and types (mobile food stands, mobile refreshment stands, mobile snack stands, street vendors of food, mobile food concession stands).</a:t>
                      </a:r>
                    </a:p>
                    <a:p>
                      <a:pPr>
                        <a:spcAft>
                          <a:spcPts val="600"/>
                        </a:spcAft>
                      </a:pPr>
                      <a:r>
                        <a:rPr lang="en-US" sz="1800" b="0" i="0" u="none" strike="noStrike" kern="1200" baseline="0" dirty="0">
                          <a:solidFill>
                            <a:schemeClr val="tx1"/>
                          </a:solidFill>
                          <a:latin typeface="+mn-lt"/>
                          <a:ea typeface="+mn-ea"/>
                          <a:cs typeface="+mn-cs"/>
                        </a:rPr>
                        <a:t>Secondary competing industries include chain restaurants, single location full-service restaurants, food service contractors, caterers, fast food restaurants, and coffee and snack shops.</a:t>
                      </a:r>
                      <a:endParaRPr lang="en-US" dirty="0"/>
                    </a:p>
                  </a:txBody>
                  <a:tcPr/>
                </a:tc>
                <a:extLst>
                  <a:ext uri="{0D108BD9-81ED-4DB2-BD59-A6C34878D82A}">
                    <a16:rowId xmlns:a16="http://schemas.microsoft.com/office/drawing/2014/main" val="2033214595"/>
                  </a:ext>
                </a:extLst>
              </a:tr>
            </a:tbl>
          </a:graphicData>
        </a:graphic>
      </p:graphicFrame>
      <p:sp>
        <p:nvSpPr>
          <p:cNvPr id="4" name="Content Placeholder 3">
            <a:extLst>
              <a:ext uri="{FF2B5EF4-FFF2-40B4-BE49-F238E27FC236}">
                <a16:creationId xmlns:a16="http://schemas.microsoft.com/office/drawing/2014/main" id="{E1ABAEC0-4AAD-4895-9130-DDCDB779F918}"/>
              </a:ext>
            </a:extLst>
          </p:cNvPr>
          <p:cNvSpPr>
            <a:spLocks noGrp="1"/>
          </p:cNvSpPr>
          <p:nvPr>
            <p:ph idx="13"/>
          </p:nvPr>
        </p:nvSpPr>
        <p:spPr>
          <a:xfrm>
            <a:off x="838200" y="5759467"/>
            <a:ext cx="10515600" cy="722613"/>
          </a:xfrm>
        </p:spPr>
        <p:txBody>
          <a:bodyPr/>
          <a:lstStyle/>
          <a:p>
            <a:r>
              <a:rPr lang="en-US" dirty="0"/>
              <a:t>Table 11.5</a:t>
            </a:r>
          </a:p>
        </p:txBody>
      </p:sp>
    </p:spTree>
    <p:extLst>
      <p:ext uri="{BB962C8B-B14F-4D97-AF65-F5344CB8AC3E}">
        <p14:creationId xmlns:p14="http://schemas.microsoft.com/office/powerpoint/2010/main" val="2535057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DEEC-475F-464D-A3AC-B74A67BDCD01}"/>
              </a:ext>
            </a:extLst>
          </p:cNvPr>
          <p:cNvSpPr>
            <a:spLocks noGrp="1"/>
          </p:cNvSpPr>
          <p:nvPr>
            <p:ph type="title"/>
          </p:nvPr>
        </p:nvSpPr>
        <p:spPr/>
        <p:txBody>
          <a:bodyPr>
            <a:normAutofit fontScale="90000"/>
          </a:bodyPr>
          <a:lstStyle/>
          <a:p>
            <a:r>
              <a:rPr lang="en-US" dirty="0"/>
              <a:t>Industry Analysis and Market Strategy for La Vida Lola (continued)</a:t>
            </a:r>
          </a:p>
        </p:txBody>
      </p:sp>
      <p:graphicFrame>
        <p:nvGraphicFramePr>
          <p:cNvPr id="5" name="Table 5">
            <a:extLst>
              <a:ext uri="{FF2B5EF4-FFF2-40B4-BE49-F238E27FC236}">
                <a16:creationId xmlns:a16="http://schemas.microsoft.com/office/drawing/2014/main" id="{810302D2-FAF0-40E7-B0EF-F185B388473D}"/>
              </a:ext>
            </a:extLst>
          </p:cNvPr>
          <p:cNvGraphicFramePr>
            <a:graphicFrameLocks noGrp="1"/>
          </p:cNvGraphicFramePr>
          <p:nvPr>
            <p:ph idx="1"/>
            <p:extLst>
              <p:ext uri="{D42A27DB-BD31-4B8C-83A1-F6EECF244321}">
                <p14:modId xmlns:p14="http://schemas.microsoft.com/office/powerpoint/2010/main" val="4104634282"/>
              </p:ext>
            </p:extLst>
          </p:nvPr>
        </p:nvGraphicFramePr>
        <p:xfrm>
          <a:off x="838200" y="999507"/>
          <a:ext cx="10515600" cy="5105400"/>
        </p:xfrm>
        <a:graphic>
          <a:graphicData uri="http://schemas.openxmlformats.org/drawingml/2006/table">
            <a:tbl>
              <a:tblPr firstRow="1" bandRow="1">
                <a:tableStyleId>{5940675A-B579-460E-94D1-54222C63F5DA}</a:tableStyleId>
              </a:tblPr>
              <a:tblGrid>
                <a:gridCol w="1545771">
                  <a:extLst>
                    <a:ext uri="{9D8B030D-6E8A-4147-A177-3AD203B41FA5}">
                      <a16:colId xmlns:a16="http://schemas.microsoft.com/office/drawing/2014/main" val="2902301896"/>
                    </a:ext>
                  </a:extLst>
                </a:gridCol>
                <a:gridCol w="8969829">
                  <a:extLst>
                    <a:ext uri="{9D8B030D-6E8A-4147-A177-3AD203B41FA5}">
                      <a16:colId xmlns:a16="http://schemas.microsoft.com/office/drawing/2014/main" val="3163853655"/>
                    </a:ext>
                  </a:extLst>
                </a:gridCol>
              </a:tblGrid>
              <a:tr h="370840">
                <a:tc>
                  <a:txBody>
                    <a:bodyPr/>
                    <a:lstStyle/>
                    <a:p>
                      <a:r>
                        <a:rPr lang="en-US" dirty="0"/>
                        <a:t>Industry Analysis and Market Strategy</a:t>
                      </a:r>
                    </a:p>
                  </a:txBody>
                  <a:tcPr>
                    <a:solidFill>
                      <a:schemeClr val="accent1">
                        <a:lumMod val="20000"/>
                        <a:lumOff val="80000"/>
                      </a:schemeClr>
                    </a:solidFill>
                  </a:tcPr>
                </a:tc>
                <a:tc>
                  <a:txBody>
                    <a:bodyPr/>
                    <a:lstStyle/>
                    <a:p>
                      <a:pPr>
                        <a:spcAft>
                          <a:spcPts val="600"/>
                        </a:spcAft>
                      </a:pPr>
                      <a:r>
                        <a:rPr lang="en-US" sz="1800" b="0" i="0" u="none" strike="noStrike" kern="1200" baseline="0" dirty="0">
                          <a:solidFill>
                            <a:schemeClr val="tx1"/>
                          </a:solidFill>
                          <a:latin typeface="+mn-lt"/>
                          <a:ea typeface="+mn-ea"/>
                          <a:cs typeface="+mn-cs"/>
                        </a:rPr>
                        <a:t>The top food truck competitors according to the </a:t>
                      </a:r>
                      <a:r>
                        <a:rPr lang="en-US" sz="1800" b="0" i="1" u="none" strike="noStrike" kern="1200" baseline="0" dirty="0">
                          <a:solidFill>
                            <a:schemeClr val="tx1"/>
                          </a:solidFill>
                          <a:latin typeface="+mn-lt"/>
                          <a:ea typeface="+mn-ea"/>
                          <a:cs typeface="+mn-cs"/>
                        </a:rPr>
                        <a:t>Atlanta Journal-Constitution</a:t>
                      </a:r>
                      <a:r>
                        <a:rPr lang="en-US" sz="1800" b="0" i="0" u="none" strike="noStrike" kern="1200" baseline="0" dirty="0">
                          <a:solidFill>
                            <a:schemeClr val="tx1"/>
                          </a:solidFill>
                          <a:latin typeface="+mn-lt"/>
                          <a:ea typeface="+mn-ea"/>
                          <a:cs typeface="+mn-cs"/>
                        </a:rPr>
                        <a:t>, the daily newspaper in La Vida Lola’s market, are Bento Bus, </a:t>
                      </a:r>
                      <a:r>
                        <a:rPr lang="en-US" sz="1800" b="0" i="0" u="none" strike="noStrike" kern="1200" baseline="0" dirty="0" err="1">
                          <a:solidFill>
                            <a:schemeClr val="tx1"/>
                          </a:solidFill>
                          <a:latin typeface="+mn-lt"/>
                          <a:ea typeface="+mn-ea"/>
                          <a:cs typeface="+mn-cs"/>
                        </a:rPr>
                        <a:t>Mix’d</a:t>
                      </a:r>
                      <a:r>
                        <a:rPr lang="en-US" sz="1800" b="0" i="0" u="none" strike="noStrike" kern="1200" baseline="0" dirty="0">
                          <a:solidFill>
                            <a:schemeClr val="tx1"/>
                          </a:solidFill>
                          <a:latin typeface="+mn-lt"/>
                          <a:ea typeface="+mn-ea"/>
                          <a:cs typeface="+mn-cs"/>
                        </a:rPr>
                        <a:t> Up Burgers, Mac the Cheese, The Fry Guy, and The </a:t>
                      </a:r>
                      <a:r>
                        <a:rPr lang="en-US" sz="1800" b="0" i="0" u="none" strike="noStrike" kern="1200" baseline="0" dirty="0" err="1">
                          <a:solidFill>
                            <a:schemeClr val="tx1"/>
                          </a:solidFill>
                          <a:latin typeface="+mn-lt"/>
                          <a:ea typeface="+mn-ea"/>
                          <a:cs typeface="+mn-cs"/>
                        </a:rPr>
                        <a:t>Blaxican</a:t>
                      </a:r>
                      <a:r>
                        <a:rPr lang="en-US" sz="1800" b="0" i="0" u="none" strike="noStrike" kern="1200" baseline="0" dirty="0">
                          <a:solidFill>
                            <a:schemeClr val="tx1"/>
                          </a:solidFill>
                          <a:latin typeface="+mn-lt"/>
                          <a:ea typeface="+mn-ea"/>
                          <a:cs typeface="+mn-cs"/>
                        </a:rPr>
                        <a:t>. Bento Bus positions itself as a Japanese-inspired food truck using organic ingredients and dispensing in eco-friendly ware. The </a:t>
                      </a:r>
                      <a:r>
                        <a:rPr lang="en-US" sz="1800" b="0" i="0" u="none" strike="noStrike" kern="1200" baseline="0" dirty="0" err="1">
                          <a:solidFill>
                            <a:schemeClr val="tx1"/>
                          </a:solidFill>
                          <a:latin typeface="+mn-lt"/>
                          <a:ea typeface="+mn-ea"/>
                          <a:cs typeface="+mn-cs"/>
                        </a:rPr>
                        <a:t>Blaxican</a:t>
                      </a:r>
                      <a:r>
                        <a:rPr lang="en-US" sz="1800" b="0" i="0" u="none" strike="noStrike" kern="1200" baseline="0" dirty="0">
                          <a:solidFill>
                            <a:schemeClr val="tx1"/>
                          </a:solidFill>
                          <a:latin typeface="+mn-lt"/>
                          <a:ea typeface="+mn-ea"/>
                          <a:cs typeface="+mn-cs"/>
                        </a:rPr>
                        <a:t> positions itself as serving what it dubs “Mexican soul food,” a fusion mashup of Mexican food with Southern comfort food. After years of operating a food truck, The </a:t>
                      </a:r>
                      <a:r>
                        <a:rPr lang="en-US" sz="1800" b="0" i="0" u="none" strike="noStrike" kern="1200" baseline="0" dirty="0" err="1">
                          <a:solidFill>
                            <a:schemeClr val="tx1"/>
                          </a:solidFill>
                          <a:latin typeface="+mn-lt"/>
                          <a:ea typeface="+mn-ea"/>
                          <a:cs typeface="+mn-cs"/>
                        </a:rPr>
                        <a:t>Blaxican</a:t>
                      </a:r>
                      <a:r>
                        <a:rPr lang="en-US" sz="1800" b="0" i="0" u="none" strike="noStrike" kern="1200" baseline="0" dirty="0">
                          <a:solidFill>
                            <a:schemeClr val="tx1"/>
                          </a:solidFill>
                          <a:latin typeface="+mn-lt"/>
                          <a:ea typeface="+mn-ea"/>
                          <a:cs typeface="+mn-cs"/>
                        </a:rPr>
                        <a:t> also recently opened its first brick-and-mortar restaurant. The Fry Guy specializes in Belgian-style street fries with a variety of homemade dipping sauces. These three food trucks would be the primary competition to La Vida Lola, since they are in the “ethnic food” space, while the other two offer traditional American food. All five have established brand identities and loyal followers/customers since they are among the industry leaders as established by “best of” lists from area publications like the </a:t>
                      </a:r>
                      <a:r>
                        <a:rPr lang="en-US" sz="1800" b="0" i="1" u="none" strike="noStrike" kern="1200" baseline="0" dirty="0">
                          <a:solidFill>
                            <a:schemeClr val="tx1"/>
                          </a:solidFill>
                          <a:latin typeface="+mn-lt"/>
                          <a:ea typeface="+mn-ea"/>
                          <a:cs typeface="+mn-cs"/>
                        </a:rPr>
                        <a:t>Atlanta Journal-Constitution</a:t>
                      </a:r>
                      <a:r>
                        <a:rPr lang="en-US" sz="1800" b="0" i="0" u="none" strike="noStrike" kern="1200" baseline="0" dirty="0">
                          <a:solidFill>
                            <a:schemeClr val="tx1"/>
                          </a:solidFill>
                          <a:latin typeface="+mn-lt"/>
                          <a:ea typeface="+mn-ea"/>
                          <a:cs typeface="+mn-cs"/>
                        </a:rPr>
                        <a:t>. Most dishes from competitors are in the $10–$13 price range for entrees. La Vida Lola dishes will range from $6 to $13.</a:t>
                      </a:r>
                    </a:p>
                    <a:p>
                      <a:pPr>
                        <a:spcAft>
                          <a:spcPts val="600"/>
                        </a:spcAft>
                      </a:pPr>
                      <a:r>
                        <a:rPr lang="en-US" sz="1800" b="0" i="0" u="none" strike="noStrike" kern="1200" baseline="0" dirty="0">
                          <a:solidFill>
                            <a:schemeClr val="tx1"/>
                          </a:solidFill>
                          <a:latin typeface="+mn-lt"/>
                          <a:ea typeface="+mn-ea"/>
                          <a:cs typeface="+mn-cs"/>
                        </a:rPr>
                        <a:t>One key finding from Off the Grid’s </a:t>
                      </a:r>
                      <a:r>
                        <a:rPr lang="en-US" sz="1800" b="0" i="1" u="none" strike="noStrike" kern="1200" baseline="0" dirty="0">
                          <a:solidFill>
                            <a:schemeClr val="tx1"/>
                          </a:solidFill>
                          <a:latin typeface="+mn-lt"/>
                          <a:ea typeface="+mn-ea"/>
                          <a:cs typeface="+mn-cs"/>
                        </a:rPr>
                        <a:t>Mobile Food Trends and Insights </a:t>
                      </a:r>
                      <a:r>
                        <a:rPr lang="en-US" sz="1800" b="0" i="0" u="none" strike="noStrike" kern="1200" baseline="0" dirty="0">
                          <a:solidFill>
                            <a:schemeClr val="tx1"/>
                          </a:solidFill>
                          <a:latin typeface="+mn-lt"/>
                          <a:ea typeface="+mn-ea"/>
                          <a:cs typeface="+mn-cs"/>
                        </a:rPr>
                        <a:t>report is that mobile food has “proven to be a powerful vehicle for catalyzing diverse entrepreneurship” as 30 percent of mobile food businesses are immigrant owned, 30 percent are women owned, and 8 percent are LGBTQ owned. In many instances, the owner-operator plays a vital role to the brand identity of the business as is the case with La Vida Lola.</a:t>
                      </a:r>
                      <a:endParaRPr lang="en-US" dirty="0"/>
                    </a:p>
                  </a:txBody>
                  <a:tcPr/>
                </a:tc>
                <a:extLst>
                  <a:ext uri="{0D108BD9-81ED-4DB2-BD59-A6C34878D82A}">
                    <a16:rowId xmlns:a16="http://schemas.microsoft.com/office/drawing/2014/main" val="2033214595"/>
                  </a:ext>
                </a:extLst>
              </a:tr>
            </a:tbl>
          </a:graphicData>
        </a:graphic>
      </p:graphicFrame>
      <p:sp>
        <p:nvSpPr>
          <p:cNvPr id="4" name="Content Placeholder 3">
            <a:extLst>
              <a:ext uri="{FF2B5EF4-FFF2-40B4-BE49-F238E27FC236}">
                <a16:creationId xmlns:a16="http://schemas.microsoft.com/office/drawing/2014/main" id="{E1ABAEC0-4AAD-4895-9130-DDCDB779F918}"/>
              </a:ext>
            </a:extLst>
          </p:cNvPr>
          <p:cNvSpPr>
            <a:spLocks noGrp="1"/>
          </p:cNvSpPr>
          <p:nvPr>
            <p:ph idx="13"/>
          </p:nvPr>
        </p:nvSpPr>
        <p:spPr>
          <a:xfrm>
            <a:off x="838200" y="6323613"/>
            <a:ext cx="10515600" cy="321028"/>
          </a:xfrm>
        </p:spPr>
        <p:txBody>
          <a:bodyPr/>
          <a:lstStyle/>
          <a:p>
            <a:r>
              <a:rPr lang="en-US" dirty="0"/>
              <a:t>Table 11.5</a:t>
            </a:r>
          </a:p>
        </p:txBody>
      </p:sp>
    </p:spTree>
    <p:extLst>
      <p:ext uri="{BB962C8B-B14F-4D97-AF65-F5344CB8AC3E}">
        <p14:creationId xmlns:p14="http://schemas.microsoft.com/office/powerpoint/2010/main" val="1957692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DEEC-475F-464D-A3AC-B74A67BDCD01}"/>
              </a:ext>
            </a:extLst>
          </p:cNvPr>
          <p:cNvSpPr>
            <a:spLocks noGrp="1"/>
          </p:cNvSpPr>
          <p:nvPr>
            <p:ph type="title"/>
          </p:nvPr>
        </p:nvSpPr>
        <p:spPr/>
        <p:txBody>
          <a:bodyPr>
            <a:normAutofit fontScale="90000"/>
          </a:bodyPr>
          <a:lstStyle/>
          <a:p>
            <a:r>
              <a:rPr lang="en-US" dirty="0"/>
              <a:t>Industry Analysis and Market Strategy for La Vida Lola (continued)</a:t>
            </a:r>
          </a:p>
        </p:txBody>
      </p:sp>
      <p:graphicFrame>
        <p:nvGraphicFramePr>
          <p:cNvPr id="5" name="Table 5">
            <a:extLst>
              <a:ext uri="{FF2B5EF4-FFF2-40B4-BE49-F238E27FC236}">
                <a16:creationId xmlns:a16="http://schemas.microsoft.com/office/drawing/2014/main" id="{810302D2-FAF0-40E7-B0EF-F185B388473D}"/>
              </a:ext>
            </a:extLst>
          </p:cNvPr>
          <p:cNvGraphicFramePr>
            <a:graphicFrameLocks noGrp="1"/>
          </p:cNvGraphicFramePr>
          <p:nvPr>
            <p:ph idx="1"/>
            <p:extLst>
              <p:ext uri="{D42A27DB-BD31-4B8C-83A1-F6EECF244321}">
                <p14:modId xmlns:p14="http://schemas.microsoft.com/office/powerpoint/2010/main" val="2617051962"/>
              </p:ext>
            </p:extLst>
          </p:nvPr>
        </p:nvGraphicFramePr>
        <p:xfrm>
          <a:off x="838200" y="867692"/>
          <a:ext cx="10515600" cy="5455920"/>
        </p:xfrm>
        <a:graphic>
          <a:graphicData uri="http://schemas.openxmlformats.org/drawingml/2006/table">
            <a:tbl>
              <a:tblPr firstRow="1" bandRow="1">
                <a:tableStyleId>{5940675A-B579-460E-94D1-54222C63F5DA}</a:tableStyleId>
              </a:tblPr>
              <a:tblGrid>
                <a:gridCol w="1545771">
                  <a:extLst>
                    <a:ext uri="{9D8B030D-6E8A-4147-A177-3AD203B41FA5}">
                      <a16:colId xmlns:a16="http://schemas.microsoft.com/office/drawing/2014/main" val="2902301896"/>
                    </a:ext>
                  </a:extLst>
                </a:gridCol>
                <a:gridCol w="8969829">
                  <a:extLst>
                    <a:ext uri="{9D8B030D-6E8A-4147-A177-3AD203B41FA5}">
                      <a16:colId xmlns:a16="http://schemas.microsoft.com/office/drawing/2014/main" val="3163853655"/>
                    </a:ext>
                  </a:extLst>
                </a:gridCol>
              </a:tblGrid>
              <a:tr h="370840">
                <a:tc>
                  <a:txBody>
                    <a:bodyPr/>
                    <a:lstStyle/>
                    <a:p>
                      <a:r>
                        <a:rPr lang="en-US" dirty="0"/>
                        <a:t>Industry Analysis and Market Strategy</a:t>
                      </a:r>
                    </a:p>
                  </a:txBody>
                  <a:tcPr>
                    <a:solidFill>
                      <a:schemeClr val="accent1">
                        <a:lumMod val="20000"/>
                        <a:lumOff val="80000"/>
                      </a:schemeClr>
                    </a:solidFill>
                  </a:tcPr>
                </a:tc>
                <a:tc>
                  <a:txBody>
                    <a:bodyPr/>
                    <a:lstStyle/>
                    <a:p>
                      <a:pPr>
                        <a:spcAft>
                          <a:spcPts val="600"/>
                        </a:spcAft>
                      </a:pPr>
                      <a:r>
                        <a:rPr lang="en-US" sz="1800" b="0" i="0" u="none" strike="noStrike" kern="1200" baseline="0" dirty="0">
                          <a:solidFill>
                            <a:schemeClr val="tx1"/>
                          </a:solidFill>
                          <a:latin typeface="+mn-lt"/>
                          <a:ea typeface="+mn-ea"/>
                          <a:cs typeface="+mn-cs"/>
                        </a:rPr>
                        <a:t>Atlanta has also tapped into the nationwide trend of food hall-style dining. These food halls are increasingly popular in urban centers like Atlanta. On one hand, these community-driven areas where food vendors and retailers sell products side by side are secondary competitors to food trucks. But they also offer growth opportunities for future expansion as brands solidify customer support in the region. The most popular food halls in Atlanta are Ponce City Market in Midtown, </a:t>
                      </a:r>
                      <a:r>
                        <a:rPr lang="en-US" sz="1800" b="0" i="0" u="none" strike="noStrike" kern="1200" baseline="0" dirty="0" err="1">
                          <a:solidFill>
                            <a:schemeClr val="tx1"/>
                          </a:solidFill>
                          <a:latin typeface="+mn-lt"/>
                          <a:ea typeface="+mn-ea"/>
                          <a:cs typeface="+mn-cs"/>
                        </a:rPr>
                        <a:t>Krog</a:t>
                      </a:r>
                      <a:r>
                        <a:rPr lang="en-US" sz="1800" b="0" i="0" u="none" strike="noStrike" kern="1200" baseline="0" dirty="0">
                          <a:solidFill>
                            <a:schemeClr val="tx1"/>
                          </a:solidFill>
                          <a:latin typeface="+mn-lt"/>
                          <a:ea typeface="+mn-ea"/>
                          <a:cs typeface="+mn-cs"/>
                        </a:rPr>
                        <a:t> Street Market along the </a:t>
                      </a:r>
                      <a:r>
                        <a:rPr lang="en-US" sz="1800" b="0" i="0" u="none" strike="noStrike" kern="1200" baseline="0" dirty="0" err="1">
                          <a:solidFill>
                            <a:schemeClr val="tx1"/>
                          </a:solidFill>
                          <a:latin typeface="+mn-lt"/>
                          <a:ea typeface="+mn-ea"/>
                          <a:cs typeface="+mn-cs"/>
                        </a:rPr>
                        <a:t>BeltLine</a:t>
                      </a:r>
                      <a:r>
                        <a:rPr lang="en-US" sz="1800" b="0" i="0" u="none" strike="noStrike" kern="1200" baseline="0" dirty="0">
                          <a:solidFill>
                            <a:schemeClr val="tx1"/>
                          </a:solidFill>
                          <a:latin typeface="+mn-lt"/>
                          <a:ea typeface="+mn-ea"/>
                          <a:cs typeface="+mn-cs"/>
                        </a:rPr>
                        <a:t> trail in the Inman Park area, and Sweet Auburn Municipal Market downtown Atlanta. In addition to these trends, Atlanta has long been supportive of international cuisine as Buford Highway (nicknamed “</a:t>
                      </a:r>
                      <a:r>
                        <a:rPr lang="en-US" sz="1800" b="0" i="0" u="none" strike="noStrike" kern="1200" baseline="0" dirty="0" err="1">
                          <a:solidFill>
                            <a:schemeClr val="tx1"/>
                          </a:solidFill>
                          <a:latin typeface="+mn-lt"/>
                          <a:ea typeface="+mn-ea"/>
                          <a:cs typeface="+mn-cs"/>
                        </a:rPr>
                        <a:t>BuHi</a:t>
                      </a:r>
                      <a:r>
                        <a:rPr lang="en-US" sz="1800" b="0" i="0" u="none" strike="noStrike" kern="1200" baseline="0" dirty="0">
                          <a:solidFill>
                            <a:schemeClr val="tx1"/>
                          </a:solidFill>
                          <a:latin typeface="+mn-lt"/>
                          <a:ea typeface="+mn-ea"/>
                          <a:cs typeface="+mn-cs"/>
                        </a:rPr>
                        <a:t>”) has a reputation for being an eclectic food corridor with an abundance of renowned Asian and Hispanic restaurants in particular.</a:t>
                      </a:r>
                    </a:p>
                    <a:p>
                      <a:pPr>
                        <a:spcAft>
                          <a:spcPts val="600"/>
                        </a:spcAft>
                      </a:pPr>
                      <a:r>
                        <a:rPr lang="en-US" sz="1800" b="0" i="0" u="none" strike="noStrike" kern="1200" baseline="0" dirty="0">
                          <a:solidFill>
                            <a:schemeClr val="tx1"/>
                          </a:solidFill>
                          <a:latin typeface="+mn-lt"/>
                          <a:ea typeface="+mn-ea"/>
                          <a:cs typeface="+mn-cs"/>
                        </a:rPr>
                        <a:t>The Atlanta region is home to a thriving Hispanic and Latinx population, with nearly half of the region’s foreign-born population hailing from Latin America. There are over half a million Hispanic and Latin residents living in metro Atlanta, with a 150 percent population increase predicted through 2040. The median age of metro Atlanta Latinos is twenty-six. La Vida Lola will offer authentic cuisine that will appeal to this primary customer segment.</a:t>
                      </a:r>
                    </a:p>
                    <a:p>
                      <a:pPr>
                        <a:spcAft>
                          <a:spcPts val="600"/>
                        </a:spcAft>
                      </a:pPr>
                      <a:r>
                        <a:rPr lang="en-US" sz="1800" b="0" i="0" u="none" strike="noStrike" kern="1200" baseline="0" dirty="0">
                          <a:solidFill>
                            <a:schemeClr val="tx1"/>
                          </a:solidFill>
                          <a:latin typeface="+mn-lt"/>
                          <a:ea typeface="+mn-ea"/>
                          <a:cs typeface="+mn-cs"/>
                        </a:rPr>
                        <a:t>La Vida Lola must contend with regulations from towns concerning operations of mobile food ventures and health regulations, but the Atlanta region is generally supportive of such operations. There are many parks and festivals that include food truck vendors on a weekly basis.</a:t>
                      </a:r>
                    </a:p>
                  </a:txBody>
                  <a:tcPr/>
                </a:tc>
                <a:extLst>
                  <a:ext uri="{0D108BD9-81ED-4DB2-BD59-A6C34878D82A}">
                    <a16:rowId xmlns:a16="http://schemas.microsoft.com/office/drawing/2014/main" val="2033214595"/>
                  </a:ext>
                </a:extLst>
              </a:tr>
            </a:tbl>
          </a:graphicData>
        </a:graphic>
      </p:graphicFrame>
      <p:sp>
        <p:nvSpPr>
          <p:cNvPr id="4" name="Content Placeholder 3">
            <a:extLst>
              <a:ext uri="{FF2B5EF4-FFF2-40B4-BE49-F238E27FC236}">
                <a16:creationId xmlns:a16="http://schemas.microsoft.com/office/drawing/2014/main" id="{E1ABAEC0-4AAD-4895-9130-DDCDB779F918}"/>
              </a:ext>
            </a:extLst>
          </p:cNvPr>
          <p:cNvSpPr>
            <a:spLocks noGrp="1"/>
          </p:cNvSpPr>
          <p:nvPr>
            <p:ph idx="13"/>
          </p:nvPr>
        </p:nvSpPr>
        <p:spPr>
          <a:xfrm>
            <a:off x="838200" y="6400607"/>
            <a:ext cx="10515600" cy="284673"/>
          </a:xfrm>
        </p:spPr>
        <p:txBody>
          <a:bodyPr>
            <a:normAutofit fontScale="92500" lnSpcReduction="10000"/>
          </a:bodyPr>
          <a:lstStyle/>
          <a:p>
            <a:r>
              <a:rPr lang="en-US" dirty="0"/>
              <a:t>Table 11.5</a:t>
            </a:r>
          </a:p>
        </p:txBody>
      </p:sp>
    </p:spTree>
    <p:extLst>
      <p:ext uri="{BB962C8B-B14F-4D97-AF65-F5344CB8AC3E}">
        <p14:creationId xmlns:p14="http://schemas.microsoft.com/office/powerpoint/2010/main" val="2670625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C7B7-D62B-4CEA-AB63-4B325F3862E6}"/>
              </a:ext>
            </a:extLst>
          </p:cNvPr>
          <p:cNvSpPr>
            <a:spLocks noGrp="1"/>
          </p:cNvSpPr>
          <p:nvPr>
            <p:ph type="title"/>
          </p:nvPr>
        </p:nvSpPr>
        <p:spPr/>
        <p:txBody>
          <a:bodyPr>
            <a:normAutofit fontScale="90000"/>
          </a:bodyPr>
          <a:lstStyle/>
          <a:p>
            <a:r>
              <a:rPr lang="en-US" dirty="0"/>
              <a:t>Figure 11.17</a:t>
            </a:r>
          </a:p>
        </p:txBody>
      </p:sp>
      <p:pic>
        <p:nvPicPr>
          <p:cNvPr id="6" name="Content Placeholder 5" descr="Competitor analysis comparing five different restaurants by price, location, quality, and food type. La Vida Lola sells Latin food of mid to high quality at a variety of locations for between six and 13 dollars. Mix’D Up Burgers sells American food/burgers of low quality at both rotating and Smyrna locations for around ten dollars. Mac the Cheese sells American comfort food of mid quality at rotating locations for between ten and thirteen dollars. The Fry Guy sells American food of high quality in Buckhead for at minimum thirteen dollars. The Blaxican sells soul/Mexican fusion food of high quality in Midtown at high prices.">
            <a:extLst>
              <a:ext uri="{FF2B5EF4-FFF2-40B4-BE49-F238E27FC236}">
                <a16:creationId xmlns:a16="http://schemas.microsoft.com/office/drawing/2014/main" id="{8D11B3DB-150B-45F6-9BB5-85BC2EF2784A}"/>
              </a:ext>
            </a:extLst>
          </p:cNvPr>
          <p:cNvPicPr>
            <a:picLocks noGrp="1" noChangeAspect="1"/>
          </p:cNvPicPr>
          <p:nvPr>
            <p:ph idx="1"/>
          </p:nvPr>
        </p:nvPicPr>
        <p:blipFill>
          <a:blip r:embed="rId2"/>
          <a:stretch>
            <a:fillRect/>
          </a:stretch>
        </p:blipFill>
        <p:spPr>
          <a:xfrm>
            <a:off x="1021372" y="1381760"/>
            <a:ext cx="10122940" cy="3110212"/>
          </a:xfrm>
        </p:spPr>
      </p:pic>
      <p:sp>
        <p:nvSpPr>
          <p:cNvPr id="4" name="Content Placeholder 3">
            <a:extLst>
              <a:ext uri="{FF2B5EF4-FFF2-40B4-BE49-F238E27FC236}">
                <a16:creationId xmlns:a16="http://schemas.microsoft.com/office/drawing/2014/main" id="{6636B8D7-3CCE-4939-994B-37C385B39113}"/>
              </a:ext>
            </a:extLst>
          </p:cNvPr>
          <p:cNvSpPr>
            <a:spLocks noGrp="1"/>
          </p:cNvSpPr>
          <p:nvPr>
            <p:ph idx="13"/>
          </p:nvPr>
        </p:nvSpPr>
        <p:spPr/>
        <p:txBody>
          <a:bodyPr/>
          <a:lstStyle/>
          <a:p>
            <a:r>
              <a:rPr lang="en-US" dirty="0"/>
              <a:t>This chart shows one sample format for a competitor analysis. (attribution: Copyright Rice University, OpenStax, under CC BY 4.0 license)</a:t>
            </a:r>
          </a:p>
        </p:txBody>
      </p:sp>
    </p:spTree>
    <p:extLst>
      <p:ext uri="{BB962C8B-B14F-4D97-AF65-F5344CB8AC3E}">
        <p14:creationId xmlns:p14="http://schemas.microsoft.com/office/powerpoint/2010/main" val="323312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EAEA6-BF79-4A45-8C7D-BC3FE094176A}"/>
              </a:ext>
            </a:extLst>
          </p:cNvPr>
          <p:cNvSpPr>
            <a:spLocks noGrp="1"/>
          </p:cNvSpPr>
          <p:nvPr>
            <p:ph type="title"/>
          </p:nvPr>
        </p:nvSpPr>
        <p:spPr/>
        <p:txBody>
          <a:bodyPr>
            <a:normAutofit fontScale="90000"/>
          </a:bodyPr>
          <a:lstStyle/>
          <a:p>
            <a:r>
              <a:rPr lang="en-US" dirty="0"/>
              <a:t>Figure 11.4</a:t>
            </a:r>
          </a:p>
        </p:txBody>
      </p:sp>
      <p:pic>
        <p:nvPicPr>
          <p:cNvPr id="6" name="Content Placeholder 5" descr="Photo of Clayton M. Christensen.">
            <a:extLst>
              <a:ext uri="{FF2B5EF4-FFF2-40B4-BE49-F238E27FC236}">
                <a16:creationId xmlns:a16="http://schemas.microsoft.com/office/drawing/2014/main" id="{9CEBCB80-C13E-4A5C-9A88-968AF1FDD6AA}"/>
              </a:ext>
            </a:extLst>
          </p:cNvPr>
          <p:cNvPicPr>
            <a:picLocks noGrp="1" noChangeAspect="1"/>
          </p:cNvPicPr>
          <p:nvPr>
            <p:ph idx="1"/>
          </p:nvPr>
        </p:nvPicPr>
        <p:blipFill>
          <a:blip r:embed="rId2"/>
          <a:stretch>
            <a:fillRect/>
          </a:stretch>
        </p:blipFill>
        <p:spPr>
          <a:xfrm>
            <a:off x="3418077" y="1164722"/>
            <a:ext cx="5355846" cy="3570564"/>
          </a:xfrm>
        </p:spPr>
      </p:pic>
      <p:sp>
        <p:nvSpPr>
          <p:cNvPr id="4" name="Content Placeholder 3">
            <a:extLst>
              <a:ext uri="{FF2B5EF4-FFF2-40B4-BE49-F238E27FC236}">
                <a16:creationId xmlns:a16="http://schemas.microsoft.com/office/drawing/2014/main" id="{99A4D4E2-E41A-4A49-A022-B5334E71B215}"/>
              </a:ext>
            </a:extLst>
          </p:cNvPr>
          <p:cNvSpPr>
            <a:spLocks noGrp="1"/>
          </p:cNvSpPr>
          <p:nvPr>
            <p:ph idx="13"/>
          </p:nvPr>
        </p:nvSpPr>
        <p:spPr/>
        <p:txBody>
          <a:bodyPr>
            <a:normAutofit/>
          </a:bodyPr>
          <a:lstStyle/>
          <a:p>
            <a:r>
              <a:rPr lang="en-US" dirty="0"/>
              <a:t>Clayton M. Christensen has contributed many ideas about innovation to the field of entrepreneurship. (credit: “Follow Business of Software - Clayton Christensen” by Betsy Weber/Flickr, CC BY 2.0)</a:t>
            </a:r>
          </a:p>
        </p:txBody>
      </p:sp>
    </p:spTree>
    <p:extLst>
      <p:ext uri="{BB962C8B-B14F-4D97-AF65-F5344CB8AC3E}">
        <p14:creationId xmlns:p14="http://schemas.microsoft.com/office/powerpoint/2010/main" val="650048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A342-E2E8-49B2-9D9F-FD0D6D919CDC}"/>
              </a:ext>
            </a:extLst>
          </p:cNvPr>
          <p:cNvSpPr>
            <a:spLocks noGrp="1"/>
          </p:cNvSpPr>
          <p:nvPr>
            <p:ph type="title"/>
          </p:nvPr>
        </p:nvSpPr>
        <p:spPr/>
        <p:txBody>
          <a:bodyPr>
            <a:normAutofit fontScale="90000"/>
          </a:bodyPr>
          <a:lstStyle/>
          <a:p>
            <a:r>
              <a:rPr lang="en-US" dirty="0"/>
              <a:t>Figure 11.18</a:t>
            </a:r>
          </a:p>
        </p:txBody>
      </p:sp>
      <p:pic>
        <p:nvPicPr>
          <p:cNvPr id="6" name="Content Placeholder 5" descr="Competitor analysis template comparing competitors by price, benefits, quality, features, locations, distribution/sales, and customer satisfaction.">
            <a:extLst>
              <a:ext uri="{FF2B5EF4-FFF2-40B4-BE49-F238E27FC236}">
                <a16:creationId xmlns:a16="http://schemas.microsoft.com/office/drawing/2014/main" id="{B1A7514F-C605-4FC7-B5F2-A9695EF05DF2}"/>
              </a:ext>
            </a:extLst>
          </p:cNvPr>
          <p:cNvPicPr>
            <a:picLocks noGrp="1" noChangeAspect="1"/>
          </p:cNvPicPr>
          <p:nvPr>
            <p:ph idx="1"/>
          </p:nvPr>
        </p:nvPicPr>
        <p:blipFill>
          <a:blip r:embed="rId2"/>
          <a:stretch>
            <a:fillRect/>
          </a:stretch>
        </p:blipFill>
        <p:spPr>
          <a:xfrm>
            <a:off x="1372037" y="1259841"/>
            <a:ext cx="9447926" cy="3514832"/>
          </a:xfrm>
        </p:spPr>
      </p:pic>
      <p:sp>
        <p:nvSpPr>
          <p:cNvPr id="4" name="Content Placeholder 3">
            <a:extLst>
              <a:ext uri="{FF2B5EF4-FFF2-40B4-BE49-F238E27FC236}">
                <a16:creationId xmlns:a16="http://schemas.microsoft.com/office/drawing/2014/main" id="{4A4963B7-5AD7-49D5-90F8-08F774ABBE76}"/>
              </a:ext>
            </a:extLst>
          </p:cNvPr>
          <p:cNvSpPr>
            <a:spLocks noGrp="1"/>
          </p:cNvSpPr>
          <p:nvPr>
            <p:ph idx="13"/>
          </p:nvPr>
        </p:nvSpPr>
        <p:spPr>
          <a:xfrm>
            <a:off x="838200" y="5244805"/>
            <a:ext cx="10515600" cy="945290"/>
          </a:xfrm>
        </p:spPr>
        <p:txBody>
          <a:bodyPr/>
          <a:lstStyle/>
          <a:p>
            <a:r>
              <a:rPr lang="en-US" dirty="0"/>
              <a:t>This chart provides a more complex template for creating a competitive analysis. (attribution: Copyright Rice University, OpenStax, under CC BY 4.0 license)</a:t>
            </a:r>
          </a:p>
        </p:txBody>
      </p:sp>
    </p:spTree>
    <p:extLst>
      <p:ext uri="{BB962C8B-B14F-4D97-AF65-F5344CB8AC3E}">
        <p14:creationId xmlns:p14="http://schemas.microsoft.com/office/powerpoint/2010/main" val="3924123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E8CF-1A36-4985-940D-24572D76D3F6}"/>
              </a:ext>
            </a:extLst>
          </p:cNvPr>
          <p:cNvSpPr>
            <a:spLocks noGrp="1"/>
          </p:cNvSpPr>
          <p:nvPr>
            <p:ph type="title"/>
          </p:nvPr>
        </p:nvSpPr>
        <p:spPr/>
        <p:txBody>
          <a:bodyPr>
            <a:normAutofit fontScale="90000"/>
          </a:bodyPr>
          <a:lstStyle/>
          <a:p>
            <a:r>
              <a:rPr lang="en-US" dirty="0"/>
              <a:t>Operations and Management Plan for La Vida Lola</a:t>
            </a:r>
          </a:p>
        </p:txBody>
      </p:sp>
      <p:graphicFrame>
        <p:nvGraphicFramePr>
          <p:cNvPr id="5" name="Table 5">
            <a:extLst>
              <a:ext uri="{FF2B5EF4-FFF2-40B4-BE49-F238E27FC236}">
                <a16:creationId xmlns:a16="http://schemas.microsoft.com/office/drawing/2014/main" id="{78D386C8-DD50-4597-AA6D-E0AED2B9504D}"/>
              </a:ext>
            </a:extLst>
          </p:cNvPr>
          <p:cNvGraphicFramePr>
            <a:graphicFrameLocks noGrp="1"/>
          </p:cNvGraphicFramePr>
          <p:nvPr>
            <p:ph idx="1"/>
            <p:extLst>
              <p:ext uri="{D42A27DB-BD31-4B8C-83A1-F6EECF244321}">
                <p14:modId xmlns:p14="http://schemas.microsoft.com/office/powerpoint/2010/main" val="1191800675"/>
              </p:ext>
            </p:extLst>
          </p:nvPr>
        </p:nvGraphicFramePr>
        <p:xfrm>
          <a:off x="838200" y="1225117"/>
          <a:ext cx="10515600" cy="4373880"/>
        </p:xfrm>
        <a:graphic>
          <a:graphicData uri="http://schemas.openxmlformats.org/drawingml/2006/table">
            <a:tbl>
              <a:tblPr firstRow="1" bandRow="1">
                <a:tableStyleId>{5940675A-B579-460E-94D1-54222C63F5DA}</a:tableStyleId>
              </a:tblPr>
              <a:tblGrid>
                <a:gridCol w="1491343">
                  <a:extLst>
                    <a:ext uri="{9D8B030D-6E8A-4147-A177-3AD203B41FA5}">
                      <a16:colId xmlns:a16="http://schemas.microsoft.com/office/drawing/2014/main" val="3867832757"/>
                    </a:ext>
                  </a:extLst>
                </a:gridCol>
                <a:gridCol w="9024257">
                  <a:extLst>
                    <a:ext uri="{9D8B030D-6E8A-4147-A177-3AD203B41FA5}">
                      <a16:colId xmlns:a16="http://schemas.microsoft.com/office/drawing/2014/main" val="4003555480"/>
                    </a:ext>
                  </a:extLst>
                </a:gridCol>
              </a:tblGrid>
              <a:tr h="370840">
                <a:tc>
                  <a:txBody>
                    <a:bodyPr/>
                    <a:lstStyle/>
                    <a:p>
                      <a:pPr algn="ctr"/>
                      <a:r>
                        <a:rPr lang="en-US" b="1" dirty="0"/>
                        <a:t>Operations and Management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3431588156"/>
                  </a:ext>
                </a:extLst>
              </a:tr>
              <a:tr h="370840">
                <a:tc>
                  <a:txBody>
                    <a:bodyPr/>
                    <a:lstStyle/>
                    <a:p>
                      <a:r>
                        <a:rPr lang="en-US" dirty="0"/>
                        <a:t>Key Management Personnel</a:t>
                      </a:r>
                    </a:p>
                  </a:txBody>
                  <a:tcPr/>
                </a:tc>
                <a:tc>
                  <a:txBody>
                    <a:bodyPr/>
                    <a:lstStyle/>
                    <a:p>
                      <a:pPr>
                        <a:spcAft>
                          <a:spcPts val="600"/>
                        </a:spcAft>
                      </a:pPr>
                      <a:r>
                        <a:rPr lang="en-US" sz="1800" b="0" i="0" u="none" strike="noStrike" kern="1200" baseline="0" dirty="0">
                          <a:solidFill>
                            <a:schemeClr val="tx1"/>
                          </a:solidFill>
                          <a:latin typeface="+mn-lt"/>
                          <a:ea typeface="+mn-ea"/>
                          <a:cs typeface="+mn-cs"/>
                        </a:rPr>
                        <a:t>The key management personnel consist of Lola Gonzalez and Cameron Hamilton, who are longtime acquaintances since college. The management team will be responsible for funding the venture as well as securing loans to start the venture. The following is a summary of the key personnel backgrounds.</a:t>
                      </a:r>
                    </a:p>
                    <a:p>
                      <a:pPr>
                        <a:spcAft>
                          <a:spcPts val="600"/>
                        </a:spcAft>
                      </a:pPr>
                      <a:r>
                        <a:rPr lang="en-US" sz="1800" b="0" i="1" u="none" strike="noStrike" kern="1200" baseline="0" dirty="0">
                          <a:solidFill>
                            <a:schemeClr val="tx1"/>
                          </a:solidFill>
                          <a:latin typeface="+mn-lt"/>
                          <a:ea typeface="+mn-ea"/>
                          <a:cs typeface="+mn-cs"/>
                        </a:rPr>
                        <a:t>Lola González: </a:t>
                      </a:r>
                      <a:r>
                        <a:rPr lang="en-US" sz="1800" b="0" i="0" u="none" strike="noStrike" kern="1200" baseline="0" dirty="0">
                          <a:solidFill>
                            <a:schemeClr val="tx1"/>
                          </a:solidFill>
                          <a:latin typeface="+mn-lt"/>
                          <a:ea typeface="+mn-ea"/>
                          <a:cs typeface="+mn-cs"/>
                        </a:rPr>
                        <a:t>Chef Lola Gonzalez has worked directly in the food service industry for fifteen years. While food has been a lifelong passion learned in her grandparents’ kitchen, chef Gonzalez has trained under some of the top chefs in the world, most recently having worked under the James Beard Award-winning chef Jose Andres. A native of Duluth, Georgia, chef Gonzalez also has an undergraduate degree in food and beverage management. Her value to the firm is serving as “the face” and company namesake, preparing the meals, creating cuisine concepts, and running the day-to-day operations of La Vida Lola.</a:t>
                      </a:r>
                    </a:p>
                  </a:txBody>
                  <a:tcPr/>
                </a:tc>
                <a:extLst>
                  <a:ext uri="{0D108BD9-81ED-4DB2-BD59-A6C34878D82A}">
                    <a16:rowId xmlns:a16="http://schemas.microsoft.com/office/drawing/2014/main" val="3466853912"/>
                  </a:ext>
                </a:extLst>
              </a:tr>
            </a:tbl>
          </a:graphicData>
        </a:graphic>
      </p:graphicFrame>
      <p:sp>
        <p:nvSpPr>
          <p:cNvPr id="4" name="Content Placeholder 3">
            <a:extLst>
              <a:ext uri="{FF2B5EF4-FFF2-40B4-BE49-F238E27FC236}">
                <a16:creationId xmlns:a16="http://schemas.microsoft.com/office/drawing/2014/main" id="{113B372E-1828-4794-BDC8-24775D9B9680}"/>
              </a:ext>
            </a:extLst>
          </p:cNvPr>
          <p:cNvSpPr>
            <a:spLocks noGrp="1"/>
          </p:cNvSpPr>
          <p:nvPr>
            <p:ph idx="13"/>
          </p:nvPr>
        </p:nvSpPr>
        <p:spPr>
          <a:xfrm>
            <a:off x="838200" y="5831207"/>
            <a:ext cx="10515600" cy="711834"/>
          </a:xfrm>
        </p:spPr>
        <p:txBody>
          <a:bodyPr/>
          <a:lstStyle/>
          <a:p>
            <a:r>
              <a:rPr lang="en-US" dirty="0"/>
              <a:t>Table 11.6</a:t>
            </a:r>
          </a:p>
        </p:txBody>
      </p:sp>
    </p:spTree>
    <p:extLst>
      <p:ext uri="{BB962C8B-B14F-4D97-AF65-F5344CB8AC3E}">
        <p14:creationId xmlns:p14="http://schemas.microsoft.com/office/powerpoint/2010/main" val="2083402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E8CF-1A36-4985-940D-24572D76D3F6}"/>
              </a:ext>
            </a:extLst>
          </p:cNvPr>
          <p:cNvSpPr>
            <a:spLocks noGrp="1"/>
          </p:cNvSpPr>
          <p:nvPr>
            <p:ph type="title"/>
          </p:nvPr>
        </p:nvSpPr>
        <p:spPr/>
        <p:txBody>
          <a:bodyPr>
            <a:normAutofit fontScale="90000"/>
          </a:bodyPr>
          <a:lstStyle/>
          <a:p>
            <a:r>
              <a:rPr lang="en-US" dirty="0"/>
              <a:t>Operations and Management Plan for La Vida Lola (continued)</a:t>
            </a:r>
          </a:p>
        </p:txBody>
      </p:sp>
      <p:graphicFrame>
        <p:nvGraphicFramePr>
          <p:cNvPr id="5" name="Table 5">
            <a:extLst>
              <a:ext uri="{FF2B5EF4-FFF2-40B4-BE49-F238E27FC236}">
                <a16:creationId xmlns:a16="http://schemas.microsoft.com/office/drawing/2014/main" id="{78D386C8-DD50-4597-AA6D-E0AED2B9504D}"/>
              </a:ext>
            </a:extLst>
          </p:cNvPr>
          <p:cNvGraphicFramePr>
            <a:graphicFrameLocks noGrp="1"/>
          </p:cNvGraphicFramePr>
          <p:nvPr>
            <p:ph idx="1"/>
            <p:extLst>
              <p:ext uri="{D42A27DB-BD31-4B8C-83A1-F6EECF244321}">
                <p14:modId xmlns:p14="http://schemas.microsoft.com/office/powerpoint/2010/main" val="3678824863"/>
              </p:ext>
            </p:extLst>
          </p:nvPr>
        </p:nvGraphicFramePr>
        <p:xfrm>
          <a:off x="838200" y="1188720"/>
          <a:ext cx="10515600" cy="4480560"/>
        </p:xfrm>
        <a:graphic>
          <a:graphicData uri="http://schemas.openxmlformats.org/drawingml/2006/table">
            <a:tbl>
              <a:tblPr firstRow="1" bandRow="1">
                <a:tableStyleId>{5940675A-B579-460E-94D1-54222C63F5DA}</a:tableStyleId>
              </a:tblPr>
              <a:tblGrid>
                <a:gridCol w="1491343">
                  <a:extLst>
                    <a:ext uri="{9D8B030D-6E8A-4147-A177-3AD203B41FA5}">
                      <a16:colId xmlns:a16="http://schemas.microsoft.com/office/drawing/2014/main" val="3867832757"/>
                    </a:ext>
                  </a:extLst>
                </a:gridCol>
                <a:gridCol w="9024257">
                  <a:extLst>
                    <a:ext uri="{9D8B030D-6E8A-4147-A177-3AD203B41FA5}">
                      <a16:colId xmlns:a16="http://schemas.microsoft.com/office/drawing/2014/main" val="4003555480"/>
                    </a:ext>
                  </a:extLst>
                </a:gridCol>
              </a:tblGrid>
              <a:tr h="370840">
                <a:tc>
                  <a:txBody>
                    <a:bodyPr/>
                    <a:lstStyle/>
                    <a:p>
                      <a:pPr algn="ctr"/>
                      <a:r>
                        <a:rPr lang="en-US" b="1" dirty="0"/>
                        <a:t>Operations and Management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3431588156"/>
                  </a:ext>
                </a:extLst>
              </a:tr>
              <a:tr h="370840">
                <a:tc>
                  <a:txBody>
                    <a:bodyPr/>
                    <a:lstStyle/>
                    <a:p>
                      <a:r>
                        <a:rPr lang="en-US" dirty="0"/>
                        <a:t>Key Management Personnel</a:t>
                      </a:r>
                    </a:p>
                  </a:txBody>
                  <a:tcPr/>
                </a:tc>
                <a:tc>
                  <a:txBody>
                    <a:bodyPr/>
                    <a:lstStyle/>
                    <a:p>
                      <a:pPr>
                        <a:spcAft>
                          <a:spcPts val="600"/>
                        </a:spcAft>
                      </a:pPr>
                      <a:r>
                        <a:rPr lang="en-US" sz="1800" b="0" i="1" u="none" strike="noStrike" kern="1200" baseline="0" dirty="0">
                          <a:solidFill>
                            <a:schemeClr val="tx1"/>
                          </a:solidFill>
                          <a:latin typeface="+mn-lt"/>
                          <a:ea typeface="+mn-ea"/>
                          <a:cs typeface="+mn-cs"/>
                        </a:rPr>
                        <a:t>Cameron Hamilton: </a:t>
                      </a:r>
                      <a:r>
                        <a:rPr lang="en-US" sz="1800" b="0" i="0" u="none" strike="noStrike" kern="1200" baseline="0" dirty="0">
                          <a:solidFill>
                            <a:schemeClr val="tx1"/>
                          </a:solidFill>
                          <a:latin typeface="+mn-lt"/>
                          <a:ea typeface="+mn-ea"/>
                          <a:cs typeface="+mn-cs"/>
                        </a:rPr>
                        <a:t>Cameron Hamilton has worked in the hospitality industry for over twenty years and is experienced in accounting and finance. He has a master of business administration degree and an undergraduate degree in hospitality and tourism management. He has opened and managed several successful business ventures in the hospitality industry. His value to the firm is in business operations, accounting, and finance.</a:t>
                      </a:r>
                      <a:endParaRPr lang="en-US" dirty="0"/>
                    </a:p>
                  </a:txBody>
                  <a:tcPr/>
                </a:tc>
                <a:extLst>
                  <a:ext uri="{0D108BD9-81ED-4DB2-BD59-A6C34878D82A}">
                    <a16:rowId xmlns:a16="http://schemas.microsoft.com/office/drawing/2014/main" val="3466853912"/>
                  </a:ext>
                </a:extLst>
              </a:tr>
              <a:tr h="370840">
                <a:tc>
                  <a:txBody>
                    <a:bodyPr/>
                    <a:lstStyle/>
                    <a:p>
                      <a:r>
                        <a:rPr lang="en-US" dirty="0"/>
                        <a:t>Advisory Board</a:t>
                      </a:r>
                    </a:p>
                  </a:txBody>
                  <a:tcPr/>
                </a:tc>
                <a:tc>
                  <a:txBody>
                    <a:bodyPr/>
                    <a:lstStyle/>
                    <a:p>
                      <a:r>
                        <a:rPr lang="en-US" sz="1800" b="0" i="0" u="none" strike="noStrike" kern="1200" baseline="0" dirty="0">
                          <a:solidFill>
                            <a:schemeClr val="tx1"/>
                          </a:solidFill>
                          <a:latin typeface="+mn-lt"/>
                          <a:ea typeface="+mn-ea"/>
                          <a:cs typeface="+mn-cs"/>
                        </a:rPr>
                        <a:t>During the first year of operation, the company intends to keep a lean operation and does not plan to implement an advisory board. At the end of the first year of operation, the management team will conduct a thorough review and discuss the need for an advisory board.</a:t>
                      </a:r>
                      <a:endParaRPr lang="en-US" dirty="0"/>
                    </a:p>
                  </a:txBody>
                  <a:tcPr/>
                </a:tc>
                <a:extLst>
                  <a:ext uri="{0D108BD9-81ED-4DB2-BD59-A6C34878D82A}">
                    <a16:rowId xmlns:a16="http://schemas.microsoft.com/office/drawing/2014/main" val="1768520183"/>
                  </a:ext>
                </a:extLst>
              </a:tr>
              <a:tr h="370840">
                <a:tc>
                  <a:txBody>
                    <a:bodyPr/>
                    <a:lstStyle/>
                    <a:p>
                      <a:r>
                        <a:rPr lang="en-US" dirty="0"/>
                        <a:t>Supporting Professionals</a:t>
                      </a:r>
                    </a:p>
                  </a:txBody>
                  <a:tcPr/>
                </a:tc>
                <a:tc>
                  <a:txBody>
                    <a:bodyPr/>
                    <a:lstStyle/>
                    <a:p>
                      <a:r>
                        <a:rPr lang="en-US" sz="1800" b="0" i="0" u="none" strike="noStrike" kern="1200" baseline="0" dirty="0">
                          <a:solidFill>
                            <a:schemeClr val="tx1"/>
                          </a:solidFill>
                          <a:latin typeface="+mn-lt"/>
                          <a:ea typeface="+mn-ea"/>
                          <a:cs typeface="+mn-cs"/>
                        </a:rPr>
                        <a:t>Stephen Ngo, Certified Professional Accountant (CPA), of Valdosta, Georgia, will provide accounting consulting services. Joanna Johnson, an attorney and friend of chef Gonzalez, will provide recommendations regarding legal services and business formation.</a:t>
                      </a:r>
                    </a:p>
                  </a:txBody>
                  <a:tcPr/>
                </a:tc>
                <a:extLst>
                  <a:ext uri="{0D108BD9-81ED-4DB2-BD59-A6C34878D82A}">
                    <a16:rowId xmlns:a16="http://schemas.microsoft.com/office/drawing/2014/main" val="785888583"/>
                  </a:ext>
                </a:extLst>
              </a:tr>
            </a:tbl>
          </a:graphicData>
        </a:graphic>
      </p:graphicFrame>
      <p:sp>
        <p:nvSpPr>
          <p:cNvPr id="4" name="Content Placeholder 3">
            <a:extLst>
              <a:ext uri="{FF2B5EF4-FFF2-40B4-BE49-F238E27FC236}">
                <a16:creationId xmlns:a16="http://schemas.microsoft.com/office/drawing/2014/main" id="{113B372E-1828-4794-BDC8-24775D9B9680}"/>
              </a:ext>
            </a:extLst>
          </p:cNvPr>
          <p:cNvSpPr>
            <a:spLocks noGrp="1"/>
          </p:cNvSpPr>
          <p:nvPr>
            <p:ph idx="13"/>
          </p:nvPr>
        </p:nvSpPr>
        <p:spPr>
          <a:xfrm>
            <a:off x="838200" y="5873234"/>
            <a:ext cx="10515600" cy="487178"/>
          </a:xfrm>
        </p:spPr>
        <p:txBody>
          <a:bodyPr/>
          <a:lstStyle/>
          <a:p>
            <a:r>
              <a:rPr lang="en-US" dirty="0"/>
              <a:t>Table 11.6</a:t>
            </a:r>
          </a:p>
        </p:txBody>
      </p:sp>
    </p:spTree>
    <p:extLst>
      <p:ext uri="{BB962C8B-B14F-4D97-AF65-F5344CB8AC3E}">
        <p14:creationId xmlns:p14="http://schemas.microsoft.com/office/powerpoint/2010/main" val="766792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692752866"/>
              </p:ext>
            </p:extLst>
          </p:nvPr>
        </p:nvGraphicFramePr>
        <p:xfrm>
          <a:off x="838200" y="1448521"/>
          <a:ext cx="10515600" cy="411480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37084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370840">
                <a:tc>
                  <a:txBody>
                    <a:bodyPr/>
                    <a:lstStyle/>
                    <a:p>
                      <a:r>
                        <a:rPr lang="en-US" dirty="0"/>
                        <a:t>Overview</a:t>
                      </a:r>
                    </a:p>
                  </a:txBody>
                  <a:tcPr/>
                </a:tc>
                <a:tc>
                  <a:txBody>
                    <a:bodyPr/>
                    <a:lstStyle/>
                    <a:p>
                      <a:r>
                        <a:rPr lang="en-US" sz="1800" b="0" i="0" u="none" strike="noStrike" kern="1200" baseline="0" dirty="0">
                          <a:solidFill>
                            <a:schemeClr val="tx1"/>
                          </a:solidFill>
                          <a:latin typeface="+mn-lt"/>
                          <a:ea typeface="+mn-ea"/>
                          <a:cs typeface="+mn-cs"/>
                        </a:rPr>
                        <a:t>La Vida Lola will adopt a concentrated marketing strategy. The company’s promotion mix will include a mix of advertising, sales promotion, public relations, and personal selling. Given the target millennial foodie audience, the majority of the promotion mix will be centered around social media platforms. Various social media content will be created in both Spanish and English. The company will also launch a crowdfunding campaign on two crowdfunding platforms for the dual purpose of promotion/publicity and fundraising.</a:t>
                      </a:r>
                      <a:endParaRPr lang="en-US" dirty="0"/>
                    </a:p>
                  </a:txBody>
                  <a:tcPr/>
                </a:tc>
                <a:extLst>
                  <a:ext uri="{0D108BD9-81ED-4DB2-BD59-A6C34878D82A}">
                    <a16:rowId xmlns:a16="http://schemas.microsoft.com/office/drawing/2014/main" val="2479848671"/>
                  </a:ext>
                </a:extLst>
              </a:tr>
              <a:tr h="370840">
                <a:tc>
                  <a:txBody>
                    <a:bodyPr/>
                    <a:lstStyle/>
                    <a:p>
                      <a:r>
                        <a:rPr lang="en-US" dirty="0"/>
                        <a:t>Advertising and Sales Promotion</a:t>
                      </a:r>
                    </a:p>
                  </a:txBody>
                  <a:tcPr/>
                </a:tc>
                <a:tc>
                  <a:txBody>
                    <a:bodyPr/>
                    <a:lstStyle/>
                    <a:p>
                      <a:r>
                        <a:rPr lang="en-US" sz="1800" b="0" i="0" u="none" strike="noStrike" kern="1200" baseline="0" dirty="0">
                          <a:solidFill>
                            <a:schemeClr val="tx1"/>
                          </a:solidFill>
                          <a:latin typeface="+mn-lt"/>
                          <a:ea typeface="+mn-ea"/>
                          <a:cs typeface="+mn-cs"/>
                        </a:rPr>
                        <a:t>As with any crowdfunding social media marketing plan, the first place to begin is with the owners’ friends and family. Utilizing primarily Facebook/Instagram and Twitter, La Vida Lola will announce the crowdfunding initiative to their personal networks and prevail upon these friends and family to share the information. Meanwhile, La Vida Lola needs to focus on building a community of backers and cultivating the emotional draw of becoming part of the La Vida Lola family.</a:t>
                      </a:r>
                    </a:p>
                  </a:txBody>
                  <a:tcPr/>
                </a:tc>
                <a:extLst>
                  <a:ext uri="{0D108BD9-81ED-4DB2-BD59-A6C34878D82A}">
                    <a16:rowId xmlns:a16="http://schemas.microsoft.com/office/drawing/2014/main" val="669747805"/>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5815735"/>
            <a:ext cx="10515600" cy="808586"/>
          </a:xfrm>
        </p:spPr>
        <p:txBody>
          <a:bodyPr/>
          <a:lstStyle/>
          <a:p>
            <a:r>
              <a:rPr lang="en-US" dirty="0"/>
              <a:t>Table 11.7</a:t>
            </a:r>
          </a:p>
        </p:txBody>
      </p:sp>
    </p:spTree>
    <p:extLst>
      <p:ext uri="{BB962C8B-B14F-4D97-AF65-F5344CB8AC3E}">
        <p14:creationId xmlns:p14="http://schemas.microsoft.com/office/powerpoint/2010/main" val="143480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3310278919"/>
              </p:ext>
            </p:extLst>
          </p:nvPr>
        </p:nvGraphicFramePr>
        <p:xfrm>
          <a:off x="838200" y="1177835"/>
          <a:ext cx="10515600" cy="472440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37084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370840">
                <a:tc>
                  <a:txBody>
                    <a:bodyPr/>
                    <a:lstStyle/>
                    <a:p>
                      <a:r>
                        <a:rPr lang="en-US" dirty="0"/>
                        <a:t>Advertising and Sales Promotion</a:t>
                      </a:r>
                    </a:p>
                  </a:txBody>
                  <a:tcPr/>
                </a:tc>
                <a:tc>
                  <a:txBody>
                    <a:bodyPr/>
                    <a:lstStyle/>
                    <a:p>
                      <a:pPr>
                        <a:spcAft>
                          <a:spcPts val="600"/>
                        </a:spcAft>
                      </a:pPr>
                      <a:r>
                        <a:rPr lang="en-US" sz="1800" b="0" i="0" u="none" strike="noStrike" kern="1200" baseline="0" dirty="0">
                          <a:solidFill>
                            <a:schemeClr val="tx1"/>
                          </a:solidFill>
                          <a:latin typeface="+mn-lt"/>
                          <a:ea typeface="+mn-ea"/>
                          <a:cs typeface="+mn-cs"/>
                        </a:rPr>
                        <a:t>To build a crowdfunding community via social media, La Vida Lola will routinely share its location, daily if possible, on both Facebook, Instagram, and Twitter. Inviting and encouraging people to visit and sample their food can rouse interest in the cause. As the campaign is nearing its goal, it would be beneficial to offer a free food item to backers of a specific level, say $50, on one specific day. Sharing this via social media in the day or two preceding the giveaway and on the day of can encourage more backers to commit.</a:t>
                      </a:r>
                    </a:p>
                    <a:p>
                      <a:pPr>
                        <a:spcAft>
                          <a:spcPts val="600"/>
                        </a:spcAft>
                      </a:pPr>
                      <a:r>
                        <a:rPr lang="en-US" sz="1800" b="0" i="0" u="none" strike="noStrike" kern="1200" baseline="0" dirty="0">
                          <a:solidFill>
                            <a:schemeClr val="tx1"/>
                          </a:solidFill>
                          <a:latin typeface="+mn-lt"/>
                          <a:ea typeface="+mn-ea"/>
                          <a:cs typeface="+mn-cs"/>
                        </a:rPr>
                        <a:t>Weekly updates of the campaign and the project as a whole are a must. Facebook and Twitter updates of the project coupled with educational information sharing helps backers feel part of the La Vida Lola community.</a:t>
                      </a:r>
                    </a:p>
                    <a:p>
                      <a:pPr>
                        <a:spcAft>
                          <a:spcPts val="600"/>
                        </a:spcAft>
                      </a:pPr>
                      <a:r>
                        <a:rPr lang="en-US" sz="1800" b="0" i="0" u="none" strike="noStrike" kern="1200" baseline="0" dirty="0">
                          <a:solidFill>
                            <a:schemeClr val="tx1"/>
                          </a:solidFill>
                          <a:latin typeface="+mn-lt"/>
                          <a:ea typeface="+mn-ea"/>
                          <a:cs typeface="+mn-cs"/>
                        </a:rPr>
                        <a:t>Finally, at every location where La Vida Lola is serving its food, signage will notify the public of their social media presence and the current crowdfunding campaign. Each meal will be accompanied by an invitation from the server for the patron to visit the crowdfunding site and consider donating. Business cards listing the social media and crowdfunding information will be available in the most visible location, likely the counter.</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6073367"/>
            <a:ext cx="10515600" cy="433987"/>
          </a:xfrm>
        </p:spPr>
        <p:txBody>
          <a:bodyPr/>
          <a:lstStyle/>
          <a:p>
            <a:r>
              <a:rPr lang="en-US" dirty="0"/>
              <a:t>Table 11.7</a:t>
            </a:r>
          </a:p>
        </p:txBody>
      </p:sp>
    </p:spTree>
    <p:extLst>
      <p:ext uri="{BB962C8B-B14F-4D97-AF65-F5344CB8AC3E}">
        <p14:creationId xmlns:p14="http://schemas.microsoft.com/office/powerpoint/2010/main" val="898342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2657402859"/>
              </p:ext>
            </p:extLst>
          </p:nvPr>
        </p:nvGraphicFramePr>
        <p:xfrm>
          <a:off x="838200" y="789709"/>
          <a:ext cx="10515600" cy="569976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51453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370840">
                <a:tc>
                  <a:txBody>
                    <a:bodyPr/>
                    <a:lstStyle/>
                    <a:p>
                      <a:r>
                        <a:rPr lang="en-US" dirty="0"/>
                        <a:t>Advertising and Sales Promotion</a:t>
                      </a:r>
                    </a:p>
                  </a:txBody>
                  <a:tcPr/>
                </a:tc>
                <a:tc>
                  <a:txBody>
                    <a:bodyPr/>
                    <a:lstStyle/>
                    <a:p>
                      <a:pPr>
                        <a:spcAft>
                          <a:spcPts val="600"/>
                        </a:spcAft>
                      </a:pPr>
                      <a:r>
                        <a:rPr lang="en-US" sz="1800" b="0" i="0" u="none" strike="noStrike" kern="1200" baseline="0" dirty="0">
                          <a:solidFill>
                            <a:schemeClr val="tx1"/>
                          </a:solidFill>
                          <a:latin typeface="+mn-lt"/>
                          <a:ea typeface="+mn-ea"/>
                          <a:cs typeface="+mn-cs"/>
                        </a:rPr>
                        <a:t>Before moving forward with launching a crowdfunding campaign, La Vida Lola will create its website. The website is a great place to establish and share the La Vida Lola brand, vision, videos, menus, staff, and events. It is also a great source of information for potential backers who are unsure about donating to the crowdfunding campaigns. The website will include these elements:</a:t>
                      </a:r>
                    </a:p>
                    <a:p>
                      <a:pPr>
                        <a:spcAft>
                          <a:spcPts val="600"/>
                        </a:spcAft>
                      </a:pPr>
                      <a:r>
                        <a:rPr lang="en-US" sz="1800" b="0" i="0" u="none" strike="noStrike" kern="1200" baseline="0" dirty="0">
                          <a:solidFill>
                            <a:schemeClr val="tx1"/>
                          </a:solidFill>
                          <a:latin typeface="+mn-lt"/>
                          <a:ea typeface="+mn-ea"/>
                          <a:cs typeface="+mn-cs"/>
                        </a:rPr>
                        <a:t>• </a:t>
                      </a:r>
                      <a:r>
                        <a:rPr lang="en-US" sz="1800" b="0" i="1" u="none" strike="noStrike" kern="1200" baseline="0" dirty="0">
                          <a:solidFill>
                            <a:schemeClr val="tx1"/>
                          </a:solidFill>
                          <a:latin typeface="+mn-lt"/>
                          <a:ea typeface="+mn-ea"/>
                          <a:cs typeface="+mn-cs"/>
                        </a:rPr>
                        <a:t>About Us</a:t>
                      </a:r>
                      <a:r>
                        <a:rPr lang="en-US" sz="1800" b="0" i="0" u="none" strike="noStrike" kern="1200" baseline="0" dirty="0">
                          <a:solidFill>
                            <a:schemeClr val="tx1"/>
                          </a:solidFill>
                          <a:latin typeface="+mn-lt"/>
                          <a:ea typeface="+mn-ea"/>
                          <a:cs typeface="+mn-cs"/>
                        </a:rPr>
                        <a:t>. Address the following questions: Who are you? What are the guiding principles of La Vida Lola? How did the business get started? How long has La Vida Lola been in business? Include pictures of chef Gonzalez.</a:t>
                      </a:r>
                    </a:p>
                    <a:p>
                      <a:pPr>
                        <a:spcAft>
                          <a:spcPts val="600"/>
                        </a:spcAft>
                      </a:pPr>
                      <a:r>
                        <a:rPr lang="en-US" sz="1800" b="0" i="0" u="none" strike="noStrike" kern="1200" baseline="0" dirty="0">
                          <a:solidFill>
                            <a:schemeClr val="tx1"/>
                          </a:solidFill>
                          <a:latin typeface="+mn-lt"/>
                          <a:ea typeface="+mn-ea"/>
                          <a:cs typeface="+mn-cs"/>
                        </a:rPr>
                        <a:t>• </a:t>
                      </a:r>
                      <a:r>
                        <a:rPr lang="en-US" sz="1800" b="0" i="1" u="none" strike="noStrike" kern="1200" baseline="0" dirty="0">
                          <a:solidFill>
                            <a:schemeClr val="tx1"/>
                          </a:solidFill>
                          <a:latin typeface="+mn-lt"/>
                          <a:ea typeface="+mn-ea"/>
                          <a:cs typeface="+mn-cs"/>
                        </a:rPr>
                        <a:t>Menu. </a:t>
                      </a:r>
                      <a:r>
                        <a:rPr lang="en-US" sz="1800" b="0" i="0" u="none" strike="noStrike" kern="1200" baseline="0" dirty="0">
                          <a:solidFill>
                            <a:schemeClr val="tx1"/>
                          </a:solidFill>
                          <a:latin typeface="+mn-lt"/>
                          <a:ea typeface="+mn-ea"/>
                          <a:cs typeface="+mn-cs"/>
                        </a:rPr>
                        <a:t>List of current offerings with prices.</a:t>
                      </a:r>
                    </a:p>
                    <a:p>
                      <a:pPr>
                        <a:spcAft>
                          <a:spcPts val="600"/>
                        </a:spcAft>
                      </a:pPr>
                      <a:r>
                        <a:rPr lang="en-US" sz="1800" b="0" i="0" u="none" strike="noStrike" kern="1200" baseline="0" dirty="0">
                          <a:solidFill>
                            <a:schemeClr val="tx1"/>
                          </a:solidFill>
                          <a:latin typeface="+mn-lt"/>
                          <a:ea typeface="+mn-ea"/>
                          <a:cs typeface="+mn-cs"/>
                        </a:rPr>
                        <a:t>• </a:t>
                      </a:r>
                      <a:r>
                        <a:rPr lang="en-US" sz="1800" b="0" i="1" u="none" strike="noStrike" kern="1200" baseline="0" dirty="0">
                          <a:solidFill>
                            <a:schemeClr val="tx1"/>
                          </a:solidFill>
                          <a:latin typeface="+mn-lt"/>
                          <a:ea typeface="+mn-ea"/>
                          <a:cs typeface="+mn-cs"/>
                        </a:rPr>
                        <a:t>Calendar of Events. </a:t>
                      </a:r>
                      <a:r>
                        <a:rPr lang="en-US" sz="1800" b="0" i="0" u="none" strike="noStrike" kern="1200" baseline="0" dirty="0">
                          <a:solidFill>
                            <a:schemeClr val="tx1"/>
                          </a:solidFill>
                          <a:latin typeface="+mn-lt"/>
                          <a:ea typeface="+mn-ea"/>
                          <a:cs typeface="+mn-cs"/>
                        </a:rPr>
                        <a:t>Will include promotional events and locations where customers can find the truck for different events.</a:t>
                      </a:r>
                    </a:p>
                    <a:p>
                      <a:pPr>
                        <a:spcAft>
                          <a:spcPts val="600"/>
                        </a:spcAft>
                      </a:pPr>
                      <a:r>
                        <a:rPr lang="en-US" sz="1800" b="0" i="0" u="none" strike="noStrike" kern="1200" baseline="0" dirty="0">
                          <a:solidFill>
                            <a:schemeClr val="tx1"/>
                          </a:solidFill>
                          <a:latin typeface="+mn-lt"/>
                          <a:ea typeface="+mn-ea"/>
                          <a:cs typeface="+mn-cs"/>
                        </a:rPr>
                        <a:t>• </a:t>
                      </a:r>
                      <a:r>
                        <a:rPr lang="en-US" sz="1800" b="0" i="1" u="none" strike="noStrike" kern="1200" baseline="0" dirty="0">
                          <a:solidFill>
                            <a:schemeClr val="tx1"/>
                          </a:solidFill>
                          <a:latin typeface="+mn-lt"/>
                          <a:ea typeface="+mn-ea"/>
                          <a:cs typeface="+mn-cs"/>
                        </a:rPr>
                        <a:t>Social Media. </a:t>
                      </a:r>
                      <a:r>
                        <a:rPr lang="en-US" sz="1800" b="0" i="0" u="none" strike="noStrike" kern="1200" baseline="0" dirty="0">
                          <a:solidFill>
                            <a:schemeClr val="tx1"/>
                          </a:solidFill>
                          <a:latin typeface="+mn-lt"/>
                          <a:ea typeface="+mn-ea"/>
                          <a:cs typeface="+mn-cs"/>
                        </a:rPr>
                        <a:t>Steps will be taken to increase social media followers prior to launching the crowdfunding campaign. Unless a large social media following is already established, a business should aggressively push social media campaigns a minimum of three months prior to the crowdfunding campaign launch. Increasing social media following prior to the campaign kickoff will also allow potential donors to learn more about La Vida Lola and foster relationship building before attempting to raise funds.</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6495861"/>
            <a:ext cx="10515600" cy="362140"/>
          </a:xfrm>
        </p:spPr>
        <p:txBody>
          <a:bodyPr/>
          <a:lstStyle/>
          <a:p>
            <a:r>
              <a:rPr lang="en-US" dirty="0"/>
              <a:t>Table 11.7</a:t>
            </a:r>
          </a:p>
        </p:txBody>
      </p:sp>
    </p:spTree>
    <p:extLst>
      <p:ext uri="{BB962C8B-B14F-4D97-AF65-F5344CB8AC3E}">
        <p14:creationId xmlns:p14="http://schemas.microsoft.com/office/powerpoint/2010/main" val="3768924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2658700832"/>
              </p:ext>
            </p:extLst>
          </p:nvPr>
        </p:nvGraphicFramePr>
        <p:xfrm>
          <a:off x="838200" y="1333995"/>
          <a:ext cx="10515600" cy="390144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51453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370840">
                <a:tc>
                  <a:txBody>
                    <a:bodyPr/>
                    <a:lstStyle/>
                    <a:p>
                      <a:r>
                        <a:rPr lang="en-US" dirty="0"/>
                        <a:t>Facebook Content and Advertising</a:t>
                      </a:r>
                    </a:p>
                  </a:txBody>
                  <a:tcPr/>
                </a:tc>
                <a:tc>
                  <a:txBody>
                    <a:bodyPr/>
                    <a:lstStyle/>
                    <a:p>
                      <a:pPr>
                        <a:spcAft>
                          <a:spcPts val="600"/>
                        </a:spcAft>
                      </a:pPr>
                      <a:r>
                        <a:rPr lang="en-US" sz="1800" b="0" i="0" u="none" strike="noStrike" kern="1200" baseline="0" dirty="0">
                          <a:solidFill>
                            <a:schemeClr val="tx1"/>
                          </a:solidFill>
                          <a:latin typeface="+mn-lt"/>
                          <a:ea typeface="+mn-ea"/>
                          <a:cs typeface="+mn-cs"/>
                        </a:rPr>
                        <a:t>The key piece of content will be the campaign pitch video, reshared as a native Facebook upload. A link to the crowdfunding campaigns can be included in the caption. Sharing the same high-quality video published on the campaign page will entice fans to visit Kickstarter to learn more about the project and rewards available to backers.</a:t>
                      </a:r>
                    </a:p>
                    <a:p>
                      <a:pPr>
                        <a:spcAft>
                          <a:spcPts val="600"/>
                        </a:spcAft>
                      </a:pPr>
                      <a:r>
                        <a:rPr lang="en-US" sz="1800" b="0" i="0" u="none" strike="noStrike" kern="1200" baseline="0" dirty="0">
                          <a:solidFill>
                            <a:schemeClr val="tx1"/>
                          </a:solidFill>
                          <a:latin typeface="+mn-lt"/>
                          <a:ea typeface="+mn-ea"/>
                          <a:cs typeface="+mn-cs"/>
                        </a:rPr>
                        <a:t>• Promoted Post(s): Boosting/promoting a Facebook post for only $5 can go a long way for a business page the size of La Vida Lola’s. Reach and engagement will be exponentially higher than it would have been organically. Promoting two or three posts during the first few weeks of the campaign would be highly effective.</a:t>
                      </a:r>
                    </a:p>
                    <a:p>
                      <a:pPr>
                        <a:spcAft>
                          <a:spcPts val="600"/>
                        </a:spcAft>
                      </a:pPr>
                      <a:r>
                        <a:rPr lang="en-US" sz="1800" b="0" i="0" u="none" strike="noStrike" kern="1200" baseline="0" dirty="0">
                          <a:solidFill>
                            <a:schemeClr val="tx1"/>
                          </a:solidFill>
                          <a:latin typeface="+mn-lt"/>
                          <a:ea typeface="+mn-ea"/>
                          <a:cs typeface="+mn-cs"/>
                        </a:rPr>
                        <a:t>• Video Views Ad: Video ads are a little more ambitious than promoted posts and cost a little more. But the objective is the same: increase the number of people who watch the pitch video and drive them to the campaign page.</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5423255"/>
            <a:ext cx="10515600" cy="712931"/>
          </a:xfrm>
        </p:spPr>
        <p:txBody>
          <a:bodyPr/>
          <a:lstStyle/>
          <a:p>
            <a:r>
              <a:rPr lang="en-US" dirty="0"/>
              <a:t>Table 11.7</a:t>
            </a:r>
          </a:p>
        </p:txBody>
      </p:sp>
    </p:spTree>
    <p:extLst>
      <p:ext uri="{BB962C8B-B14F-4D97-AF65-F5344CB8AC3E}">
        <p14:creationId xmlns:p14="http://schemas.microsoft.com/office/powerpoint/2010/main" val="1977115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3776952113"/>
              </p:ext>
            </p:extLst>
          </p:nvPr>
        </p:nvGraphicFramePr>
        <p:xfrm>
          <a:off x="838200" y="1333995"/>
          <a:ext cx="10515600" cy="445008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51453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0">
                <a:tc>
                  <a:txBody>
                    <a:bodyPr/>
                    <a:lstStyle/>
                    <a:p>
                      <a:r>
                        <a:rPr lang="en-US" dirty="0"/>
                        <a:t>Crowdfunding Campaigns</a:t>
                      </a:r>
                    </a:p>
                  </a:txBody>
                  <a:tcPr/>
                </a:tc>
                <a:tc>
                  <a:txBody>
                    <a:bodyPr/>
                    <a:lstStyle/>
                    <a:p>
                      <a:pPr>
                        <a:spcAft>
                          <a:spcPts val="600"/>
                        </a:spcAft>
                      </a:pPr>
                      <a:r>
                        <a:rPr lang="en-US" sz="1800" b="0" i="0" u="none" strike="noStrike" kern="1200" baseline="0" dirty="0" err="1">
                          <a:solidFill>
                            <a:schemeClr val="tx1"/>
                          </a:solidFill>
                          <a:latin typeface="+mn-lt"/>
                          <a:ea typeface="+mn-ea"/>
                          <a:cs typeface="+mn-cs"/>
                        </a:rPr>
                        <a:t>Foodstart</a:t>
                      </a:r>
                      <a:r>
                        <a:rPr lang="en-US" sz="1800" b="0" i="0" u="none" strike="noStrike" kern="1200" baseline="0" dirty="0">
                          <a:solidFill>
                            <a:schemeClr val="tx1"/>
                          </a:solidFill>
                          <a:latin typeface="+mn-lt"/>
                          <a:ea typeface="+mn-ea"/>
                          <a:cs typeface="+mn-cs"/>
                        </a:rPr>
                        <a:t> was created just for restaurants, breweries, cafes, food trucks, and other food businesses, and allows owners to raise money in small increments. It is similar to Indiegogo in that it offers both flexible and fixed funding models and charges a percentage for successful campaigns, which it claims to be the lowest of any crowdfunding platform. It uses a reward-based system rather than equity, where backers are offered rewards or perks resulting in “low-cost capital and a network of people who now have an incentive to see you succeed.”</a:t>
                      </a:r>
                    </a:p>
                    <a:p>
                      <a:pPr>
                        <a:spcAft>
                          <a:spcPts val="600"/>
                        </a:spcAft>
                      </a:pPr>
                      <a:r>
                        <a:rPr lang="en-US" sz="1800" b="0" i="0" u="none" strike="noStrike" kern="1200" baseline="0" dirty="0" err="1">
                          <a:solidFill>
                            <a:schemeClr val="tx1"/>
                          </a:solidFill>
                          <a:latin typeface="+mn-lt"/>
                          <a:ea typeface="+mn-ea"/>
                          <a:cs typeface="+mn-cs"/>
                        </a:rPr>
                        <a:t>Foodstart</a:t>
                      </a:r>
                      <a:r>
                        <a:rPr lang="en-US" sz="1800" b="0" i="0" u="none" strike="noStrike" kern="1200" baseline="0" dirty="0">
                          <a:solidFill>
                            <a:schemeClr val="tx1"/>
                          </a:solidFill>
                          <a:latin typeface="+mn-lt"/>
                          <a:ea typeface="+mn-ea"/>
                          <a:cs typeface="+mn-cs"/>
                        </a:rPr>
                        <a:t> will host La Vida Lola’s crowdfunding campaigns for the following reasons: (1) It caters to their niche market; (2) it has less competition from other projects which means that La Vida Lola will stand out more and not get lost in the shuffle; and (3) it has/is making a name/brand for itself which means that more potential backers are aware of it.</a:t>
                      </a:r>
                    </a:p>
                    <a:p>
                      <a:pPr>
                        <a:spcAft>
                          <a:spcPts val="600"/>
                        </a:spcAft>
                      </a:pPr>
                      <a:r>
                        <a:rPr lang="en-US" sz="1800" b="0" i="0" u="none" strike="noStrike" kern="1200" baseline="0" dirty="0">
                          <a:solidFill>
                            <a:schemeClr val="tx1"/>
                          </a:solidFill>
                          <a:latin typeface="+mn-lt"/>
                          <a:ea typeface="+mn-ea"/>
                          <a:cs typeface="+mn-cs"/>
                        </a:rPr>
                        <a:t>La Vida Lola will run a simultaneous crowdfunding campaign on Indiegogo, which has broader mass appeal.</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5995117"/>
            <a:ext cx="10515600" cy="629203"/>
          </a:xfrm>
        </p:spPr>
        <p:txBody>
          <a:bodyPr/>
          <a:lstStyle/>
          <a:p>
            <a:r>
              <a:rPr lang="en-US" dirty="0"/>
              <a:t>Table 11.7</a:t>
            </a:r>
          </a:p>
        </p:txBody>
      </p:sp>
    </p:spTree>
    <p:extLst>
      <p:ext uri="{BB962C8B-B14F-4D97-AF65-F5344CB8AC3E}">
        <p14:creationId xmlns:p14="http://schemas.microsoft.com/office/powerpoint/2010/main" val="830984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1970059985"/>
              </p:ext>
            </p:extLst>
          </p:nvPr>
        </p:nvGraphicFramePr>
        <p:xfrm>
          <a:off x="838200" y="1333995"/>
          <a:ext cx="10515600" cy="437388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51453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0">
                <a:tc>
                  <a:txBody>
                    <a:bodyPr/>
                    <a:lstStyle/>
                    <a:p>
                      <a:r>
                        <a:rPr lang="en-US" dirty="0"/>
                        <a:t>Publicity</a:t>
                      </a:r>
                    </a:p>
                  </a:txBody>
                  <a:tcPr/>
                </a:tc>
                <a:tc>
                  <a:txBody>
                    <a:bodyPr/>
                    <a:lstStyle/>
                    <a:p>
                      <a:pPr>
                        <a:spcAft>
                          <a:spcPts val="600"/>
                        </a:spcAft>
                      </a:pPr>
                      <a:r>
                        <a:rPr lang="en-US" sz="1800" b="0" i="0" u="none" strike="noStrike" kern="1200" baseline="0" dirty="0">
                          <a:solidFill>
                            <a:schemeClr val="tx1"/>
                          </a:solidFill>
                          <a:latin typeface="+mn-lt"/>
                          <a:ea typeface="+mn-ea"/>
                          <a:cs typeface="+mn-cs"/>
                        </a:rPr>
                        <a:t>Social media can be a valuable marketing tool to draw people to the </a:t>
                      </a:r>
                      <a:r>
                        <a:rPr lang="en-US" sz="1800" b="0" i="0" u="none" strike="noStrike" kern="1200" baseline="0" dirty="0" err="1">
                          <a:solidFill>
                            <a:schemeClr val="tx1"/>
                          </a:solidFill>
                          <a:latin typeface="+mn-lt"/>
                          <a:ea typeface="+mn-ea"/>
                          <a:cs typeface="+mn-cs"/>
                        </a:rPr>
                        <a:t>Foodstarter</a:t>
                      </a:r>
                      <a:r>
                        <a:rPr lang="en-US" sz="1800" b="0" i="0" u="none" strike="noStrike" kern="1200" baseline="0" dirty="0">
                          <a:solidFill>
                            <a:schemeClr val="tx1"/>
                          </a:solidFill>
                          <a:latin typeface="+mn-lt"/>
                          <a:ea typeface="+mn-ea"/>
                          <a:cs typeface="+mn-cs"/>
                        </a:rPr>
                        <a:t> and Indiegogo crowdfunding pages. It provides a means to engage followers and keep funders/backers updated on current fundraising milestones. The first order of business is to increase La Vida Lola’s social media presence on Facebook, Instagram, and Twitter. Establishing and using a common hashtag such as #</a:t>
                      </a:r>
                      <a:r>
                        <a:rPr lang="en-US" sz="1800" b="0" i="0" u="none" strike="noStrike" kern="1200" baseline="0" dirty="0" err="1">
                          <a:solidFill>
                            <a:schemeClr val="tx1"/>
                          </a:solidFill>
                          <a:latin typeface="+mn-lt"/>
                          <a:ea typeface="+mn-ea"/>
                          <a:cs typeface="+mn-cs"/>
                        </a:rPr>
                        <a:t>FundLola</a:t>
                      </a:r>
                      <a:r>
                        <a:rPr lang="en-US" sz="1800" b="0" i="0" u="none" strike="noStrike" kern="1200" baseline="0" dirty="0">
                          <a:solidFill>
                            <a:schemeClr val="tx1"/>
                          </a:solidFill>
                          <a:latin typeface="+mn-lt"/>
                          <a:ea typeface="+mn-ea"/>
                          <a:cs typeface="+mn-cs"/>
                        </a:rPr>
                        <a:t> across all platforms will promote familiarity and searchability, especially within Instagram and Twitter. Hashtags are slowly becoming a presence on Facebook. The hashtag will be used in all print collateral.</a:t>
                      </a:r>
                    </a:p>
                    <a:p>
                      <a:pPr>
                        <a:spcAft>
                          <a:spcPts val="600"/>
                        </a:spcAft>
                      </a:pPr>
                      <a:r>
                        <a:rPr lang="en-US" sz="1800" b="0" i="0" u="none" strike="noStrike" kern="1200" baseline="0" dirty="0">
                          <a:solidFill>
                            <a:schemeClr val="tx1"/>
                          </a:solidFill>
                          <a:latin typeface="+mn-lt"/>
                          <a:ea typeface="+mn-ea"/>
                          <a:cs typeface="+mn-cs"/>
                        </a:rPr>
                        <a:t>La Vida Lola will need to identify social influencers—others on social media who can assist with recruiting followers and sharing information. Existing followers, family, friends, local food providers, and noncompetitive surrounding establishments should be called upon to assist with sharing La Vida Lola’s brand, mission, and so on. Cross-promotion will further extend La Vida Lola’s social reach and engagement. Influencers can be called upon to cross promote upcoming events and specials.</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5995117"/>
            <a:ext cx="10515600" cy="446323"/>
          </a:xfrm>
        </p:spPr>
        <p:txBody>
          <a:bodyPr/>
          <a:lstStyle/>
          <a:p>
            <a:r>
              <a:rPr lang="en-US" dirty="0"/>
              <a:t>Table 11.7</a:t>
            </a:r>
          </a:p>
        </p:txBody>
      </p:sp>
    </p:spTree>
    <p:extLst>
      <p:ext uri="{BB962C8B-B14F-4D97-AF65-F5344CB8AC3E}">
        <p14:creationId xmlns:p14="http://schemas.microsoft.com/office/powerpoint/2010/main" val="1155447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992162371"/>
              </p:ext>
            </p:extLst>
          </p:nvPr>
        </p:nvGraphicFramePr>
        <p:xfrm>
          <a:off x="838200" y="1072738"/>
          <a:ext cx="10515600" cy="502920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51453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0">
                <a:tc>
                  <a:txBody>
                    <a:bodyPr/>
                    <a:lstStyle/>
                    <a:p>
                      <a:r>
                        <a:rPr lang="en-US" dirty="0"/>
                        <a:t>Publicity</a:t>
                      </a:r>
                    </a:p>
                  </a:txBody>
                  <a:tcPr/>
                </a:tc>
                <a:tc>
                  <a:txBody>
                    <a:bodyPr/>
                    <a:lstStyle/>
                    <a:p>
                      <a:pPr>
                        <a:spcAft>
                          <a:spcPts val="600"/>
                        </a:spcAft>
                      </a:pPr>
                      <a:r>
                        <a:rPr lang="en-US" sz="1800" b="0" i="0" u="none" strike="noStrike" kern="1200" baseline="0" dirty="0">
                          <a:solidFill>
                            <a:schemeClr val="tx1"/>
                          </a:solidFill>
                          <a:latin typeface="+mn-lt"/>
                          <a:ea typeface="+mn-ea"/>
                          <a:cs typeface="+mn-cs"/>
                        </a:rPr>
                        <a:t>The crowdfunding strategy will utilize a progressive reward-based model and establish a reward schedule such as the following:</a:t>
                      </a:r>
                    </a:p>
                    <a:p>
                      <a:pPr>
                        <a:spcAft>
                          <a:spcPts val="600"/>
                        </a:spcAft>
                      </a:pPr>
                      <a:r>
                        <a:rPr lang="en-US" sz="1800" b="0" i="0" u="none" strike="noStrike" kern="1200" baseline="0" dirty="0">
                          <a:solidFill>
                            <a:schemeClr val="tx1"/>
                          </a:solidFill>
                          <a:latin typeface="+mn-lt"/>
                          <a:ea typeface="+mn-ea"/>
                          <a:cs typeface="+mn-cs"/>
                        </a:rPr>
                        <a:t>• $5 or more (unlimited): Exclusive updates on fundraising progress</a:t>
                      </a:r>
                    </a:p>
                    <a:p>
                      <a:pPr>
                        <a:spcAft>
                          <a:spcPts val="600"/>
                        </a:spcAft>
                      </a:pPr>
                      <a:r>
                        <a:rPr lang="en-US" sz="1800" b="0" i="0" u="none" strike="noStrike" kern="1200" baseline="0" dirty="0">
                          <a:solidFill>
                            <a:schemeClr val="tx1"/>
                          </a:solidFill>
                          <a:latin typeface="+mn-lt"/>
                          <a:ea typeface="+mn-ea"/>
                          <a:cs typeface="+mn-cs"/>
                        </a:rPr>
                        <a:t>• $10 or more (500): $1 OFF; a coupon for $1 off purchase</a:t>
                      </a:r>
                    </a:p>
                    <a:p>
                      <a:pPr>
                        <a:spcAft>
                          <a:spcPts val="600"/>
                        </a:spcAft>
                      </a:pPr>
                      <a:r>
                        <a:rPr lang="en-US" sz="1800" b="0" i="0" u="none" strike="noStrike" kern="1200" baseline="0" dirty="0">
                          <a:solidFill>
                            <a:schemeClr val="tx1"/>
                          </a:solidFill>
                          <a:latin typeface="+mn-lt"/>
                          <a:ea typeface="+mn-ea"/>
                          <a:cs typeface="+mn-cs"/>
                        </a:rPr>
                        <a:t>• $20 or more (200): BOGO! Buy one entree, get one FREE</a:t>
                      </a:r>
                    </a:p>
                    <a:p>
                      <a:pPr>
                        <a:spcAft>
                          <a:spcPts val="600"/>
                        </a:spcAft>
                      </a:pPr>
                      <a:r>
                        <a:rPr lang="en-US" sz="1800" b="0" i="0" u="none" strike="noStrike" kern="1200" baseline="0" dirty="0">
                          <a:solidFill>
                            <a:schemeClr val="tx1"/>
                          </a:solidFill>
                          <a:latin typeface="+mn-lt"/>
                          <a:ea typeface="+mn-ea"/>
                          <a:cs typeface="+mn-cs"/>
                        </a:rPr>
                        <a:t>• $50 or more (100): FREE entree coupon</a:t>
                      </a:r>
                    </a:p>
                    <a:p>
                      <a:pPr>
                        <a:spcAft>
                          <a:spcPts val="600"/>
                        </a:spcAft>
                      </a:pPr>
                      <a:r>
                        <a:rPr lang="en-US" sz="1800" b="0" i="0" u="none" strike="noStrike" kern="1200" baseline="0" dirty="0">
                          <a:solidFill>
                            <a:schemeClr val="tx1"/>
                          </a:solidFill>
                          <a:latin typeface="+mn-lt"/>
                          <a:ea typeface="+mn-ea"/>
                          <a:cs typeface="+mn-cs"/>
                        </a:rPr>
                        <a:t>• $250 or more (2): One-on-one with chef Gonzalez!</a:t>
                      </a:r>
                    </a:p>
                    <a:p>
                      <a:pPr>
                        <a:spcAft>
                          <a:spcPts val="600"/>
                        </a:spcAft>
                      </a:pPr>
                      <a:r>
                        <a:rPr lang="en-US" sz="1800" b="0" i="0" u="none" strike="noStrike" kern="1200" baseline="0" dirty="0">
                          <a:solidFill>
                            <a:schemeClr val="tx1"/>
                          </a:solidFill>
                          <a:latin typeface="+mn-lt"/>
                          <a:ea typeface="+mn-ea"/>
                          <a:cs typeface="+mn-cs"/>
                        </a:rPr>
                        <a:t>In addition to the publicity generated through social media channels and the crowdfunding campaign, La Vida Lola will reach out to area online and print publications (both English- and Spanish-language outlets) for feature articles. Articles are usually teased and/or shared via social media. Reaching out to local broadcast stations (radio and television) may provide opportunities as well. La Vida Lola will recruit a social media intern to assist with developing and implementing a social media content plan. Engaging with the audience and responding to all comments and feedback is important for the success of the campaign.</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6222135"/>
            <a:ext cx="10515600" cy="361546"/>
          </a:xfrm>
        </p:spPr>
        <p:txBody>
          <a:bodyPr/>
          <a:lstStyle/>
          <a:p>
            <a:r>
              <a:rPr lang="en-US" dirty="0"/>
              <a:t>Table 11.7</a:t>
            </a:r>
          </a:p>
        </p:txBody>
      </p:sp>
    </p:spTree>
    <p:extLst>
      <p:ext uri="{BB962C8B-B14F-4D97-AF65-F5344CB8AC3E}">
        <p14:creationId xmlns:p14="http://schemas.microsoft.com/office/powerpoint/2010/main" val="256568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4BFC4-BE07-413C-8912-BEAEA2210879}"/>
              </a:ext>
            </a:extLst>
          </p:cNvPr>
          <p:cNvSpPr>
            <a:spLocks noGrp="1"/>
          </p:cNvSpPr>
          <p:nvPr>
            <p:ph type="title"/>
          </p:nvPr>
        </p:nvSpPr>
        <p:spPr/>
        <p:txBody>
          <a:bodyPr>
            <a:normAutofit fontScale="90000"/>
          </a:bodyPr>
          <a:lstStyle/>
          <a:p>
            <a:r>
              <a:rPr lang="en-US" dirty="0"/>
              <a:t>Disruptive Innovations</a:t>
            </a:r>
          </a:p>
        </p:txBody>
      </p:sp>
      <p:graphicFrame>
        <p:nvGraphicFramePr>
          <p:cNvPr id="5" name="Table 5">
            <a:extLst>
              <a:ext uri="{FF2B5EF4-FFF2-40B4-BE49-F238E27FC236}">
                <a16:creationId xmlns:a16="http://schemas.microsoft.com/office/drawing/2014/main" id="{1ACEC9A6-E95C-4510-B243-7267768FD8E8}"/>
              </a:ext>
            </a:extLst>
          </p:cNvPr>
          <p:cNvGraphicFramePr>
            <a:graphicFrameLocks noGrp="1"/>
          </p:cNvGraphicFramePr>
          <p:nvPr>
            <p:ph idx="1"/>
            <p:extLst>
              <p:ext uri="{D42A27DB-BD31-4B8C-83A1-F6EECF244321}">
                <p14:modId xmlns:p14="http://schemas.microsoft.com/office/powerpoint/2010/main" val="2393089190"/>
              </p:ext>
            </p:extLst>
          </p:nvPr>
        </p:nvGraphicFramePr>
        <p:xfrm>
          <a:off x="838200" y="955675"/>
          <a:ext cx="10515601" cy="4754880"/>
        </p:xfrm>
        <a:graphic>
          <a:graphicData uri="http://schemas.openxmlformats.org/drawingml/2006/table">
            <a:tbl>
              <a:tblPr firstRow="1" bandRow="1">
                <a:tableStyleId>{5940675A-B579-460E-94D1-54222C63F5DA}</a:tableStyleId>
              </a:tblPr>
              <a:tblGrid>
                <a:gridCol w="1580147">
                  <a:extLst>
                    <a:ext uri="{9D8B030D-6E8A-4147-A177-3AD203B41FA5}">
                      <a16:colId xmlns:a16="http://schemas.microsoft.com/office/drawing/2014/main" val="3992956608"/>
                    </a:ext>
                  </a:extLst>
                </a:gridCol>
                <a:gridCol w="1443790">
                  <a:extLst>
                    <a:ext uri="{9D8B030D-6E8A-4147-A177-3AD203B41FA5}">
                      <a16:colId xmlns:a16="http://schemas.microsoft.com/office/drawing/2014/main" val="3786099642"/>
                    </a:ext>
                  </a:extLst>
                </a:gridCol>
                <a:gridCol w="1428321">
                  <a:extLst>
                    <a:ext uri="{9D8B030D-6E8A-4147-A177-3AD203B41FA5}">
                      <a16:colId xmlns:a16="http://schemas.microsoft.com/office/drawing/2014/main" val="4238826967"/>
                    </a:ext>
                  </a:extLst>
                </a:gridCol>
                <a:gridCol w="6063343">
                  <a:extLst>
                    <a:ext uri="{9D8B030D-6E8A-4147-A177-3AD203B41FA5}">
                      <a16:colId xmlns:a16="http://schemas.microsoft.com/office/drawing/2014/main" val="3516266827"/>
                    </a:ext>
                  </a:extLst>
                </a:gridCol>
              </a:tblGrid>
              <a:tr h="370840">
                <a:tc>
                  <a:txBody>
                    <a:bodyPr/>
                    <a:lstStyle/>
                    <a:p>
                      <a:pPr algn="ctr"/>
                      <a:r>
                        <a:rPr lang="en-US" b="1" dirty="0"/>
                        <a:t>Area</a:t>
                      </a:r>
                    </a:p>
                  </a:txBody>
                  <a:tcPr>
                    <a:solidFill>
                      <a:schemeClr val="accent1">
                        <a:lumMod val="20000"/>
                        <a:lumOff val="80000"/>
                      </a:schemeClr>
                    </a:solidFill>
                  </a:tcPr>
                </a:tc>
                <a:tc>
                  <a:txBody>
                    <a:bodyPr/>
                    <a:lstStyle/>
                    <a:p>
                      <a:pPr algn="ctr"/>
                      <a:r>
                        <a:rPr lang="en-US" b="1" dirty="0"/>
                        <a:t>Timeframe</a:t>
                      </a:r>
                    </a:p>
                  </a:txBody>
                  <a:tcPr>
                    <a:solidFill>
                      <a:schemeClr val="accent1">
                        <a:lumMod val="20000"/>
                        <a:lumOff val="80000"/>
                      </a:schemeClr>
                    </a:solidFill>
                  </a:tcPr>
                </a:tc>
                <a:tc>
                  <a:txBody>
                    <a:bodyPr/>
                    <a:lstStyle/>
                    <a:p>
                      <a:pPr algn="ctr"/>
                      <a:r>
                        <a:rPr lang="en-US" b="1" dirty="0"/>
                        <a:t>Established Market</a:t>
                      </a:r>
                    </a:p>
                  </a:txBody>
                  <a:tcPr>
                    <a:solidFill>
                      <a:schemeClr val="accent1">
                        <a:lumMod val="20000"/>
                        <a:lumOff val="80000"/>
                      </a:schemeClr>
                    </a:solidFill>
                  </a:tcPr>
                </a:tc>
                <a:tc>
                  <a:txBody>
                    <a:bodyPr/>
                    <a:lstStyle/>
                    <a:p>
                      <a:pPr algn="ctr"/>
                      <a:r>
                        <a:rPr lang="en-US" b="1" dirty="0"/>
                        <a:t>Disruptive Innovation</a:t>
                      </a:r>
                    </a:p>
                  </a:txBody>
                  <a:tcPr>
                    <a:solidFill>
                      <a:schemeClr val="accent1">
                        <a:lumMod val="20000"/>
                        <a:lumOff val="80000"/>
                      </a:schemeClr>
                    </a:solidFill>
                  </a:tcPr>
                </a:tc>
                <a:extLst>
                  <a:ext uri="{0D108BD9-81ED-4DB2-BD59-A6C34878D82A}">
                    <a16:rowId xmlns:a16="http://schemas.microsoft.com/office/drawing/2014/main" val="2377606886"/>
                  </a:ext>
                </a:extLst>
              </a:tr>
              <a:tr h="370840">
                <a:tc>
                  <a:txBody>
                    <a:bodyPr/>
                    <a:lstStyle/>
                    <a:p>
                      <a:r>
                        <a:rPr lang="en-US" dirty="0"/>
                        <a:t>Medical imaging</a:t>
                      </a:r>
                    </a:p>
                  </a:txBody>
                  <a:tcPr/>
                </a:tc>
                <a:tc>
                  <a:txBody>
                    <a:bodyPr/>
                    <a:lstStyle/>
                    <a:p>
                      <a:r>
                        <a:rPr lang="en-US" dirty="0"/>
                        <a:t>1960s</a:t>
                      </a:r>
                    </a:p>
                  </a:txBody>
                  <a:tcPr/>
                </a:tc>
                <a:tc>
                  <a:txBody>
                    <a:bodyPr/>
                    <a:lstStyle/>
                    <a:p>
                      <a:r>
                        <a:rPr lang="en-US" dirty="0"/>
                        <a:t>X-rays</a:t>
                      </a:r>
                    </a:p>
                  </a:txBody>
                  <a:tcPr/>
                </a:tc>
                <a:tc>
                  <a:txBody>
                    <a:bodyPr/>
                    <a:lstStyle/>
                    <a:p>
                      <a:r>
                        <a:rPr lang="en-US" sz="1800" b="0" i="0" u="none" strike="noStrike" kern="1200" baseline="0" dirty="0">
                          <a:solidFill>
                            <a:schemeClr val="tx1"/>
                          </a:solidFill>
                          <a:latin typeface="+mn-lt"/>
                          <a:ea typeface="+mn-ea"/>
                          <a:cs typeface="+mn-cs"/>
                        </a:rPr>
                        <a:t>Ultrasound offered a new type of imaging; X-ray companies lost out to the market and could not match the innovation, although eventually they purchased many ultrasound companies</a:t>
                      </a:r>
                      <a:endParaRPr lang="en-US" dirty="0"/>
                    </a:p>
                  </a:txBody>
                  <a:tcPr/>
                </a:tc>
                <a:extLst>
                  <a:ext uri="{0D108BD9-81ED-4DB2-BD59-A6C34878D82A}">
                    <a16:rowId xmlns:a16="http://schemas.microsoft.com/office/drawing/2014/main" val="186696054"/>
                  </a:ext>
                </a:extLst>
              </a:tr>
              <a:tr h="370840">
                <a:tc>
                  <a:txBody>
                    <a:bodyPr/>
                    <a:lstStyle/>
                    <a:p>
                      <a:r>
                        <a:rPr lang="en-US" dirty="0"/>
                        <a:t>Screens</a:t>
                      </a:r>
                    </a:p>
                  </a:txBody>
                  <a:tcPr/>
                </a:tc>
                <a:tc>
                  <a:txBody>
                    <a:bodyPr/>
                    <a:lstStyle/>
                    <a:p>
                      <a:r>
                        <a:rPr lang="en-US" dirty="0"/>
                        <a:t>1990s−2000s</a:t>
                      </a:r>
                    </a:p>
                  </a:txBody>
                  <a:tcPr/>
                </a:tc>
                <a:tc>
                  <a:txBody>
                    <a:bodyPr/>
                    <a:lstStyle/>
                    <a:p>
                      <a:r>
                        <a:rPr lang="en-US" dirty="0"/>
                        <a:t>CRT </a:t>
                      </a:r>
                    </a:p>
                    <a:p>
                      <a:r>
                        <a:rPr lang="en-US" dirty="0"/>
                        <a:t>(cathode ray tube)</a:t>
                      </a:r>
                    </a:p>
                  </a:txBody>
                  <a:tcPr/>
                </a:tc>
                <a:tc>
                  <a:txBody>
                    <a:bodyPr/>
                    <a:lstStyle/>
                    <a:p>
                      <a:r>
                        <a:rPr lang="en-US" sz="1800" b="0" i="0" u="none" strike="noStrike" kern="1200" baseline="0" dirty="0">
                          <a:solidFill>
                            <a:schemeClr val="tx1"/>
                          </a:solidFill>
                          <a:latin typeface="+mn-lt"/>
                          <a:ea typeface="+mn-ea"/>
                          <a:cs typeface="+mn-cs"/>
                        </a:rPr>
                        <a:t>LED/LCDs innovated to overcome their display limitations, replacing heavy and bulky CRTs. More recent innovations like foldable screens and retinal scans have added more functionality and “intelligence” to link to Internet of Things devices</a:t>
                      </a:r>
                      <a:endParaRPr lang="en-US" dirty="0"/>
                    </a:p>
                  </a:txBody>
                  <a:tcPr/>
                </a:tc>
                <a:extLst>
                  <a:ext uri="{0D108BD9-81ED-4DB2-BD59-A6C34878D82A}">
                    <a16:rowId xmlns:a16="http://schemas.microsoft.com/office/drawing/2014/main" val="414364689"/>
                  </a:ext>
                </a:extLst>
              </a:tr>
              <a:tr h="370840">
                <a:tc>
                  <a:txBody>
                    <a:bodyPr/>
                    <a:lstStyle/>
                    <a:p>
                      <a:r>
                        <a:rPr lang="en-US" dirty="0"/>
                        <a:t>Entertainment</a:t>
                      </a:r>
                    </a:p>
                  </a:txBody>
                  <a:tcPr/>
                </a:tc>
                <a:tc>
                  <a:txBody>
                    <a:bodyPr/>
                    <a:lstStyle/>
                    <a:p>
                      <a:r>
                        <a:rPr lang="en-US" dirty="0"/>
                        <a:t>2000s</a:t>
                      </a:r>
                    </a:p>
                  </a:txBody>
                  <a:tcPr/>
                </a:tc>
                <a:tc>
                  <a:txBody>
                    <a:bodyPr/>
                    <a:lstStyle/>
                    <a:p>
                      <a:r>
                        <a:rPr lang="en-US" dirty="0"/>
                        <a:t>Video rental</a:t>
                      </a:r>
                    </a:p>
                  </a:txBody>
                  <a:tcPr/>
                </a:tc>
                <a:tc>
                  <a:txBody>
                    <a:bodyPr/>
                    <a:lstStyle/>
                    <a:p>
                      <a:r>
                        <a:rPr lang="en-US" sz="1800" b="0" i="0" u="none" strike="noStrike" kern="1200" baseline="0" dirty="0">
                          <a:solidFill>
                            <a:schemeClr val="tx1"/>
                          </a:solidFill>
                          <a:latin typeface="+mn-lt"/>
                          <a:ea typeface="+mn-ea"/>
                          <a:cs typeface="+mn-cs"/>
                        </a:rPr>
                        <a:t>Streaming services ousted much of the video rental market and companies like Blockbuster found themselves irrelevant in the market. More recently, multiple streaming services along with proprietary content (and “Over the Top” menu options) have disrupted cable TV companies</a:t>
                      </a:r>
                      <a:endParaRPr lang="en-US" dirty="0"/>
                    </a:p>
                  </a:txBody>
                  <a:tcPr/>
                </a:tc>
                <a:extLst>
                  <a:ext uri="{0D108BD9-81ED-4DB2-BD59-A6C34878D82A}">
                    <a16:rowId xmlns:a16="http://schemas.microsoft.com/office/drawing/2014/main" val="3474563861"/>
                  </a:ext>
                </a:extLst>
              </a:tr>
            </a:tbl>
          </a:graphicData>
        </a:graphic>
      </p:graphicFrame>
      <p:sp>
        <p:nvSpPr>
          <p:cNvPr id="4" name="Content Placeholder 3">
            <a:extLst>
              <a:ext uri="{FF2B5EF4-FFF2-40B4-BE49-F238E27FC236}">
                <a16:creationId xmlns:a16="http://schemas.microsoft.com/office/drawing/2014/main" id="{BE2D212C-7597-4A8A-B17A-8035FCD6578A}"/>
              </a:ext>
            </a:extLst>
          </p:cNvPr>
          <p:cNvSpPr>
            <a:spLocks noGrp="1"/>
          </p:cNvSpPr>
          <p:nvPr>
            <p:ph idx="13"/>
          </p:nvPr>
        </p:nvSpPr>
        <p:spPr>
          <a:xfrm>
            <a:off x="838201" y="5902325"/>
            <a:ext cx="10515600" cy="607442"/>
          </a:xfrm>
        </p:spPr>
        <p:txBody>
          <a:bodyPr/>
          <a:lstStyle/>
          <a:p>
            <a:r>
              <a:rPr lang="en-US" dirty="0"/>
              <a:t>Table 11.1</a:t>
            </a:r>
          </a:p>
        </p:txBody>
      </p:sp>
    </p:spTree>
    <p:extLst>
      <p:ext uri="{BB962C8B-B14F-4D97-AF65-F5344CB8AC3E}">
        <p14:creationId xmlns:p14="http://schemas.microsoft.com/office/powerpoint/2010/main" val="3444793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72BC-5A81-4B68-98A2-9309F0649937}"/>
              </a:ext>
            </a:extLst>
          </p:cNvPr>
          <p:cNvSpPr>
            <a:spLocks noGrp="1"/>
          </p:cNvSpPr>
          <p:nvPr>
            <p:ph type="title"/>
          </p:nvPr>
        </p:nvSpPr>
        <p:spPr/>
        <p:txBody>
          <a:bodyPr>
            <a:normAutofit fontScale="90000"/>
          </a:bodyPr>
          <a:lstStyle/>
          <a:p>
            <a:r>
              <a:rPr lang="en-US" dirty="0"/>
              <a:t>Marketing Plan for La Vida Lola (continued)</a:t>
            </a:r>
          </a:p>
        </p:txBody>
      </p:sp>
      <p:graphicFrame>
        <p:nvGraphicFramePr>
          <p:cNvPr id="5" name="Table 5">
            <a:extLst>
              <a:ext uri="{FF2B5EF4-FFF2-40B4-BE49-F238E27FC236}">
                <a16:creationId xmlns:a16="http://schemas.microsoft.com/office/drawing/2014/main" id="{35B26E18-4D4D-4BE7-B2D8-5B92F960DEBE}"/>
              </a:ext>
            </a:extLst>
          </p:cNvPr>
          <p:cNvGraphicFramePr>
            <a:graphicFrameLocks noGrp="1"/>
          </p:cNvGraphicFramePr>
          <p:nvPr>
            <p:ph idx="1"/>
            <p:extLst>
              <p:ext uri="{D42A27DB-BD31-4B8C-83A1-F6EECF244321}">
                <p14:modId xmlns:p14="http://schemas.microsoft.com/office/powerpoint/2010/main" val="2017993993"/>
              </p:ext>
            </p:extLst>
          </p:nvPr>
        </p:nvGraphicFramePr>
        <p:xfrm>
          <a:off x="838200" y="1365200"/>
          <a:ext cx="10515600" cy="3154680"/>
        </p:xfrm>
        <a:graphic>
          <a:graphicData uri="http://schemas.openxmlformats.org/drawingml/2006/table">
            <a:tbl>
              <a:tblPr firstRow="1" bandRow="1">
                <a:tableStyleId>{5940675A-B579-460E-94D1-54222C63F5DA}</a:tableStyleId>
              </a:tblPr>
              <a:tblGrid>
                <a:gridCol w="1687286">
                  <a:extLst>
                    <a:ext uri="{9D8B030D-6E8A-4147-A177-3AD203B41FA5}">
                      <a16:colId xmlns:a16="http://schemas.microsoft.com/office/drawing/2014/main" val="792106794"/>
                    </a:ext>
                  </a:extLst>
                </a:gridCol>
                <a:gridCol w="8828314">
                  <a:extLst>
                    <a:ext uri="{9D8B030D-6E8A-4147-A177-3AD203B41FA5}">
                      <a16:colId xmlns:a16="http://schemas.microsoft.com/office/drawing/2014/main" val="2205256954"/>
                    </a:ext>
                  </a:extLst>
                </a:gridCol>
              </a:tblGrid>
              <a:tr h="514530">
                <a:tc>
                  <a:txBody>
                    <a:bodyPr/>
                    <a:lstStyle/>
                    <a:p>
                      <a:pPr algn="ctr"/>
                      <a:r>
                        <a:rPr lang="en-US" b="1" dirty="0"/>
                        <a:t>Marketing Plan Category</a:t>
                      </a:r>
                    </a:p>
                  </a:txBody>
                  <a:tcPr>
                    <a:solidFill>
                      <a:schemeClr val="accent1">
                        <a:lumMod val="20000"/>
                        <a:lumOff val="80000"/>
                      </a:schemeClr>
                    </a:solidFill>
                  </a:tcPr>
                </a:tc>
                <a:tc>
                  <a:txBody>
                    <a:bodyPr/>
                    <a:lstStyle/>
                    <a:p>
                      <a:pPr algn="ctr"/>
                      <a:r>
                        <a:rPr lang="en-US" b="1" dirty="0"/>
                        <a:t>Content</a:t>
                      </a:r>
                    </a:p>
                  </a:txBody>
                  <a:tcPr>
                    <a:solidFill>
                      <a:schemeClr val="accent1">
                        <a:lumMod val="20000"/>
                        <a:lumOff val="80000"/>
                      </a:schemeClr>
                    </a:solidFill>
                  </a:tcPr>
                </a:tc>
                <a:extLst>
                  <a:ext uri="{0D108BD9-81ED-4DB2-BD59-A6C34878D82A}">
                    <a16:rowId xmlns:a16="http://schemas.microsoft.com/office/drawing/2014/main" val="2498655269"/>
                  </a:ext>
                </a:extLst>
              </a:tr>
              <a:tr h="0">
                <a:tc>
                  <a:txBody>
                    <a:bodyPr/>
                    <a:lstStyle/>
                    <a:p>
                      <a:r>
                        <a:rPr lang="en-US" dirty="0"/>
                        <a:t>Publicity</a:t>
                      </a:r>
                    </a:p>
                  </a:txBody>
                  <a:tcPr/>
                </a:tc>
                <a:tc>
                  <a:txBody>
                    <a:bodyPr/>
                    <a:lstStyle/>
                    <a:p>
                      <a:pPr>
                        <a:spcAft>
                          <a:spcPts val="600"/>
                        </a:spcAft>
                      </a:pPr>
                      <a:r>
                        <a:rPr lang="en-US" sz="1800" b="0" i="0" u="none" strike="noStrike" kern="1200" baseline="0" dirty="0">
                          <a:solidFill>
                            <a:schemeClr val="tx1"/>
                          </a:solidFill>
                          <a:latin typeface="+mn-lt"/>
                          <a:ea typeface="+mn-ea"/>
                          <a:cs typeface="+mn-cs"/>
                        </a:rPr>
                        <a:t>Some user personas from segmentation to target in the campaign:</a:t>
                      </a:r>
                    </a:p>
                    <a:p>
                      <a:pPr>
                        <a:lnSpc>
                          <a:spcPct val="100000"/>
                        </a:lnSpc>
                        <a:spcAft>
                          <a:spcPts val="600"/>
                        </a:spcAft>
                      </a:pPr>
                      <a:r>
                        <a:rPr lang="en-US" sz="1800" b="0" i="0" u="none" strike="noStrike" kern="1200" baseline="0" dirty="0">
                          <a:solidFill>
                            <a:schemeClr val="tx1"/>
                          </a:solidFill>
                          <a:latin typeface="+mn-lt"/>
                          <a:ea typeface="+mn-ea"/>
                          <a:cs typeface="+mn-cs"/>
                        </a:rPr>
                        <a:t>• Influencer Isabel: Social media-savvy, college-age Latina influencer</a:t>
                      </a:r>
                    </a:p>
                    <a:p>
                      <a:pPr>
                        <a:lnSpc>
                          <a:spcPct val="100000"/>
                        </a:lnSpc>
                        <a:spcAft>
                          <a:spcPts val="600"/>
                        </a:spcAft>
                      </a:pPr>
                      <a:r>
                        <a:rPr lang="en-US" sz="1800" b="0" i="0" u="none" strike="noStrike" kern="1200" baseline="0" dirty="0">
                          <a:solidFill>
                            <a:schemeClr val="tx1"/>
                          </a:solidFill>
                          <a:latin typeface="+mn-lt"/>
                          <a:ea typeface="+mn-ea"/>
                          <a:cs typeface="+mn-cs"/>
                        </a:rPr>
                        <a:t>• Food truck Freddie: An avid food truck follower, this thirty-three-year-old white urban hipster professional seeks out the best food trucks around town on a regular basis looking for “</a:t>
                      </a:r>
                      <a:r>
                        <a:rPr lang="en-US" sz="1800" b="0" i="0" u="none" strike="noStrike" kern="1200" baseline="0" dirty="0" err="1">
                          <a:solidFill>
                            <a:schemeClr val="tx1"/>
                          </a:solidFill>
                          <a:latin typeface="+mn-lt"/>
                          <a:ea typeface="+mn-ea"/>
                          <a:cs typeface="+mn-cs"/>
                        </a:rPr>
                        <a:t>noms</a:t>
                      </a:r>
                      <a:r>
                        <a:rPr lang="en-US" sz="1800" b="0" i="0" u="none" strike="noStrike" kern="1200" baseline="0" dirty="0">
                          <a:solidFill>
                            <a:schemeClr val="tx1"/>
                          </a:solidFill>
                          <a:latin typeface="+mn-lt"/>
                          <a:ea typeface="+mn-ea"/>
                          <a:cs typeface="+mn-cs"/>
                        </a:rPr>
                        <a:t>” to satisfy his cravings.</a:t>
                      </a:r>
                    </a:p>
                    <a:p>
                      <a:pPr>
                        <a:lnSpc>
                          <a:spcPct val="100000"/>
                        </a:lnSpc>
                        <a:spcAft>
                          <a:spcPts val="600"/>
                        </a:spcAft>
                      </a:pPr>
                      <a:r>
                        <a:rPr lang="en-US" sz="1800" b="0" i="0" u="none" strike="noStrike" kern="1200" baseline="0" dirty="0">
                          <a:solidFill>
                            <a:schemeClr val="tx1"/>
                          </a:solidFill>
                          <a:latin typeface="+mn-lt"/>
                          <a:ea typeface="+mn-ea"/>
                          <a:cs typeface="+mn-cs"/>
                        </a:rPr>
                        <a:t>• Taco townies: In-town residents who religiously eat tacos on “taco Tuesday,” as a family rite of passage for the wives, husbands, and kids. The entire neighborhood turns out for the occasion as a community event of sorts.</a:t>
                      </a:r>
                    </a:p>
                  </a:txBody>
                  <a:tcPr/>
                </a:tc>
                <a:extLst>
                  <a:ext uri="{0D108BD9-81ED-4DB2-BD59-A6C34878D82A}">
                    <a16:rowId xmlns:a16="http://schemas.microsoft.com/office/drawing/2014/main" val="2479848671"/>
                  </a:ext>
                </a:extLst>
              </a:tr>
            </a:tbl>
          </a:graphicData>
        </a:graphic>
      </p:graphicFrame>
      <p:sp>
        <p:nvSpPr>
          <p:cNvPr id="4" name="Content Placeholder 3">
            <a:extLst>
              <a:ext uri="{FF2B5EF4-FFF2-40B4-BE49-F238E27FC236}">
                <a16:creationId xmlns:a16="http://schemas.microsoft.com/office/drawing/2014/main" id="{ECA8B011-8A5C-48C3-BD11-3A302CF9D336}"/>
              </a:ext>
            </a:extLst>
          </p:cNvPr>
          <p:cNvSpPr>
            <a:spLocks noGrp="1"/>
          </p:cNvSpPr>
          <p:nvPr>
            <p:ph idx="13"/>
          </p:nvPr>
        </p:nvSpPr>
        <p:spPr>
          <a:xfrm>
            <a:off x="838200" y="4805216"/>
            <a:ext cx="10515600" cy="1271731"/>
          </a:xfrm>
        </p:spPr>
        <p:txBody>
          <a:bodyPr/>
          <a:lstStyle/>
          <a:p>
            <a:r>
              <a:rPr lang="en-US" dirty="0"/>
              <a:t>Table 11.7</a:t>
            </a:r>
          </a:p>
        </p:txBody>
      </p:sp>
    </p:spTree>
    <p:extLst>
      <p:ext uri="{BB962C8B-B14F-4D97-AF65-F5344CB8AC3E}">
        <p14:creationId xmlns:p14="http://schemas.microsoft.com/office/powerpoint/2010/main" val="1909414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583C-DFC6-43A8-B449-CBF3526FF366}"/>
              </a:ext>
            </a:extLst>
          </p:cNvPr>
          <p:cNvSpPr>
            <a:spLocks noGrp="1"/>
          </p:cNvSpPr>
          <p:nvPr>
            <p:ph type="title"/>
          </p:nvPr>
        </p:nvSpPr>
        <p:spPr/>
        <p:txBody>
          <a:bodyPr>
            <a:normAutofit fontScale="90000"/>
          </a:bodyPr>
          <a:lstStyle/>
          <a:p>
            <a:r>
              <a:rPr lang="en-US" dirty="0"/>
              <a:t>Figure 11.19</a:t>
            </a:r>
          </a:p>
        </p:txBody>
      </p:sp>
      <p:pic>
        <p:nvPicPr>
          <p:cNvPr id="6" name="Content Placeholder 5" descr="Cash flow template that tracks income for every day of the week and expenses. Fixed monthly expenses include facility rental, personal loans, insurance, credit cards, Farmer’s Market overheads, planned savings, and other. Variable monthly expenses include food/beverages, utilities (electricity, gas), uniforms, wages, fuel (vehicle), medical expenses, and other. Fixed infrequent expenses included insurance, annual subscriptions, property rates/taxes, union fees, education, and other. Variable infrequent expenses include gifts, holidays, vehicle repairs and registration, durable goods purchase, donations, and other. The difference between total income and total expenses is the income available.">
            <a:extLst>
              <a:ext uri="{FF2B5EF4-FFF2-40B4-BE49-F238E27FC236}">
                <a16:creationId xmlns:a16="http://schemas.microsoft.com/office/drawing/2014/main" id="{9A7D1AE9-5514-40F2-B3B4-24E5637D9D28}"/>
              </a:ext>
            </a:extLst>
          </p:cNvPr>
          <p:cNvPicPr>
            <a:picLocks noGrp="1" noChangeAspect="1"/>
          </p:cNvPicPr>
          <p:nvPr>
            <p:ph idx="1"/>
          </p:nvPr>
        </p:nvPicPr>
        <p:blipFill>
          <a:blip r:embed="rId2"/>
          <a:stretch>
            <a:fillRect/>
          </a:stretch>
        </p:blipFill>
        <p:spPr>
          <a:xfrm>
            <a:off x="3458029" y="269073"/>
            <a:ext cx="4386942" cy="6223801"/>
          </a:xfrm>
        </p:spPr>
      </p:pic>
      <p:sp>
        <p:nvSpPr>
          <p:cNvPr id="4" name="Content Placeholder 3">
            <a:extLst>
              <a:ext uri="{FF2B5EF4-FFF2-40B4-BE49-F238E27FC236}">
                <a16:creationId xmlns:a16="http://schemas.microsoft.com/office/drawing/2014/main" id="{F53EC599-B4B9-4021-AB2B-C7799B16B315}"/>
              </a:ext>
            </a:extLst>
          </p:cNvPr>
          <p:cNvSpPr>
            <a:spLocks noGrp="1"/>
          </p:cNvSpPr>
          <p:nvPr>
            <p:ph idx="13"/>
          </p:nvPr>
        </p:nvSpPr>
        <p:spPr>
          <a:xfrm>
            <a:off x="8676640" y="1426030"/>
            <a:ext cx="2677160" cy="4764066"/>
          </a:xfrm>
        </p:spPr>
        <p:txBody>
          <a:bodyPr/>
          <a:lstStyle/>
          <a:p>
            <a:r>
              <a:rPr lang="en-US" dirty="0"/>
              <a:t>La Vida Lola can use a template like this to project cash flow. (attribution: Copyright Rice University, OpenStax, under CC BY 4.0 license)</a:t>
            </a:r>
          </a:p>
        </p:txBody>
      </p:sp>
    </p:spTree>
    <p:extLst>
      <p:ext uri="{BB962C8B-B14F-4D97-AF65-F5344CB8AC3E}">
        <p14:creationId xmlns:p14="http://schemas.microsoft.com/office/powerpoint/2010/main" val="262262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4AA5-837A-48B8-A385-396E79D13C46}"/>
              </a:ext>
            </a:extLst>
          </p:cNvPr>
          <p:cNvSpPr>
            <a:spLocks noGrp="1"/>
          </p:cNvSpPr>
          <p:nvPr>
            <p:ph type="title"/>
          </p:nvPr>
        </p:nvSpPr>
        <p:spPr/>
        <p:txBody>
          <a:bodyPr>
            <a:normAutofit fontScale="90000"/>
          </a:bodyPr>
          <a:lstStyle/>
          <a:p>
            <a:r>
              <a:rPr lang="en-US" dirty="0"/>
              <a:t>Figure 11.20</a:t>
            </a:r>
          </a:p>
        </p:txBody>
      </p:sp>
      <p:pic>
        <p:nvPicPr>
          <p:cNvPr id="6" name="Content Placeholder 5" descr="Photo of Hugh Jackman.">
            <a:extLst>
              <a:ext uri="{FF2B5EF4-FFF2-40B4-BE49-F238E27FC236}">
                <a16:creationId xmlns:a16="http://schemas.microsoft.com/office/drawing/2014/main" id="{0D483315-AD55-4398-9058-67DD977FE1E8}"/>
              </a:ext>
            </a:extLst>
          </p:cNvPr>
          <p:cNvPicPr>
            <a:picLocks noGrp="1" noChangeAspect="1"/>
          </p:cNvPicPr>
          <p:nvPr>
            <p:ph idx="1"/>
          </p:nvPr>
        </p:nvPicPr>
        <p:blipFill>
          <a:blip r:embed="rId2"/>
          <a:stretch>
            <a:fillRect/>
          </a:stretch>
        </p:blipFill>
        <p:spPr>
          <a:xfrm>
            <a:off x="4553385" y="1025461"/>
            <a:ext cx="3085229" cy="4105444"/>
          </a:xfrm>
        </p:spPr>
      </p:pic>
      <p:sp>
        <p:nvSpPr>
          <p:cNvPr id="4" name="Content Placeholder 3">
            <a:extLst>
              <a:ext uri="{FF2B5EF4-FFF2-40B4-BE49-F238E27FC236}">
                <a16:creationId xmlns:a16="http://schemas.microsoft.com/office/drawing/2014/main" id="{D1E8718B-AE15-49DD-9EB4-D23E7F038E98}"/>
              </a:ext>
            </a:extLst>
          </p:cNvPr>
          <p:cNvSpPr>
            <a:spLocks noGrp="1"/>
          </p:cNvSpPr>
          <p:nvPr>
            <p:ph idx="13"/>
          </p:nvPr>
        </p:nvSpPr>
        <p:spPr>
          <a:xfrm>
            <a:off x="838200" y="5366657"/>
            <a:ext cx="10515600" cy="823438"/>
          </a:xfrm>
        </p:spPr>
        <p:txBody>
          <a:bodyPr/>
          <a:lstStyle/>
          <a:p>
            <a:r>
              <a:rPr lang="en-US" dirty="0"/>
              <a:t>Hugh Jackman launched a social entrepreneurship venture called Laughing Man Coffee. (credit: “Hugh Jackman navy” by “U.S. Navy photo by Photographer's Mate Airman Dennard Vinson”/Wikimedia Commons, Public Domain)</a:t>
            </a:r>
          </a:p>
        </p:txBody>
      </p:sp>
    </p:spTree>
    <p:extLst>
      <p:ext uri="{BB962C8B-B14F-4D97-AF65-F5344CB8AC3E}">
        <p14:creationId xmlns:p14="http://schemas.microsoft.com/office/powerpoint/2010/main" val="3825335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26B2-7725-419F-AFE2-6B71E47BB6F8}"/>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D43DBDB4-DEFA-49B1-B0A3-05384215BB76}"/>
              </a:ext>
            </a:extLst>
          </p:cNvPr>
          <p:cNvSpPr>
            <a:spLocks noGrp="1"/>
          </p:cNvSpPr>
          <p:nvPr>
            <p:ph sz="quarter" idx="11"/>
          </p:nvPr>
        </p:nvSpPr>
        <p:spPr/>
        <p:txBody>
          <a:bodyPr/>
          <a:lstStyle/>
          <a:p>
            <a:pPr marL="0" indent="0">
              <a:buNone/>
            </a:pPr>
            <a:r>
              <a:rPr lang="en-US" b="1" dirty="0"/>
              <a:t>Entrepreneur in Action: Laughing Man Coffee</a:t>
            </a:r>
          </a:p>
          <a:p>
            <a:pPr marL="0" indent="0">
              <a:buNone/>
            </a:pPr>
            <a:endParaRPr lang="en-US" b="1" dirty="0"/>
          </a:p>
          <a:p>
            <a:r>
              <a:rPr lang="en-US" dirty="0"/>
              <a:t>You be the entrepreneur. If you were Jackman, would you have sold the company to Keurig? Why or why not?</a:t>
            </a:r>
          </a:p>
          <a:p>
            <a:r>
              <a:rPr lang="en-US" dirty="0"/>
              <a:t>Would you have started the Laughing Man Foundation?</a:t>
            </a:r>
          </a:p>
          <a:p>
            <a:r>
              <a:rPr lang="en-US" dirty="0"/>
              <a:t>What else can Jackman do to aid fair-trade practices for coffee growers?</a:t>
            </a:r>
          </a:p>
        </p:txBody>
      </p:sp>
      <p:pic>
        <p:nvPicPr>
          <p:cNvPr id="4" name="Picture 3" descr="A pile of coffee beans&#10;&#10;Description automatically generated">
            <a:extLst>
              <a:ext uri="{FF2B5EF4-FFF2-40B4-BE49-F238E27FC236}">
                <a16:creationId xmlns:a16="http://schemas.microsoft.com/office/drawing/2014/main" id="{1A55EB92-0EF4-FFFB-C8AF-501BE8535402}"/>
              </a:ext>
            </a:extLst>
          </p:cNvPr>
          <p:cNvPicPr>
            <a:picLocks noChangeAspect="1"/>
          </p:cNvPicPr>
          <p:nvPr/>
        </p:nvPicPr>
        <p:blipFill>
          <a:blip r:embed="rId2"/>
          <a:stretch>
            <a:fillRect/>
          </a:stretch>
        </p:blipFill>
        <p:spPr>
          <a:xfrm>
            <a:off x="3508146" y="3847795"/>
            <a:ext cx="3598753" cy="2396654"/>
          </a:xfrm>
          <a:prstGeom prst="rect">
            <a:avLst/>
          </a:prstGeom>
        </p:spPr>
      </p:pic>
      <p:sp>
        <p:nvSpPr>
          <p:cNvPr id="6" name="TextBox 5">
            <a:extLst>
              <a:ext uri="{FF2B5EF4-FFF2-40B4-BE49-F238E27FC236}">
                <a16:creationId xmlns:a16="http://schemas.microsoft.com/office/drawing/2014/main" id="{27850753-0E8C-D6B1-221E-1A5A7731751F}"/>
              </a:ext>
            </a:extLst>
          </p:cNvPr>
          <p:cNvSpPr txBox="1"/>
          <p:nvPr/>
        </p:nvSpPr>
        <p:spPr>
          <a:xfrm>
            <a:off x="7107557" y="5906360"/>
            <a:ext cx="29478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err="1">
                <a:ea typeface="+mn-lt"/>
                <a:cs typeface="+mn-lt"/>
              </a:rPr>
              <a:t>Haritanovich</a:t>
            </a:r>
            <a:r>
              <a:rPr lang="en-GB" sz="800" dirty="0">
                <a:ea typeface="+mn-lt"/>
                <a:cs typeface="+mn-lt"/>
              </a:rPr>
              <a:t>, I. (December 2018). </a:t>
            </a:r>
            <a:r>
              <a:rPr lang="en-GB" sz="800" i="1" dirty="0">
                <a:ea typeface="+mn-lt"/>
                <a:cs typeface="+mn-lt"/>
              </a:rPr>
              <a:t>Coffee Beans.</a:t>
            </a:r>
            <a:r>
              <a:rPr lang="en-GB" sz="800" dirty="0">
                <a:ea typeface="+mn-lt"/>
                <a:cs typeface="+mn-lt"/>
              </a:rPr>
              <a:t> </a:t>
            </a:r>
            <a:r>
              <a:rPr lang="en-GB" sz="800" err="1">
                <a:ea typeface="+mn-lt"/>
                <a:cs typeface="+mn-lt"/>
              </a:rPr>
              <a:t>Pexels</a:t>
            </a:r>
            <a:r>
              <a:rPr lang="en-GB" sz="800" dirty="0">
                <a:ea typeface="+mn-lt"/>
                <a:cs typeface="+mn-lt"/>
              </a:rPr>
              <a:t>. https://www.pexels.com/photo/coffee-beans-1695052/.</a:t>
            </a:r>
            <a:endParaRPr lang="en-US" sz="800" dirty="0"/>
          </a:p>
        </p:txBody>
      </p:sp>
    </p:spTree>
    <p:extLst>
      <p:ext uri="{BB962C8B-B14F-4D97-AF65-F5344CB8AC3E}">
        <p14:creationId xmlns:p14="http://schemas.microsoft.com/office/powerpoint/2010/main" val="2185441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Feature Box</a:t>
            </a:r>
          </a:p>
        </p:txBody>
      </p:sp>
      <p:sp>
        <p:nvSpPr>
          <p:cNvPr id="3" name="Content Placeholder 2"/>
          <p:cNvSpPr>
            <a:spLocks noGrp="1"/>
          </p:cNvSpPr>
          <p:nvPr>
            <p:ph sz="quarter" idx="11"/>
          </p:nvPr>
        </p:nvSpPr>
        <p:spPr/>
        <p:txBody>
          <a:bodyPr/>
          <a:lstStyle/>
          <a:p>
            <a:pPr marL="0" indent="0">
              <a:buNone/>
            </a:pPr>
            <a:r>
              <a:rPr lang="en-US" b="1" dirty="0"/>
              <a:t>What Can You Do?: Textbooks for Change</a:t>
            </a:r>
          </a:p>
          <a:p>
            <a:pPr marL="0" indent="0">
              <a:buNone/>
            </a:pPr>
            <a:endParaRPr lang="en-US" b="1" dirty="0"/>
          </a:p>
          <a:p>
            <a:r>
              <a:rPr lang="en-US" dirty="0"/>
              <a:t>Have you observed a </a:t>
            </a:r>
            <a:r>
              <a:rPr lang="en-US" b="1" dirty="0"/>
              <a:t>problem</a:t>
            </a:r>
            <a:r>
              <a:rPr lang="en-US" dirty="0"/>
              <a:t> on your college campus or other campuses that is not being served properly? Could it result in a </a:t>
            </a:r>
            <a:r>
              <a:rPr lang="en-US" b="1" dirty="0"/>
              <a:t>social enterprise</a:t>
            </a:r>
            <a:r>
              <a:rPr lang="en-US" dirty="0"/>
              <a:t>?</a:t>
            </a:r>
          </a:p>
        </p:txBody>
      </p:sp>
      <p:pic>
        <p:nvPicPr>
          <p:cNvPr id="4" name="Picture 3" descr="A group of people sitting on the grass&#10;&#10;Description automatically generated">
            <a:extLst>
              <a:ext uri="{FF2B5EF4-FFF2-40B4-BE49-F238E27FC236}">
                <a16:creationId xmlns:a16="http://schemas.microsoft.com/office/drawing/2014/main" id="{6B9B41A5-88C4-C765-C83B-5622BF88A07F}"/>
              </a:ext>
            </a:extLst>
          </p:cNvPr>
          <p:cNvPicPr>
            <a:picLocks noChangeAspect="1"/>
          </p:cNvPicPr>
          <p:nvPr/>
        </p:nvPicPr>
        <p:blipFill>
          <a:blip r:embed="rId2"/>
          <a:stretch>
            <a:fillRect/>
          </a:stretch>
        </p:blipFill>
        <p:spPr>
          <a:xfrm>
            <a:off x="3589555" y="3094130"/>
            <a:ext cx="4790793" cy="3151110"/>
          </a:xfrm>
          <a:prstGeom prst="rect">
            <a:avLst/>
          </a:prstGeom>
        </p:spPr>
      </p:pic>
      <p:sp>
        <p:nvSpPr>
          <p:cNvPr id="6" name="TextBox 5">
            <a:extLst>
              <a:ext uri="{FF2B5EF4-FFF2-40B4-BE49-F238E27FC236}">
                <a16:creationId xmlns:a16="http://schemas.microsoft.com/office/drawing/2014/main" id="{02215069-6C8D-C8FF-7C01-7EE775B6B563}"/>
              </a:ext>
            </a:extLst>
          </p:cNvPr>
          <p:cNvSpPr txBox="1"/>
          <p:nvPr/>
        </p:nvSpPr>
        <p:spPr>
          <a:xfrm>
            <a:off x="8381487" y="5537264"/>
            <a:ext cx="20418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ea typeface="+mn-lt"/>
                <a:cs typeface="+mn-lt"/>
              </a:rPr>
              <a:t>Keira Burton, K. (December 2020). </a:t>
            </a:r>
            <a:r>
              <a:rPr lang="en-GB" sz="800" i="1" dirty="0">
                <a:ea typeface="+mn-lt"/>
                <a:cs typeface="+mn-lt"/>
              </a:rPr>
              <a:t>Cheerful Multi-Ethnic Students with Books. </a:t>
            </a:r>
            <a:r>
              <a:rPr lang="en-GB" sz="800" err="1">
                <a:ea typeface="+mn-lt"/>
                <a:cs typeface="+mn-lt"/>
              </a:rPr>
              <a:t>Pexels</a:t>
            </a:r>
            <a:r>
              <a:rPr lang="en-GB" sz="800" dirty="0">
                <a:ea typeface="+mn-lt"/>
                <a:cs typeface="+mn-lt"/>
              </a:rPr>
              <a:t>.</a:t>
            </a:r>
            <a:r>
              <a:rPr lang="en-GB" sz="800" i="1" dirty="0">
                <a:ea typeface="+mn-lt"/>
                <a:cs typeface="+mn-lt"/>
              </a:rPr>
              <a:t> </a:t>
            </a:r>
            <a:r>
              <a:rPr lang="en-GB" sz="800" dirty="0">
                <a:ea typeface="+mn-lt"/>
                <a:cs typeface="+mn-lt"/>
              </a:rPr>
              <a:t> https://www.pexels.com/photo/cheerful-multiethnic-students-with-books-sitting-near-university-6146978/.</a:t>
            </a:r>
            <a:endParaRPr lang="en-US" sz="800" dirty="0"/>
          </a:p>
        </p:txBody>
      </p:sp>
    </p:spTree>
    <p:extLst>
      <p:ext uri="{BB962C8B-B14F-4D97-AF65-F5344CB8AC3E}">
        <p14:creationId xmlns:p14="http://schemas.microsoft.com/office/powerpoint/2010/main" val="26145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88FA-05E4-49C8-9B66-BD1A1D967C54}"/>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29887540-FAA8-434F-9F5A-07E8C6D087A5}"/>
              </a:ext>
            </a:extLst>
          </p:cNvPr>
          <p:cNvSpPr>
            <a:spLocks noGrp="1"/>
          </p:cNvSpPr>
          <p:nvPr>
            <p:ph sz="quarter" idx="11"/>
          </p:nvPr>
        </p:nvSpPr>
        <p:spPr/>
        <p:txBody>
          <a:bodyPr/>
          <a:lstStyle/>
          <a:p>
            <a:pPr marL="0" indent="0">
              <a:buNone/>
            </a:pPr>
            <a:r>
              <a:rPr lang="en-US" b="1" dirty="0"/>
              <a:t>Work It Out: Franchisee Set Out</a:t>
            </a:r>
          </a:p>
          <a:p>
            <a:pPr marL="0" indent="0">
              <a:buNone/>
            </a:pPr>
            <a:endParaRPr lang="en-US" b="1" dirty="0"/>
          </a:p>
          <a:p>
            <a:r>
              <a:rPr lang="en-US" dirty="0"/>
              <a:t>What steps should the new restaurant take to create a new business plan?</a:t>
            </a:r>
          </a:p>
          <a:p>
            <a:r>
              <a:rPr lang="en-US" dirty="0"/>
              <a:t>Should it attempt to serve the same customers? Why or why not?</a:t>
            </a:r>
          </a:p>
        </p:txBody>
      </p:sp>
      <p:pic>
        <p:nvPicPr>
          <p:cNvPr id="4" name="Picture 3" descr="A hand holding a sign&#10;&#10;Description automatically generated">
            <a:extLst>
              <a:ext uri="{FF2B5EF4-FFF2-40B4-BE49-F238E27FC236}">
                <a16:creationId xmlns:a16="http://schemas.microsoft.com/office/drawing/2014/main" id="{92C05551-D069-40CF-EE1A-2993558A9A3F}"/>
              </a:ext>
            </a:extLst>
          </p:cNvPr>
          <p:cNvPicPr>
            <a:picLocks noChangeAspect="1"/>
          </p:cNvPicPr>
          <p:nvPr/>
        </p:nvPicPr>
        <p:blipFill>
          <a:blip r:embed="rId2"/>
          <a:stretch>
            <a:fillRect/>
          </a:stretch>
        </p:blipFill>
        <p:spPr>
          <a:xfrm>
            <a:off x="2878140" y="3674701"/>
            <a:ext cx="3908080" cy="2570179"/>
          </a:xfrm>
          <a:prstGeom prst="rect">
            <a:avLst/>
          </a:prstGeom>
        </p:spPr>
      </p:pic>
      <p:sp>
        <p:nvSpPr>
          <p:cNvPr id="6" name="TextBox 5">
            <a:extLst>
              <a:ext uri="{FF2B5EF4-FFF2-40B4-BE49-F238E27FC236}">
                <a16:creationId xmlns:a16="http://schemas.microsoft.com/office/drawing/2014/main" id="{A807C77B-C242-99D9-145B-B4FE57C79EB3}"/>
              </a:ext>
            </a:extLst>
          </p:cNvPr>
          <p:cNvSpPr txBox="1"/>
          <p:nvPr/>
        </p:nvSpPr>
        <p:spPr>
          <a:xfrm>
            <a:off x="6783213" y="5788284"/>
            <a:ext cx="27816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dirty="0">
                <a:ea typeface="+mn-lt"/>
                <a:cs typeface="+mn-lt"/>
              </a:rPr>
              <a:t>Filkins, A. (September 2020)</a:t>
            </a:r>
            <a:r>
              <a:rPr lang="en-GB" sz="800" i="1" dirty="0">
                <a:ea typeface="+mn-lt"/>
                <a:cs typeface="+mn-lt"/>
              </a:rPr>
              <a:t> Person showing signboard on window.</a:t>
            </a:r>
            <a:r>
              <a:rPr lang="en-GB" sz="800" dirty="0">
                <a:ea typeface="+mn-lt"/>
                <a:cs typeface="+mn-lt"/>
              </a:rPr>
              <a:t> </a:t>
            </a:r>
            <a:r>
              <a:rPr lang="en-GB" sz="800" err="1">
                <a:ea typeface="+mn-lt"/>
                <a:cs typeface="+mn-lt"/>
              </a:rPr>
              <a:t>Pexels</a:t>
            </a:r>
            <a:r>
              <a:rPr lang="en-GB" sz="800" dirty="0">
                <a:ea typeface="+mn-lt"/>
                <a:cs typeface="+mn-lt"/>
              </a:rPr>
              <a:t>.  https://www.pexels.com/photo/crop-person-showing-signboard-on-window-5410138/</a:t>
            </a:r>
            <a:endParaRPr lang="en-US" sz="800" dirty="0"/>
          </a:p>
        </p:txBody>
      </p:sp>
    </p:spTree>
    <p:extLst>
      <p:ext uri="{BB962C8B-B14F-4D97-AF65-F5344CB8AC3E}">
        <p14:creationId xmlns:p14="http://schemas.microsoft.com/office/powerpoint/2010/main" val="713713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EF36-8918-4227-84EE-056E4CABEB1B}"/>
              </a:ext>
            </a:extLst>
          </p:cNvPr>
          <p:cNvSpPr>
            <a:spLocks noGrp="1"/>
          </p:cNvSpPr>
          <p:nvPr>
            <p:ph type="title"/>
          </p:nvPr>
        </p:nvSpPr>
        <p:spPr/>
        <p:txBody>
          <a:bodyPr>
            <a:normAutofit fontScale="90000"/>
          </a:bodyPr>
          <a:lstStyle/>
          <a:p>
            <a:r>
              <a:rPr lang="en-US" dirty="0"/>
              <a:t>Discussion Questions</a:t>
            </a:r>
          </a:p>
        </p:txBody>
      </p:sp>
      <p:sp>
        <p:nvSpPr>
          <p:cNvPr id="3" name="Content Placeholder 2">
            <a:extLst>
              <a:ext uri="{FF2B5EF4-FFF2-40B4-BE49-F238E27FC236}">
                <a16:creationId xmlns:a16="http://schemas.microsoft.com/office/drawing/2014/main" id="{110969DD-5CBB-42F1-95E5-CC902A061568}"/>
              </a:ext>
            </a:extLst>
          </p:cNvPr>
          <p:cNvSpPr>
            <a:spLocks noGrp="1"/>
          </p:cNvSpPr>
          <p:nvPr>
            <p:ph sz="quarter" idx="11"/>
          </p:nvPr>
        </p:nvSpPr>
        <p:spPr>
          <a:xfrm>
            <a:off x="838200" y="1668780"/>
            <a:ext cx="10515600" cy="4579620"/>
          </a:xfrm>
        </p:spPr>
        <p:txBody>
          <a:bodyPr/>
          <a:lstStyle/>
          <a:p>
            <a:r>
              <a:rPr lang="en-US" dirty="0"/>
              <a:t>Explain the purpose and </a:t>
            </a:r>
            <a:r>
              <a:rPr lang="en-US" b="1" dirty="0"/>
              <a:t>importance </a:t>
            </a:r>
            <a:r>
              <a:rPr lang="en-US" dirty="0"/>
              <a:t>of business plan.</a:t>
            </a:r>
          </a:p>
          <a:p>
            <a:r>
              <a:rPr lang="en-US" dirty="0"/>
              <a:t>Describe the </a:t>
            </a:r>
            <a:r>
              <a:rPr lang="en-US" b="1" dirty="0"/>
              <a:t>components</a:t>
            </a:r>
            <a:r>
              <a:rPr lang="en-US" dirty="0"/>
              <a:t> of a business plan.</a:t>
            </a:r>
          </a:p>
          <a:p>
            <a:r>
              <a:rPr lang="en-US" dirty="0"/>
              <a:t>Should you write a business plan even if you do not need outside financing? Why or why not?</a:t>
            </a:r>
          </a:p>
        </p:txBody>
      </p:sp>
    </p:spTree>
    <p:extLst>
      <p:ext uri="{BB962C8B-B14F-4D97-AF65-F5344CB8AC3E}">
        <p14:creationId xmlns:p14="http://schemas.microsoft.com/office/powerpoint/2010/main" val="2844073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187499B-FC64-40BE-BA21-4511B9A3689E}"/>
              </a:ext>
            </a:extLst>
          </p:cNvPr>
          <p:cNvSpPr>
            <a:spLocks noGrp="1"/>
          </p:cNvSpPr>
          <p:nvPr>
            <p:ph sz="quarter" idx="11"/>
          </p:nvPr>
        </p:nvSpPr>
        <p:spPr>
          <a:xfrm>
            <a:off x="838200" y="900113"/>
            <a:ext cx="10515600" cy="534828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US" dirty="0"/>
              <a:t>This OpenStax ancillary resource is © Rice University under a CC-BY 4.0 International license; it may be reproduced or modified but must be attributed to OpenStax, Rice University and any changes must be noted.</a:t>
            </a:r>
          </a:p>
        </p:txBody>
      </p:sp>
    </p:spTree>
    <p:extLst>
      <p:ext uri="{BB962C8B-B14F-4D97-AF65-F5344CB8AC3E}">
        <p14:creationId xmlns:p14="http://schemas.microsoft.com/office/powerpoint/2010/main" val="1488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61D7-6A6D-4097-A1C7-9D6E1A475F3E}"/>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E25E1A95-BEBF-43FB-82CF-83B445890A44}"/>
              </a:ext>
            </a:extLst>
          </p:cNvPr>
          <p:cNvSpPr>
            <a:spLocks noGrp="1"/>
          </p:cNvSpPr>
          <p:nvPr>
            <p:ph sz="quarter" idx="11"/>
          </p:nvPr>
        </p:nvSpPr>
        <p:spPr>
          <a:xfrm>
            <a:off x="838200" y="1571946"/>
            <a:ext cx="10515600" cy="4676454"/>
          </a:xfrm>
        </p:spPr>
        <p:txBody>
          <a:bodyPr/>
          <a:lstStyle/>
          <a:p>
            <a:pPr marL="0" indent="0">
              <a:buNone/>
            </a:pPr>
            <a:r>
              <a:rPr lang="en-US" b="1" dirty="0"/>
              <a:t>Are You Ready?: Netflix’s Disruption</a:t>
            </a:r>
          </a:p>
          <a:p>
            <a:pPr marL="457200" indent="-457200">
              <a:buFont typeface="Arial" panose="020B0604020202020204" pitchFamily="34" charset="0"/>
              <a:buChar char="•"/>
            </a:pPr>
            <a:r>
              <a:rPr lang="en-US" dirty="0"/>
              <a:t>What should Netflix do to counter this threat to the third iteration of its business model?</a:t>
            </a:r>
          </a:p>
          <a:p>
            <a:pPr marL="457200" indent="-457200">
              <a:buFont typeface="Arial" panose="020B0604020202020204" pitchFamily="34" charset="0"/>
              <a:buChar char="•"/>
            </a:pPr>
            <a:r>
              <a:rPr lang="en-US" dirty="0"/>
              <a:t>What threats does the end of net neutrality pose to Netflix’s business model?</a:t>
            </a:r>
          </a:p>
          <a:p>
            <a:pPr marL="457200" indent="-457200">
              <a:buFont typeface="Arial" panose="020B0604020202020204" pitchFamily="34" charset="0"/>
              <a:buChar char="•"/>
            </a:pPr>
            <a:r>
              <a:rPr lang="en-US" dirty="0"/>
              <a:t>If you were in charge at Netflix, would you pay more to Internet providers to gain faster delivery of your content on the Internet? Why or why not?</a:t>
            </a:r>
          </a:p>
        </p:txBody>
      </p:sp>
    </p:spTree>
    <p:extLst>
      <p:ext uri="{BB962C8B-B14F-4D97-AF65-F5344CB8AC3E}">
        <p14:creationId xmlns:p14="http://schemas.microsoft.com/office/powerpoint/2010/main" val="17552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ED0C-E312-4D69-9059-D5E1EC55C1E8}"/>
              </a:ext>
            </a:extLst>
          </p:cNvPr>
          <p:cNvSpPr>
            <a:spLocks noGrp="1"/>
          </p:cNvSpPr>
          <p:nvPr>
            <p:ph type="title"/>
          </p:nvPr>
        </p:nvSpPr>
        <p:spPr/>
        <p:txBody>
          <a:bodyPr>
            <a:normAutofit fontScale="90000"/>
          </a:bodyPr>
          <a:lstStyle/>
          <a:p>
            <a:r>
              <a:rPr lang="en-US" dirty="0"/>
              <a:t>Figure 11.5</a:t>
            </a:r>
          </a:p>
        </p:txBody>
      </p:sp>
      <p:pic>
        <p:nvPicPr>
          <p:cNvPr id="5" name="Content Placeholder 4" descr="Photo of a smartphone attached to a car’s windshield, displaying a map app.">
            <a:extLst>
              <a:ext uri="{FF2B5EF4-FFF2-40B4-BE49-F238E27FC236}">
                <a16:creationId xmlns:a16="http://schemas.microsoft.com/office/drawing/2014/main" id="{B9301E28-9270-4C6E-AE60-33B4C8941F08}"/>
              </a:ext>
            </a:extLst>
          </p:cNvPr>
          <p:cNvPicPr>
            <a:picLocks noGrp="1" noChangeAspect="1"/>
          </p:cNvPicPr>
          <p:nvPr>
            <p:ph idx="1"/>
          </p:nvPr>
        </p:nvPicPr>
        <p:blipFill>
          <a:blip r:embed="rId2"/>
          <a:stretch>
            <a:fillRect/>
          </a:stretch>
        </p:blipFill>
        <p:spPr>
          <a:xfrm>
            <a:off x="3856306" y="1173148"/>
            <a:ext cx="4479388" cy="3361776"/>
          </a:xfrm>
        </p:spPr>
      </p:pic>
      <p:sp>
        <p:nvSpPr>
          <p:cNvPr id="6" name="Content Placeholder 5">
            <a:extLst>
              <a:ext uri="{FF2B5EF4-FFF2-40B4-BE49-F238E27FC236}">
                <a16:creationId xmlns:a16="http://schemas.microsoft.com/office/drawing/2014/main" id="{7FB6C320-B9A8-4747-85C6-6C76571C4461}"/>
              </a:ext>
            </a:extLst>
          </p:cNvPr>
          <p:cNvSpPr>
            <a:spLocks noGrp="1"/>
          </p:cNvSpPr>
          <p:nvPr>
            <p:ph idx="13"/>
          </p:nvPr>
        </p:nvSpPr>
        <p:spPr/>
        <p:txBody>
          <a:bodyPr/>
          <a:lstStyle/>
          <a:p>
            <a:r>
              <a:rPr lang="en-US" dirty="0"/>
              <a:t>Uber and Lyft are popular ride-sharing services. (credit: “navigation car drive road </a:t>
            </a:r>
            <a:r>
              <a:rPr lang="en-US" dirty="0" err="1"/>
              <a:t>gps</a:t>
            </a:r>
            <a:r>
              <a:rPr lang="en-US" dirty="0"/>
              <a:t>” by “</a:t>
            </a:r>
            <a:r>
              <a:rPr lang="en-US" dirty="0" err="1"/>
              <a:t>DariuszSankowski</a:t>
            </a:r>
            <a:r>
              <a:rPr lang="en-US" dirty="0"/>
              <a:t>”/</a:t>
            </a:r>
            <a:r>
              <a:rPr lang="en-US" dirty="0" err="1"/>
              <a:t>Pixabay</a:t>
            </a:r>
            <a:r>
              <a:rPr lang="en-US" dirty="0"/>
              <a:t>, CC0)</a:t>
            </a:r>
          </a:p>
        </p:txBody>
      </p:sp>
    </p:spTree>
    <p:extLst>
      <p:ext uri="{BB962C8B-B14F-4D97-AF65-F5344CB8AC3E}">
        <p14:creationId xmlns:p14="http://schemas.microsoft.com/office/powerpoint/2010/main" val="84251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F8AC-0823-4238-9A12-2BA76E5C9630}"/>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2FB8C929-6B92-4FD9-B567-D812980DBBE7}"/>
              </a:ext>
            </a:extLst>
          </p:cNvPr>
          <p:cNvSpPr>
            <a:spLocks noGrp="1"/>
          </p:cNvSpPr>
          <p:nvPr>
            <p:ph sz="quarter" idx="11"/>
          </p:nvPr>
        </p:nvSpPr>
        <p:spPr>
          <a:xfrm>
            <a:off x="838200" y="1479479"/>
            <a:ext cx="10515600" cy="4768921"/>
          </a:xfrm>
        </p:spPr>
        <p:txBody>
          <a:bodyPr/>
          <a:lstStyle/>
          <a:p>
            <a:pPr marL="0" indent="0">
              <a:buNone/>
            </a:pPr>
            <a:r>
              <a:rPr lang="en-US" b="1" dirty="0"/>
              <a:t>Work It Out: Ride Sharing</a:t>
            </a:r>
          </a:p>
          <a:p>
            <a:pPr marL="457200" indent="-457200">
              <a:buFont typeface="Arial" panose="020B0604020202020204" pitchFamily="34" charset="0"/>
              <a:buChar char="•"/>
            </a:pPr>
            <a:r>
              <a:rPr lang="en-US" dirty="0"/>
              <a:t>What are the jobs to be done that Uber addresses?</a:t>
            </a:r>
          </a:p>
          <a:p>
            <a:pPr marL="457200" indent="-457200">
              <a:buFont typeface="Arial" panose="020B0604020202020204" pitchFamily="34" charset="0"/>
              <a:buChar char="•"/>
            </a:pPr>
            <a:r>
              <a:rPr lang="en-US" dirty="0"/>
              <a:t>What areas of a taxi cab’s business model does Uber disrupt?</a:t>
            </a:r>
          </a:p>
        </p:txBody>
      </p:sp>
    </p:spTree>
    <p:extLst>
      <p:ext uri="{BB962C8B-B14F-4D97-AF65-F5344CB8AC3E}">
        <p14:creationId xmlns:p14="http://schemas.microsoft.com/office/powerpoint/2010/main" val="72251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93D5-B303-4DDC-8A6F-DF34C8E70D54}"/>
              </a:ext>
            </a:extLst>
          </p:cNvPr>
          <p:cNvSpPr>
            <a:spLocks noGrp="1"/>
          </p:cNvSpPr>
          <p:nvPr>
            <p:ph type="title"/>
          </p:nvPr>
        </p:nvSpPr>
        <p:spPr/>
        <p:txBody>
          <a:bodyPr>
            <a:normAutofit fontScale="90000"/>
          </a:bodyPr>
          <a:lstStyle/>
          <a:p>
            <a:r>
              <a:rPr lang="en-US" dirty="0"/>
              <a:t>Feature Box</a:t>
            </a:r>
          </a:p>
        </p:txBody>
      </p:sp>
      <p:sp>
        <p:nvSpPr>
          <p:cNvPr id="3" name="Content Placeholder 2">
            <a:extLst>
              <a:ext uri="{FF2B5EF4-FFF2-40B4-BE49-F238E27FC236}">
                <a16:creationId xmlns:a16="http://schemas.microsoft.com/office/drawing/2014/main" id="{65EF6BCC-EFB4-4BBB-9821-AF0EF580470E}"/>
              </a:ext>
            </a:extLst>
          </p:cNvPr>
          <p:cNvSpPr>
            <a:spLocks noGrp="1"/>
          </p:cNvSpPr>
          <p:nvPr>
            <p:ph sz="quarter" idx="11"/>
          </p:nvPr>
        </p:nvSpPr>
        <p:spPr>
          <a:xfrm>
            <a:off x="838200" y="1417834"/>
            <a:ext cx="10515600" cy="4830566"/>
          </a:xfrm>
        </p:spPr>
        <p:txBody>
          <a:bodyPr/>
          <a:lstStyle/>
          <a:p>
            <a:pPr marL="0" indent="0">
              <a:buNone/>
            </a:pPr>
            <a:r>
              <a:rPr lang="en-US" b="1" dirty="0"/>
              <a:t>Entrepreneur in Action: From </a:t>
            </a:r>
            <a:r>
              <a:rPr lang="en-US" b="1" dirty="0" err="1"/>
              <a:t>Odeo</a:t>
            </a:r>
            <a:r>
              <a:rPr lang="en-US" b="1" dirty="0"/>
              <a:t> to Twitter</a:t>
            </a:r>
          </a:p>
          <a:p>
            <a:pPr marL="457200" indent="-457200">
              <a:buFont typeface="Arial" panose="020B0604020202020204" pitchFamily="34" charset="0"/>
              <a:buChar char="•"/>
            </a:pPr>
            <a:r>
              <a:rPr lang="en-US" dirty="0"/>
              <a:t>What type of innovation would you consider the original </a:t>
            </a:r>
            <a:r>
              <a:rPr lang="en-US" dirty="0" err="1"/>
              <a:t>Odeo</a:t>
            </a:r>
            <a:r>
              <a:rPr lang="en-US" dirty="0"/>
              <a:t> platform? Why?</a:t>
            </a:r>
          </a:p>
          <a:p>
            <a:pPr marL="457200" indent="-457200">
              <a:buFont typeface="Arial" panose="020B0604020202020204" pitchFamily="34" charset="0"/>
              <a:buChar char="•"/>
            </a:pPr>
            <a:r>
              <a:rPr lang="en-US" dirty="0"/>
              <a:t>Why did Apple have an “unfair advantage” with its podcasting platform over competitors like </a:t>
            </a:r>
            <a:r>
              <a:rPr lang="en-US" dirty="0" err="1"/>
              <a:t>Odeo</a:t>
            </a:r>
            <a:r>
              <a:rPr lang="en-US" dirty="0"/>
              <a:t>?</a:t>
            </a:r>
          </a:p>
          <a:p>
            <a:pPr marL="457200" indent="-457200">
              <a:buFont typeface="Arial" panose="020B0604020202020204" pitchFamily="34" charset="0"/>
              <a:buChar char="•"/>
            </a:pPr>
            <a:r>
              <a:rPr lang="en-US" dirty="0"/>
              <a:t>What value proposition did the early version of </a:t>
            </a:r>
            <a:r>
              <a:rPr lang="en-US" dirty="0" err="1"/>
              <a:t>Twtter</a:t>
            </a:r>
            <a:r>
              <a:rPr lang="en-US" dirty="0"/>
              <a:t> offer its users?</a:t>
            </a:r>
          </a:p>
        </p:txBody>
      </p:sp>
    </p:spTree>
    <p:extLst>
      <p:ext uri="{BB962C8B-B14F-4D97-AF65-F5344CB8AC3E}">
        <p14:creationId xmlns:p14="http://schemas.microsoft.com/office/powerpoint/2010/main" val="574019341"/>
      </p:ext>
    </p:extLst>
  </p:cSld>
  <p:clrMapOvr>
    <a:masterClrMapping/>
  </p:clrMapOvr>
</p:sld>
</file>

<file path=ppt/theme/theme1.xml><?xml version="1.0" encoding="utf-8"?>
<a:theme xmlns:a="http://schemas.openxmlformats.org/drawingml/2006/main" name="Office Theme">
  <a:themeElements>
    <a:clrScheme name="OpenStax">
      <a:dk1>
        <a:srgbClr val="000000"/>
      </a:dk1>
      <a:lt1>
        <a:srgbClr val="FFFFFF"/>
      </a:lt1>
      <a:dk2>
        <a:srgbClr val="44546A"/>
      </a:dk2>
      <a:lt2>
        <a:srgbClr val="E7E6E6"/>
      </a:lt2>
      <a:accent1>
        <a:srgbClr val="609A33"/>
      </a:accent1>
      <a:accent2>
        <a:srgbClr val="DB5935"/>
      </a:accent2>
      <a:accent3>
        <a:srgbClr val="464846"/>
      </a:accent3>
      <a:accent4>
        <a:srgbClr val="EAC322"/>
      </a:accent4>
      <a:accent5>
        <a:srgbClr val="1B1E3F"/>
      </a:accent5>
      <a:accent6>
        <a:srgbClr val="70AD47"/>
      </a:accent6>
      <a:hlink>
        <a:srgbClr val="29749C"/>
      </a:hlink>
      <a:folHlink>
        <a:srgbClr val="9450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9502AE5A702245876ABA891E53B479" ma:contentTypeVersion="8" ma:contentTypeDescription="Create a new document." ma:contentTypeScope="" ma:versionID="ff7094f168425757997c37a7a538abf3">
  <xsd:schema xmlns:xsd="http://www.w3.org/2001/XMLSchema" xmlns:xs="http://www.w3.org/2001/XMLSchema" xmlns:p="http://schemas.microsoft.com/office/2006/metadata/properties" xmlns:ns2="68157f07-5a15-4979-aaf3-fbf12c066bb4" xmlns:ns3="7a734ca6-ce8d-4a54-8948-14310e85adfb" targetNamespace="http://schemas.microsoft.com/office/2006/metadata/properties" ma:root="true" ma:fieldsID="2d413ac64e4c697d27a8f1614fd9a5e2" ns2:_="" ns3:_="">
    <xsd:import namespace="68157f07-5a15-4979-aaf3-fbf12c066bb4"/>
    <xsd:import namespace="7a734ca6-ce8d-4a54-8948-14310e85ad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157f07-5a15-4979-aaf3-fbf12c066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734ca6-ce8d-4a54-8948-14310e85adf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49807A-E12A-48E7-B79C-A1F768C7024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212C4AA-A247-4D71-A426-6D87B81231C9}">
  <ds:schemaRefs>
    <ds:schemaRef ds:uri="http://schemas.microsoft.com/sharepoint/v3/contenttype/forms"/>
  </ds:schemaRefs>
</ds:datastoreItem>
</file>

<file path=customXml/itemProps3.xml><?xml version="1.0" encoding="utf-8"?>
<ds:datastoreItem xmlns:ds="http://schemas.openxmlformats.org/officeDocument/2006/customXml" ds:itemID="{205B5DE2-7FEA-46FA-9FAE-035BED49D5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157f07-5a15-4979-aaf3-fbf12c066bb4"/>
    <ds:schemaRef ds:uri="7a734ca6-ce8d-4a54-8948-14310e85a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TotalTime>
  <Words>5521</Words>
  <Application>Microsoft Office PowerPoint</Application>
  <PresentationFormat>Widescreen</PresentationFormat>
  <Paragraphs>300</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Entrepreneurship</vt:lpstr>
      <vt:lpstr>Figure 11.2</vt:lpstr>
      <vt:lpstr>Figure 11.3</vt:lpstr>
      <vt:lpstr>Figure 11.4</vt:lpstr>
      <vt:lpstr>Disruptive Innovations</vt:lpstr>
      <vt:lpstr>Feature Box</vt:lpstr>
      <vt:lpstr>Figure 11.5</vt:lpstr>
      <vt:lpstr>Feature Box</vt:lpstr>
      <vt:lpstr>Feature Box</vt:lpstr>
      <vt:lpstr>Discussion Questions</vt:lpstr>
      <vt:lpstr>Figure 11.6</vt:lpstr>
      <vt:lpstr>Figure 11.7</vt:lpstr>
      <vt:lpstr>Figure 11.8</vt:lpstr>
      <vt:lpstr>Figure 11.9</vt:lpstr>
      <vt:lpstr>Figure 11.10</vt:lpstr>
      <vt:lpstr>Feature Box</vt:lpstr>
      <vt:lpstr>Figure 11.11</vt:lpstr>
      <vt:lpstr>Feature Box</vt:lpstr>
      <vt:lpstr>Discussion Questions</vt:lpstr>
      <vt:lpstr>Figure 11.12</vt:lpstr>
      <vt:lpstr>Figure 11.13</vt:lpstr>
      <vt:lpstr>Figure 11.14</vt:lpstr>
      <vt:lpstr>Figure 11.15</vt:lpstr>
      <vt:lpstr>Feature Box</vt:lpstr>
      <vt:lpstr>Discussion Questions</vt:lpstr>
      <vt:lpstr>Learning Objectives</vt:lpstr>
      <vt:lpstr>Figure 11.16</vt:lpstr>
      <vt:lpstr>Suggested Executive Summary Components for Rice University Business Plan Competition1</vt:lpstr>
      <vt:lpstr>Suggested Executive Summary Components for Rice University Business Plan Competition (continued)</vt:lpstr>
      <vt:lpstr>Feature Box</vt:lpstr>
      <vt:lpstr>Executive Summary for La Vida Lola</vt:lpstr>
      <vt:lpstr>Executive Summary for La Vida Lola (continued)</vt:lpstr>
      <vt:lpstr>Business Description for La Vida Lola</vt:lpstr>
      <vt:lpstr>Business Description for La Vida Lola (continued)</vt:lpstr>
      <vt:lpstr>Industry Analysis and Market Strategy for La Vida Lola</vt:lpstr>
      <vt:lpstr>Industry Analysis and Market Strategy for La Vida Lola (continued)</vt:lpstr>
      <vt:lpstr>Industry Analysis and Market Strategy for La Vida Lola (continued)</vt:lpstr>
      <vt:lpstr>Industry Analysis and Market Strategy for La Vida Lola (continued)</vt:lpstr>
      <vt:lpstr>Figure 11.17</vt:lpstr>
      <vt:lpstr>Figure 11.18</vt:lpstr>
      <vt:lpstr>Operations and Management Plan for La Vida Lola</vt:lpstr>
      <vt:lpstr>Operations and Management Plan for La Vida Lola (continued)</vt:lpstr>
      <vt:lpstr>Marketing Plan for La Vida Lola</vt:lpstr>
      <vt:lpstr>Marketing Plan for La Vida Lola (continued)</vt:lpstr>
      <vt:lpstr>Marketing Plan for La Vida Lola (continued)</vt:lpstr>
      <vt:lpstr>Marketing Plan for La Vida Lola (continued)</vt:lpstr>
      <vt:lpstr>Marketing Plan for La Vida Lola (continued)</vt:lpstr>
      <vt:lpstr>Marketing Plan for La Vida Lola (continued)</vt:lpstr>
      <vt:lpstr>Marketing Plan for La Vida Lola (continued)</vt:lpstr>
      <vt:lpstr>Marketing Plan for La Vida Lola (continued)</vt:lpstr>
      <vt:lpstr>Figure 11.19</vt:lpstr>
      <vt:lpstr>Figure 11.20</vt:lpstr>
      <vt:lpstr>Feature Box</vt:lpstr>
      <vt:lpstr>Feature Box</vt:lpstr>
      <vt:lpstr>Feature Box</vt:lpstr>
      <vt:lpstr>Discussion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Chu</dc:creator>
  <cp:lastModifiedBy>MacGregor,Lynn</cp:lastModifiedBy>
  <cp:revision>177</cp:revision>
  <dcterms:created xsi:type="dcterms:W3CDTF">2018-05-29T21:16:34Z</dcterms:created>
  <dcterms:modified xsi:type="dcterms:W3CDTF">2024-04-02T14:49:30Z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709200.000000000</vt:lpwstr>
  </property>
  <property fmtid="{D5CDD505-2E9C-101B-9397-08002B2CF9AE}" pid="3" name="ContentTypeId">
    <vt:lpwstr>0x0101004D9502AE5A702245876ABA891E53B479</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