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83" r:id="rId5"/>
    <p:sldId id="294" r:id="rId6"/>
    <p:sldId id="298" r:id="rId7"/>
    <p:sldId id="300" r:id="rId8"/>
    <p:sldId id="301" r:id="rId9"/>
    <p:sldId id="270" r:id="rId10"/>
    <p:sldId id="302" r:id="rId11"/>
    <p:sldId id="303" r:id="rId12"/>
    <p:sldId id="322" r:id="rId13"/>
    <p:sldId id="306" r:id="rId14"/>
    <p:sldId id="321" r:id="rId15"/>
    <p:sldId id="290" r:id="rId16"/>
    <p:sldId id="34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1FF29-D2B2-E4C2-5A6A-EFF3A48DA92E}" v="13" dt="2024-04-02T17:18:55.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autoAdjust="0"/>
  </p:normalViewPr>
  <p:slideViewPr>
    <p:cSldViewPr snapToGrid="0">
      <p:cViewPr varScale="1">
        <p:scale>
          <a:sx n="109" d="100"/>
          <a:sy n="109" d="100"/>
        </p:scale>
        <p:origin x="208"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Nadine" userId="S::w0486530@campus.nscc.ca::bb0c7927-911f-4325-9abb-7c0f016f7a13" providerId="AD" clId="Web-{E2C1FF29-D2B2-E4C2-5A6A-EFF3A48DA92E}"/>
    <pc:docChg chg="modSld">
      <pc:chgData name="Robinson,Nadine" userId="S::w0486530@campus.nscc.ca::bb0c7927-911f-4325-9abb-7c0f016f7a13" providerId="AD" clId="Web-{E2C1FF29-D2B2-E4C2-5A6A-EFF3A48DA92E}" dt="2024-04-02T17:18:55.691" v="12" actId="1076"/>
      <pc:docMkLst>
        <pc:docMk/>
      </pc:docMkLst>
      <pc:sldChg chg="addSp delSp modSp">
        <pc:chgData name="Robinson,Nadine" userId="S::w0486530@campus.nscc.ca::bb0c7927-911f-4325-9abb-7c0f016f7a13" providerId="AD" clId="Web-{E2C1FF29-D2B2-E4C2-5A6A-EFF3A48DA92E}" dt="2024-04-02T17:18:42.019" v="11" actId="1076"/>
        <pc:sldMkLst>
          <pc:docMk/>
          <pc:sldMk cId="383593886" sldId="294"/>
        </pc:sldMkLst>
        <pc:spChg chg="add mod">
          <ac:chgData name="Robinson,Nadine" userId="S::w0486530@campus.nscc.ca::bb0c7927-911f-4325-9abb-7c0f016f7a13" providerId="AD" clId="Web-{E2C1FF29-D2B2-E4C2-5A6A-EFF3A48DA92E}" dt="2024-04-02T17:18:42.019" v="11" actId="1076"/>
          <ac:spMkLst>
            <pc:docMk/>
            <pc:sldMk cId="383593886" sldId="294"/>
            <ac:spMk id="6" creationId="{3DB3C331-B94A-FAA6-FBEA-993E0C702B99}"/>
          </ac:spMkLst>
        </pc:spChg>
        <pc:picChg chg="add mod">
          <ac:chgData name="Robinson,Nadine" userId="S::w0486530@campus.nscc.ca::bb0c7927-911f-4325-9abb-7c0f016f7a13" providerId="AD" clId="Web-{E2C1FF29-D2B2-E4C2-5A6A-EFF3A48DA92E}" dt="2024-04-02T17:17:16.643" v="5" actId="1076"/>
          <ac:picMkLst>
            <pc:docMk/>
            <pc:sldMk cId="383593886" sldId="294"/>
            <ac:picMk id="4" creationId="{16FE55B4-A39D-4890-8A7F-97D7097FCCA2}"/>
          </ac:picMkLst>
        </pc:picChg>
        <pc:picChg chg="del">
          <ac:chgData name="Robinson,Nadine" userId="S::w0486530@campus.nscc.ca::bb0c7927-911f-4325-9abb-7c0f016f7a13" providerId="AD" clId="Web-{E2C1FF29-D2B2-E4C2-5A6A-EFF3A48DA92E}" dt="2024-04-02T17:16:15.705" v="0"/>
          <ac:picMkLst>
            <pc:docMk/>
            <pc:sldMk cId="383593886" sldId="294"/>
            <ac:picMk id="5" creationId="{071B7B9F-668E-6038-3AFB-B456EC11EF92}"/>
          </ac:picMkLst>
        </pc:picChg>
      </pc:sldChg>
      <pc:sldChg chg="addSp delSp modSp">
        <pc:chgData name="Robinson,Nadine" userId="S::w0486530@campus.nscc.ca::bb0c7927-911f-4325-9abb-7c0f016f7a13" providerId="AD" clId="Web-{E2C1FF29-D2B2-E4C2-5A6A-EFF3A48DA92E}" dt="2024-04-02T17:18:55.691" v="12" actId="1076"/>
        <pc:sldMkLst>
          <pc:docMk/>
          <pc:sldMk cId="1951145071" sldId="344"/>
        </pc:sldMkLst>
        <pc:spChg chg="add mod">
          <ac:chgData name="Robinson,Nadine" userId="S::w0486530@campus.nscc.ca::bb0c7927-911f-4325-9abb-7c0f016f7a13" providerId="AD" clId="Web-{E2C1FF29-D2B2-E4C2-5A6A-EFF3A48DA92E}" dt="2024-04-02T17:18:55.691" v="12" actId="1076"/>
          <ac:spMkLst>
            <pc:docMk/>
            <pc:sldMk cId="1951145071" sldId="344"/>
            <ac:spMk id="6" creationId="{3426298A-E5EB-AB6F-537D-1693ACAD2143}"/>
          </ac:spMkLst>
        </pc:spChg>
        <pc:picChg chg="add mod">
          <ac:chgData name="Robinson,Nadine" userId="S::w0486530@campus.nscc.ca::bb0c7927-911f-4325-9abb-7c0f016f7a13" providerId="AD" clId="Web-{E2C1FF29-D2B2-E4C2-5A6A-EFF3A48DA92E}" dt="2024-04-02T17:17:39.206" v="7" actId="1076"/>
          <ac:picMkLst>
            <pc:docMk/>
            <pc:sldMk cId="1951145071" sldId="344"/>
            <ac:picMk id="4" creationId="{26609AE8-A394-5FB2-24B8-B4927229A5FB}"/>
          </ac:picMkLst>
        </pc:picChg>
        <pc:picChg chg="del">
          <ac:chgData name="Robinson,Nadine" userId="S::w0486530@campus.nscc.ca::bb0c7927-911f-4325-9abb-7c0f016f7a13" providerId="AD" clId="Web-{E2C1FF29-D2B2-E4C2-5A6A-EFF3A48DA92E}" dt="2024-04-02T17:16:36.611" v="1"/>
          <ac:picMkLst>
            <pc:docMk/>
            <pc:sldMk cId="1951145071" sldId="344"/>
            <ac:picMk id="5" creationId="{AE9AA1C8-B550-5326-2DAC-A7CD0BC33721}"/>
          </ac:picMkLst>
        </pc:picChg>
      </pc:sldChg>
    </pc:docChg>
  </pc:docChgLst>
  <pc:docChgLst>
    <pc:chgData name="MacGregor,Lynn" userId="2a77ac1c-ad9e-411e-9a47-93d326c795b3" providerId="ADAL" clId="{20B69017-7563-684F-BE5B-6060FB49A663}"/>
    <pc:docChg chg="custSel modSld modMainMaster">
      <pc:chgData name="MacGregor,Lynn" userId="2a77ac1c-ad9e-411e-9a47-93d326c795b3" providerId="ADAL" clId="{20B69017-7563-684F-BE5B-6060FB49A663}" dt="2023-09-04T18:52:34.099" v="61" actId="478"/>
      <pc:docMkLst>
        <pc:docMk/>
      </pc:docMkLst>
      <pc:sldChg chg="addSp delSp modSp mod">
        <pc:chgData name="MacGregor,Lynn" userId="2a77ac1c-ad9e-411e-9a47-93d326c795b3" providerId="ADAL" clId="{20B69017-7563-684F-BE5B-6060FB49A663}" dt="2023-09-04T18:52:34.099" v="61" actId="478"/>
        <pc:sldMkLst>
          <pc:docMk/>
          <pc:sldMk cId="3375117720" sldId="283"/>
        </pc:sldMkLst>
        <pc:spChg chg="add del mod">
          <ac:chgData name="MacGregor,Lynn" userId="2a77ac1c-ad9e-411e-9a47-93d326c795b3" providerId="ADAL" clId="{20B69017-7563-684F-BE5B-6060FB49A663}" dt="2023-09-04T18:52:34.099" v="61" actId="478"/>
          <ac:spMkLst>
            <pc:docMk/>
            <pc:sldMk cId="3375117720" sldId="283"/>
            <ac:spMk id="3" creationId="{B2B1C3B5-B89F-D031-38AD-DAFE629F88C9}"/>
          </ac:spMkLst>
        </pc:spChg>
      </pc:sldChg>
      <pc:sldMasterChg chg="addSp delSp modSp mod modSldLayout">
        <pc:chgData name="MacGregor,Lynn" userId="2a77ac1c-ad9e-411e-9a47-93d326c795b3" providerId="ADAL" clId="{20B69017-7563-684F-BE5B-6060FB49A663}" dt="2023-09-04T18:52:15.833" v="59" actId="1076"/>
        <pc:sldMasterMkLst>
          <pc:docMk/>
          <pc:sldMasterMk cId="1516162385" sldId="2147483648"/>
        </pc:sldMasterMkLst>
        <pc:spChg chg="del mod">
          <ac:chgData name="MacGregor,Lynn" userId="2a77ac1c-ad9e-411e-9a47-93d326c795b3" providerId="ADAL" clId="{20B69017-7563-684F-BE5B-6060FB49A663}" dt="2023-09-04T18:46:26.034" v="37" actId="478"/>
          <ac:spMkLst>
            <pc:docMk/>
            <pc:sldMasterMk cId="1516162385" sldId="2147483648"/>
            <ac:spMk id="5" creationId="{00000000-0000-0000-0000-000000000000}"/>
          </ac:spMkLst>
        </pc:spChg>
        <pc:spChg chg="add del">
          <ac:chgData name="MacGregor,Lynn" userId="2a77ac1c-ad9e-411e-9a47-93d326c795b3" providerId="ADAL" clId="{20B69017-7563-684F-BE5B-6060FB49A663}" dt="2023-09-03T22:36:25.913" v="20" actId="478"/>
          <ac:spMkLst>
            <pc:docMk/>
            <pc:sldMasterMk cId="1516162385" sldId="2147483648"/>
            <ac:spMk id="8" creationId="{59ECBF8A-9697-4B76-B621-DD5684101A1C}"/>
          </ac:spMkLst>
        </pc:spChg>
        <pc:spChg chg="add del mod">
          <ac:chgData name="MacGregor,Lynn" userId="2a77ac1c-ad9e-411e-9a47-93d326c795b3" providerId="ADAL" clId="{20B69017-7563-684F-BE5B-6060FB49A663}" dt="2023-09-04T18:50:14.278" v="48" actId="478"/>
          <ac:spMkLst>
            <pc:docMk/>
            <pc:sldMasterMk cId="1516162385" sldId="2147483648"/>
            <ac:spMk id="9" creationId="{F3616B12-7B9B-F8C5-53EA-EC2CC3BD547C}"/>
          </ac:spMkLst>
        </pc:spChg>
        <pc:spChg chg="add mod">
          <ac:chgData name="MacGregor,Lynn" userId="2a77ac1c-ad9e-411e-9a47-93d326c795b3" providerId="ADAL" clId="{20B69017-7563-684F-BE5B-6060FB49A663}" dt="2023-09-04T18:50:39.026" v="52" actId="1076"/>
          <ac:spMkLst>
            <pc:docMk/>
            <pc:sldMasterMk cId="1516162385" sldId="2147483648"/>
            <ac:spMk id="10" creationId="{C44B3F24-535D-CF15-E7F9-4CC52AC45165}"/>
          </ac:spMkLst>
        </pc:spChg>
        <pc:sldLayoutChg chg="addSp delSp modSp mod">
          <pc:chgData name="MacGregor,Lynn" userId="2a77ac1c-ad9e-411e-9a47-93d326c795b3" providerId="ADAL" clId="{20B69017-7563-684F-BE5B-6060FB49A663}" dt="2023-09-04T18:51:07.661" v="53" actId="478"/>
          <pc:sldLayoutMkLst>
            <pc:docMk/>
            <pc:sldMasterMk cId="1516162385" sldId="2147483648"/>
            <pc:sldLayoutMk cId="100249393" sldId="2147483649"/>
          </pc:sldLayoutMkLst>
          <pc:spChg chg="add del mod">
            <ac:chgData name="MacGregor,Lynn" userId="2a77ac1c-ad9e-411e-9a47-93d326c795b3" providerId="ADAL" clId="{20B69017-7563-684F-BE5B-6060FB49A663}" dt="2023-09-04T18:51:07.661" v="53" actId="478"/>
            <ac:spMkLst>
              <pc:docMk/>
              <pc:sldMasterMk cId="1516162385" sldId="2147483648"/>
              <pc:sldLayoutMk cId="100249393" sldId="2147483649"/>
              <ac:spMk id="3" creationId="{88DAE30B-3CE8-7BCE-12BC-B16C03904525}"/>
            </ac:spMkLst>
          </pc:spChg>
          <pc:spChg chg="add del mod">
            <ac:chgData name="MacGregor,Lynn" userId="2a77ac1c-ad9e-411e-9a47-93d326c795b3" providerId="ADAL" clId="{20B69017-7563-684F-BE5B-6060FB49A663}" dt="2023-09-04T18:47:54.024" v="43"/>
            <ac:spMkLst>
              <pc:docMk/>
              <pc:sldMasterMk cId="1516162385" sldId="2147483648"/>
              <pc:sldLayoutMk cId="100249393" sldId="2147483649"/>
              <ac:spMk id="4" creationId="{4A4592AE-EF73-B332-C22F-22FB8FF2C52E}"/>
            </ac:spMkLst>
          </pc:spChg>
          <pc:spChg chg="del">
            <ac:chgData name="MacGregor,Lynn" userId="2a77ac1c-ad9e-411e-9a47-93d326c795b3" providerId="ADAL" clId="{20B69017-7563-684F-BE5B-6060FB49A663}" dt="2023-09-04T18:45:30.739" v="31" actId="478"/>
            <ac:spMkLst>
              <pc:docMk/>
              <pc:sldMasterMk cId="1516162385" sldId="2147483648"/>
              <pc:sldLayoutMk cId="100249393" sldId="2147483649"/>
              <ac:spMk id="5" creationId="{00000000-0000-0000-0000-000000000000}"/>
            </ac:spMkLst>
          </pc:spChg>
        </pc:sldLayoutChg>
        <pc:sldLayoutChg chg="addSp delSp modSp mod">
          <pc:chgData name="MacGregor,Lynn" userId="2a77ac1c-ad9e-411e-9a47-93d326c795b3" providerId="ADAL" clId="{20B69017-7563-684F-BE5B-6060FB49A663}" dt="2023-09-04T18:51:13.533" v="55" actId="478"/>
          <pc:sldLayoutMkLst>
            <pc:docMk/>
            <pc:sldMasterMk cId="1516162385" sldId="2147483648"/>
            <pc:sldLayoutMk cId="1927627511" sldId="2147483650"/>
          </pc:sldLayoutMkLst>
          <pc:spChg chg="add del mod">
            <ac:chgData name="MacGregor,Lynn" userId="2a77ac1c-ad9e-411e-9a47-93d326c795b3" providerId="ADAL" clId="{20B69017-7563-684F-BE5B-6060FB49A663}" dt="2023-09-04T18:51:13.533" v="55" actId="478"/>
            <ac:spMkLst>
              <pc:docMk/>
              <pc:sldMasterMk cId="1516162385" sldId="2147483648"/>
              <pc:sldLayoutMk cId="1927627511" sldId="2147483650"/>
              <ac:spMk id="4" creationId="{0C03288F-DEB3-7D52-E932-229B3C2B15A2}"/>
            </ac:spMkLst>
          </pc:spChg>
          <pc:spChg chg="del">
            <ac:chgData name="MacGregor,Lynn" userId="2a77ac1c-ad9e-411e-9a47-93d326c795b3" providerId="ADAL" clId="{20B69017-7563-684F-BE5B-6060FB49A663}" dt="2023-09-04T18:45:41.258" v="34" actId="478"/>
            <ac:spMkLst>
              <pc:docMk/>
              <pc:sldMasterMk cId="1516162385" sldId="2147483648"/>
              <pc:sldLayoutMk cId="1927627511" sldId="2147483650"/>
              <ac:spMk id="5" creationId="{00000000-0000-0000-0000-000000000000}"/>
            </ac:spMkLst>
          </pc:spChg>
        </pc:sldLayoutChg>
        <pc:sldLayoutChg chg="modSp mod">
          <pc:chgData name="MacGregor,Lynn" userId="2a77ac1c-ad9e-411e-9a47-93d326c795b3" providerId="ADAL" clId="{20B69017-7563-684F-BE5B-6060FB49A663}" dt="2023-09-04T18:52:07.541" v="58" actId="1076"/>
          <pc:sldLayoutMkLst>
            <pc:docMk/>
            <pc:sldMasterMk cId="1516162385" sldId="2147483648"/>
            <pc:sldLayoutMk cId="345437466" sldId="2147483652"/>
          </pc:sldLayoutMkLst>
          <pc:spChg chg="mod">
            <ac:chgData name="MacGregor,Lynn" userId="2a77ac1c-ad9e-411e-9a47-93d326c795b3" providerId="ADAL" clId="{20B69017-7563-684F-BE5B-6060FB49A663}" dt="2023-09-04T18:52:07.541" v="58" actId="1076"/>
            <ac:spMkLst>
              <pc:docMk/>
              <pc:sldMasterMk cId="1516162385" sldId="2147483648"/>
              <pc:sldLayoutMk cId="345437466" sldId="2147483652"/>
              <ac:spMk id="6" creationId="{00000000-0000-0000-0000-000000000000}"/>
            </ac:spMkLst>
          </pc:spChg>
        </pc:sldLayoutChg>
        <pc:sldLayoutChg chg="delSp mod">
          <pc:chgData name="MacGregor,Lynn" userId="2a77ac1c-ad9e-411e-9a47-93d326c795b3" providerId="ADAL" clId="{20B69017-7563-684F-BE5B-6060FB49A663}" dt="2023-09-04T18:51:23.142" v="56" actId="478"/>
          <pc:sldLayoutMkLst>
            <pc:docMk/>
            <pc:sldMasterMk cId="1516162385" sldId="2147483648"/>
            <pc:sldLayoutMk cId="1686173281" sldId="2147483660"/>
          </pc:sldLayoutMkLst>
          <pc:spChg chg="del">
            <ac:chgData name="MacGregor,Lynn" userId="2a77ac1c-ad9e-411e-9a47-93d326c795b3" providerId="ADAL" clId="{20B69017-7563-684F-BE5B-6060FB49A663}" dt="2023-09-04T18:51:23.142" v="56" actId="478"/>
            <ac:spMkLst>
              <pc:docMk/>
              <pc:sldMasterMk cId="1516162385" sldId="2147483648"/>
              <pc:sldLayoutMk cId="1686173281" sldId="2147483660"/>
              <ac:spMk id="4" creationId="{00000000-0000-0000-0000-000000000000}"/>
            </ac:spMkLst>
          </pc:spChg>
        </pc:sldLayoutChg>
        <pc:sldLayoutChg chg="addSp delSp modSp mod">
          <pc:chgData name="MacGregor,Lynn" userId="2a77ac1c-ad9e-411e-9a47-93d326c795b3" providerId="ADAL" clId="{20B69017-7563-684F-BE5B-6060FB49A663}" dt="2023-09-04T18:51:29.464" v="57" actId="478"/>
          <pc:sldLayoutMkLst>
            <pc:docMk/>
            <pc:sldMasterMk cId="1516162385" sldId="2147483648"/>
            <pc:sldLayoutMk cId="882568294" sldId="2147483661"/>
          </pc:sldLayoutMkLst>
          <pc:spChg chg="del mod">
            <ac:chgData name="MacGregor,Lynn" userId="2a77ac1c-ad9e-411e-9a47-93d326c795b3" providerId="ADAL" clId="{20B69017-7563-684F-BE5B-6060FB49A663}" dt="2023-09-04T18:43:45.478" v="24" actId="478"/>
            <ac:spMkLst>
              <pc:docMk/>
              <pc:sldMasterMk cId="1516162385" sldId="2147483648"/>
              <pc:sldLayoutMk cId="882568294" sldId="2147483661"/>
              <ac:spMk id="3" creationId="{00000000-0000-0000-0000-000000000000}"/>
            </ac:spMkLst>
          </pc:spChg>
          <pc:spChg chg="add del mod">
            <ac:chgData name="MacGregor,Lynn" userId="2a77ac1c-ad9e-411e-9a47-93d326c795b3" providerId="ADAL" clId="{20B69017-7563-684F-BE5B-6060FB49A663}" dt="2023-09-03T22:35:41.237" v="15" actId="478"/>
            <ac:spMkLst>
              <pc:docMk/>
              <pc:sldMasterMk cId="1516162385" sldId="2147483648"/>
              <pc:sldLayoutMk cId="882568294" sldId="2147483661"/>
              <ac:spMk id="4" creationId="{C9FD11BF-88C4-78A3-174D-83B82F0C92A5}"/>
            </ac:spMkLst>
          </pc:spChg>
          <pc:spChg chg="add del mod">
            <ac:chgData name="MacGregor,Lynn" userId="2a77ac1c-ad9e-411e-9a47-93d326c795b3" providerId="ADAL" clId="{20B69017-7563-684F-BE5B-6060FB49A663}" dt="2023-09-04T18:51:29.464" v="57" actId="478"/>
            <ac:spMkLst>
              <pc:docMk/>
              <pc:sldMasterMk cId="1516162385" sldId="2147483648"/>
              <pc:sldLayoutMk cId="882568294" sldId="2147483661"/>
              <ac:spMk id="6" creationId="{3CE9C5CD-EFF1-1D01-EE46-2D918D16EADF}"/>
            </ac:spMkLst>
          </pc:spChg>
        </pc:sldLayoutChg>
        <pc:sldLayoutChg chg="modSp mod">
          <pc:chgData name="MacGregor,Lynn" userId="2a77ac1c-ad9e-411e-9a47-93d326c795b3" providerId="ADAL" clId="{20B69017-7563-684F-BE5B-6060FB49A663}" dt="2023-09-04T18:52:15.833" v="59" actId="1076"/>
          <pc:sldLayoutMkLst>
            <pc:docMk/>
            <pc:sldMasterMk cId="1516162385" sldId="2147483648"/>
            <pc:sldLayoutMk cId="1648461715" sldId="2147483662"/>
          </pc:sldLayoutMkLst>
          <pc:spChg chg="mod">
            <ac:chgData name="MacGregor,Lynn" userId="2a77ac1c-ad9e-411e-9a47-93d326c795b3" providerId="ADAL" clId="{20B69017-7563-684F-BE5B-6060FB49A663}" dt="2023-09-04T18:52:15.833" v="59" actId="1076"/>
            <ac:spMkLst>
              <pc:docMk/>
              <pc:sldMasterMk cId="1516162385" sldId="2147483648"/>
              <pc:sldLayoutMk cId="1648461715" sldId="2147483662"/>
              <ac:spMk id="3" creationId="{00000000-0000-0000-0000-000000000000}"/>
            </ac:spMkLst>
          </pc:spChg>
        </pc:sldLayoutChg>
      </pc:sldMasterChg>
    </pc:docChg>
  </pc:docChgLst>
  <pc:docChgLst>
    <pc:chgData name="MacGregor,Lynn" userId="S::w0273119@campus.nscc.ca::2a77ac1c-ad9e-411e-9a47-93d326c795b3" providerId="AD" clId="Web-{31AC39E9-D21B-7C30-20DF-1FD4E8B8ADE5}"/>
    <pc:docChg chg="modSld">
      <pc:chgData name="MacGregor,Lynn" userId="S::w0273119@campus.nscc.ca::2a77ac1c-ad9e-411e-9a47-93d326c795b3" providerId="AD" clId="Web-{31AC39E9-D21B-7C30-20DF-1FD4E8B8ADE5}" dt="2024-03-14T17:56:58.998" v="0" actId="1076"/>
      <pc:docMkLst>
        <pc:docMk/>
      </pc:docMkLst>
      <pc:sldChg chg="modSp">
        <pc:chgData name="MacGregor,Lynn" userId="S::w0273119@campus.nscc.ca::2a77ac1c-ad9e-411e-9a47-93d326c795b3" providerId="AD" clId="Web-{31AC39E9-D21B-7C30-20DF-1FD4E8B8ADE5}" dt="2024-03-14T17:56:58.998" v="0" actId="1076"/>
        <pc:sldMkLst>
          <pc:docMk/>
          <pc:sldMk cId="1951145071" sldId="344"/>
        </pc:sldMkLst>
        <pc:picChg chg="mod">
          <ac:chgData name="MacGregor,Lynn" userId="S::w0273119@campus.nscc.ca::2a77ac1c-ad9e-411e-9a47-93d326c795b3" providerId="AD" clId="Web-{31AC39E9-D21B-7C30-20DF-1FD4E8B8ADE5}" dt="2024-03-14T17:56:58.998" v="0" actId="1076"/>
          <ac:picMkLst>
            <pc:docMk/>
            <pc:sldMk cId="1951145071" sldId="344"/>
            <ac:picMk id="5" creationId="{AE9AA1C8-B550-5326-2DAC-A7CD0BC3372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57EF53C-0E8B-430D-BECE-159CD6E85737}" type="datetimeFigureOut">
              <a:rPr lang="en-US" smtClean="0"/>
              <a:t>4/2/2024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675C096-3850-4E77-8363-0AA954A840C7}" type="slidenum">
              <a:rPr lang="en-US" smtClean="0"/>
              <a:t>‹#›</a:t>
            </a:fld>
            <a:endParaRPr lang="en-US"/>
          </a:p>
        </p:txBody>
      </p:sp>
    </p:spTree>
    <p:extLst>
      <p:ext uri="{BB962C8B-B14F-4D97-AF65-F5344CB8AC3E}">
        <p14:creationId xmlns:p14="http://schemas.microsoft.com/office/powerpoint/2010/main" val="83266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dc.ca/en/articles-tools/entrepreneur-toolkit/business-assessments/self-assessment-test-your-entrepreneurial-potentia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5C096-3850-4E77-8363-0AA954A840C7}" type="slidenum">
              <a:rPr lang="en-US" smtClean="0"/>
              <a:t>1</a:t>
            </a:fld>
            <a:endParaRPr lang="en-US"/>
          </a:p>
        </p:txBody>
      </p:sp>
    </p:spTree>
    <p:extLst>
      <p:ext uri="{BB962C8B-B14F-4D97-AF65-F5344CB8AC3E}">
        <p14:creationId xmlns:p14="http://schemas.microsoft.com/office/powerpoint/2010/main" val="1508040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5C096-3850-4E77-8363-0AA954A840C7}" type="slidenum">
              <a:rPr lang="en-US" smtClean="0"/>
              <a:t>10</a:t>
            </a:fld>
            <a:endParaRPr lang="en-US"/>
          </a:p>
        </p:txBody>
      </p:sp>
    </p:spTree>
    <p:extLst>
      <p:ext uri="{BB962C8B-B14F-4D97-AF65-F5344CB8AC3E}">
        <p14:creationId xmlns:p14="http://schemas.microsoft.com/office/powerpoint/2010/main" val="2719658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5C096-3850-4E77-8363-0AA954A840C7}" type="slidenum">
              <a:rPr lang="en-US" smtClean="0"/>
              <a:t>11</a:t>
            </a:fld>
            <a:endParaRPr lang="en-US"/>
          </a:p>
        </p:txBody>
      </p:sp>
    </p:spTree>
    <p:extLst>
      <p:ext uri="{BB962C8B-B14F-4D97-AF65-F5344CB8AC3E}">
        <p14:creationId xmlns:p14="http://schemas.microsoft.com/office/powerpoint/2010/main" val="100073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5C096-3850-4E77-8363-0AA954A840C7}" type="slidenum">
              <a:rPr lang="en-US" smtClean="0"/>
              <a:t>12</a:t>
            </a:fld>
            <a:endParaRPr lang="en-US"/>
          </a:p>
        </p:txBody>
      </p:sp>
    </p:spTree>
    <p:extLst>
      <p:ext uri="{BB962C8B-B14F-4D97-AF65-F5344CB8AC3E}">
        <p14:creationId xmlns:p14="http://schemas.microsoft.com/office/powerpoint/2010/main" val="2292644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5C096-3850-4E77-8363-0AA954A840C7}" type="slidenum">
              <a:rPr lang="en-US" smtClean="0"/>
              <a:t>13</a:t>
            </a:fld>
            <a:endParaRPr lang="en-US"/>
          </a:p>
        </p:txBody>
      </p:sp>
    </p:spTree>
    <p:extLst>
      <p:ext uri="{BB962C8B-B14F-4D97-AF65-F5344CB8AC3E}">
        <p14:creationId xmlns:p14="http://schemas.microsoft.com/office/powerpoint/2010/main" val="42712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hlinkClick r:id="rId3"/>
            </a:endParaRPr>
          </a:p>
        </p:txBody>
      </p:sp>
      <p:sp>
        <p:nvSpPr>
          <p:cNvPr id="4" name="Slide Number Placeholder 3"/>
          <p:cNvSpPr>
            <a:spLocks noGrp="1"/>
          </p:cNvSpPr>
          <p:nvPr>
            <p:ph type="sldNum" sz="quarter" idx="5"/>
          </p:nvPr>
        </p:nvSpPr>
        <p:spPr/>
        <p:txBody>
          <a:bodyPr/>
          <a:lstStyle/>
          <a:p>
            <a:fld id="{4675C096-3850-4E77-8363-0AA954A840C7}" type="slidenum">
              <a:rPr lang="en-US" smtClean="0"/>
              <a:t>2</a:t>
            </a:fld>
            <a:endParaRPr lang="en-US"/>
          </a:p>
        </p:txBody>
      </p:sp>
    </p:spTree>
    <p:extLst>
      <p:ext uri="{BB962C8B-B14F-4D97-AF65-F5344CB8AC3E}">
        <p14:creationId xmlns:p14="http://schemas.microsoft.com/office/powerpoint/2010/main" val="2924172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5C096-3850-4E77-8363-0AA954A840C7}" type="slidenum">
              <a:rPr lang="en-US" smtClean="0"/>
              <a:t>3</a:t>
            </a:fld>
            <a:endParaRPr lang="en-US"/>
          </a:p>
        </p:txBody>
      </p:sp>
    </p:spTree>
    <p:extLst>
      <p:ext uri="{BB962C8B-B14F-4D97-AF65-F5344CB8AC3E}">
        <p14:creationId xmlns:p14="http://schemas.microsoft.com/office/powerpoint/2010/main" val="3901630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5C096-3850-4E77-8363-0AA954A840C7}" type="slidenum">
              <a:rPr lang="en-US" smtClean="0"/>
              <a:t>4</a:t>
            </a:fld>
            <a:endParaRPr lang="en-US"/>
          </a:p>
        </p:txBody>
      </p:sp>
    </p:spTree>
    <p:extLst>
      <p:ext uri="{BB962C8B-B14F-4D97-AF65-F5344CB8AC3E}">
        <p14:creationId xmlns:p14="http://schemas.microsoft.com/office/powerpoint/2010/main" val="282694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5C096-3850-4E77-8363-0AA954A840C7}" type="slidenum">
              <a:rPr lang="en-US" smtClean="0"/>
              <a:t>5</a:t>
            </a:fld>
            <a:endParaRPr lang="en-US"/>
          </a:p>
        </p:txBody>
      </p:sp>
    </p:spTree>
    <p:extLst>
      <p:ext uri="{BB962C8B-B14F-4D97-AF65-F5344CB8AC3E}">
        <p14:creationId xmlns:p14="http://schemas.microsoft.com/office/powerpoint/2010/main" val="23187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5C096-3850-4E77-8363-0AA954A840C7}" type="slidenum">
              <a:rPr lang="en-US" smtClean="0"/>
              <a:t>6</a:t>
            </a:fld>
            <a:endParaRPr lang="en-US"/>
          </a:p>
        </p:txBody>
      </p:sp>
    </p:spTree>
    <p:extLst>
      <p:ext uri="{BB962C8B-B14F-4D97-AF65-F5344CB8AC3E}">
        <p14:creationId xmlns:p14="http://schemas.microsoft.com/office/powerpoint/2010/main" val="1330342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5C096-3850-4E77-8363-0AA954A840C7}" type="slidenum">
              <a:rPr lang="en-US" smtClean="0"/>
              <a:t>7</a:t>
            </a:fld>
            <a:endParaRPr lang="en-US"/>
          </a:p>
        </p:txBody>
      </p:sp>
    </p:spTree>
    <p:extLst>
      <p:ext uri="{BB962C8B-B14F-4D97-AF65-F5344CB8AC3E}">
        <p14:creationId xmlns:p14="http://schemas.microsoft.com/office/powerpoint/2010/main" val="1117440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675C096-3850-4E77-8363-0AA954A840C7}" type="slidenum">
              <a:rPr lang="en-US" smtClean="0"/>
              <a:t>8</a:t>
            </a:fld>
            <a:endParaRPr lang="en-US"/>
          </a:p>
        </p:txBody>
      </p:sp>
    </p:spTree>
    <p:extLst>
      <p:ext uri="{BB962C8B-B14F-4D97-AF65-F5344CB8AC3E}">
        <p14:creationId xmlns:p14="http://schemas.microsoft.com/office/powerpoint/2010/main" val="3498735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5C096-3850-4E77-8363-0AA954A840C7}" type="slidenum">
              <a:rPr lang="en-US" smtClean="0"/>
              <a:t>9</a:t>
            </a:fld>
            <a:endParaRPr lang="en-US"/>
          </a:p>
        </p:txBody>
      </p:sp>
    </p:spTree>
    <p:extLst>
      <p:ext uri="{BB962C8B-B14F-4D97-AF65-F5344CB8AC3E}">
        <p14:creationId xmlns:p14="http://schemas.microsoft.com/office/powerpoint/2010/main" val="2730622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a:t>Title of the Book</a:t>
            </a:r>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Chapter # CHAPTER TITLE</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PowerPoint Image Slideshow</a:t>
            </a:r>
          </a:p>
          <a:p>
            <a:pPr algn="ctr"/>
            <a:endParaRPr lang="en-US" sz="1600"/>
          </a:p>
        </p:txBody>
      </p:sp>
    </p:spTree>
    <p:extLst>
      <p:ext uri="{BB962C8B-B14F-4D97-AF65-F5344CB8AC3E}">
        <p14:creationId xmlns:p14="http://schemas.microsoft.com/office/powerpoint/2010/main" val="10024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24583"/>
          </a:xfrm>
        </p:spPr>
        <p:txBody>
          <a:bodyPr>
            <a:normAutofit/>
          </a:bodyPr>
          <a:lstStyle>
            <a:lvl1pPr>
              <a:defRPr sz="2800" b="1"/>
            </a:lvl1pPr>
          </a:lstStyle>
          <a:p>
            <a:r>
              <a:rPr lang="en-US"/>
              <a:t>Figure #.#</a:t>
            </a:r>
          </a:p>
        </p:txBody>
      </p:sp>
      <p:sp>
        <p:nvSpPr>
          <p:cNvPr id="3" name="Content Placeholder 2"/>
          <p:cNvSpPr>
            <a:spLocks noGrp="1"/>
          </p:cNvSpPr>
          <p:nvPr>
            <p:ph idx="1"/>
          </p:nvPr>
        </p:nvSpPr>
        <p:spPr>
          <a:xfrm>
            <a:off x="838200" y="955964"/>
            <a:ext cx="10515600" cy="3796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838200" y="6176963"/>
            <a:ext cx="9414164" cy="365125"/>
          </a:xfrm>
          <a:prstGeom prst="rect">
            <a:avLst/>
          </a:prstGeom>
        </p:spPr>
        <p:txBody>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a:t>Figure #.#</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Title (optional)</a:t>
            </a:r>
          </a:p>
        </p:txBody>
      </p:sp>
      <p:sp>
        <p:nvSpPr>
          <p:cNvPr id="5" name="Content Placeholder 4"/>
          <p:cNvSpPr>
            <a:spLocks noGrp="1"/>
          </p:cNvSpPr>
          <p:nvPr>
            <p:ph sz="quarter" idx="11"/>
          </p:nvPr>
        </p:nvSpPr>
        <p:spPr>
          <a:xfrm>
            <a:off x="838200" y="900545"/>
            <a:ext cx="10515600" cy="53478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Title (optional)</a:t>
            </a:r>
          </a:p>
        </p:txBody>
      </p:sp>
      <p:sp>
        <p:nvSpPr>
          <p:cNvPr id="3" name="Footer Placeholder 2"/>
          <p:cNvSpPr>
            <a:spLocks noGrp="1"/>
          </p:cNvSpPr>
          <p:nvPr>
            <p:ph type="ftr" sz="quarter" idx="10"/>
          </p:nvPr>
        </p:nvSpPr>
        <p:spPr>
          <a:xfrm>
            <a:off x="838200" y="6166282"/>
            <a:ext cx="10515600" cy="365125"/>
          </a:xfrm>
          <a:prstGeom prst="rect">
            <a:avLst/>
          </a:prstGeom>
        </p:spPr>
        <p:txBody>
          <a:bodyPr/>
          <a:lstStyle/>
          <a:p>
            <a:endParaRPr lang="en-US" dirty="0"/>
          </a:p>
        </p:txBody>
      </p:sp>
      <p:sp>
        <p:nvSpPr>
          <p:cNvPr id="5" name="Content Placeholder 4"/>
          <p:cNvSpPr>
            <a:spLocks noGrp="1"/>
          </p:cNvSpPr>
          <p:nvPr>
            <p:ph sz="quarter" idx="11" hasCustomPrompt="1"/>
          </p:nvPr>
        </p:nvSpPr>
        <p:spPr>
          <a:xfrm>
            <a:off x="838200" y="900545"/>
            <a:ext cx="10515600" cy="5347855"/>
          </a:xfrm>
        </p:spPr>
        <p:txBody>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a:t>Discussion question 1</a:t>
            </a:r>
          </a:p>
          <a:p>
            <a:pPr lvl="1"/>
            <a:r>
              <a:rPr lang="en-US"/>
              <a:t>Distractor (optional)</a:t>
            </a:r>
          </a:p>
          <a:p>
            <a:pPr lvl="1"/>
            <a:r>
              <a:rPr lang="en-US"/>
              <a:t>Distractor (optional)</a:t>
            </a:r>
          </a:p>
          <a:p>
            <a:pPr lvl="1"/>
            <a:r>
              <a:rPr lang="en-US"/>
              <a:t>Distractor (optional)</a:t>
            </a:r>
          </a:p>
          <a:p>
            <a:pPr lvl="1"/>
            <a:r>
              <a:rPr lang="en-US"/>
              <a:t>Distractor (optional)</a:t>
            </a:r>
          </a:p>
          <a:p>
            <a:pPr lvl="0"/>
            <a:r>
              <a:rPr lang="en-US"/>
              <a:t>Discussion question 2</a:t>
            </a:r>
          </a:p>
          <a:p>
            <a:pPr lvl="1"/>
            <a:r>
              <a:rPr lang="en-US"/>
              <a:t>Distractor (optional)</a:t>
            </a:r>
          </a:p>
          <a:p>
            <a:pPr lvl="1"/>
            <a:r>
              <a:rPr lang="en-US"/>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a:t>Distractor (optional)</a:t>
            </a:r>
          </a:p>
          <a:p>
            <a:pPr lvl="1"/>
            <a:r>
              <a:rPr lang="en-US"/>
              <a:t>Distractor (optional)</a:t>
            </a:r>
          </a:p>
        </p:txBody>
      </p:sp>
    </p:spTree>
    <p:extLst>
      <p:ext uri="{BB962C8B-B14F-4D97-AF65-F5344CB8AC3E}">
        <p14:creationId xmlns:p14="http://schemas.microsoft.com/office/powerpoint/2010/main" val="164846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s://creativecommons.org/licenses/by/4.0/" TargetMode="External"/><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blue letter s and a white background&#10;&#10;Description automatically generated">
            <a:extLst>
              <a:ext uri="{FF2B5EF4-FFF2-40B4-BE49-F238E27FC236}">
                <a16:creationId xmlns:a16="http://schemas.microsoft.com/office/drawing/2014/main" id="{C919421F-747D-7F57-D723-78007B4DA0B2}"/>
              </a:ext>
            </a:extLst>
          </p:cNvPr>
          <p:cNvPicPr>
            <a:picLocks noChangeAspect="1"/>
          </p:cNvPicPr>
          <p:nvPr userDrawn="1"/>
        </p:nvPicPr>
        <p:blipFill>
          <a:blip r:embed="rId9"/>
          <a:stretch>
            <a:fillRect/>
          </a:stretch>
        </p:blipFill>
        <p:spPr>
          <a:xfrm>
            <a:off x="9487176" y="244655"/>
            <a:ext cx="2568989" cy="599327"/>
          </a:xfrm>
          <a:prstGeom prst="rect">
            <a:avLst/>
          </a:prstGeom>
        </p:spPr>
      </p:pic>
      <p:sp>
        <p:nvSpPr>
          <p:cNvPr id="10" name="TextBox 9">
            <a:extLst>
              <a:ext uri="{FF2B5EF4-FFF2-40B4-BE49-F238E27FC236}">
                <a16:creationId xmlns:a16="http://schemas.microsoft.com/office/drawing/2014/main" id="{C44B3F24-535D-CF15-E7F9-4CC52AC45165}"/>
              </a:ext>
            </a:extLst>
          </p:cNvPr>
          <p:cNvSpPr txBox="1"/>
          <p:nvPr userDrawn="1"/>
        </p:nvSpPr>
        <p:spPr>
          <a:xfrm>
            <a:off x="328246" y="6596390"/>
            <a:ext cx="117279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rPr>
              <a:t>NSCC Entrepreneurship side deck CC BY-NC-SA. Adapted from OpenStax Entrepreneurship slide decks © Rice University shared under a </a:t>
            </a:r>
            <a:r>
              <a:rPr lang="en-US" sz="1000" dirty="0">
                <a:latin typeface="Arial" panose="020B0604020202020204" pitchFamily="34" charset="0"/>
                <a:hlinkClick r:id="rId10">
                  <a:extLst>
                    <a:ext uri="{A12FA001-AC4F-418D-AE19-62706E023703}">
                      <ahyp:hlinkClr xmlns:ahyp="http://schemas.microsoft.com/office/drawing/2018/hyperlinkcolor" val="tx"/>
                    </a:ext>
                  </a:extLst>
                </a:hlinkClick>
              </a:rPr>
              <a:t>CC-BY</a:t>
            </a:r>
            <a:r>
              <a:rPr lang="en-US" sz="1000" dirty="0">
                <a:latin typeface="Arial" panose="020B0604020202020204" pitchFamily="34" charset="0"/>
              </a:rPr>
              <a:t> license.</a:t>
            </a:r>
          </a:p>
          <a:p>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Entrepreneurship</a:t>
            </a:r>
          </a:p>
        </p:txBody>
      </p:sp>
      <p:sp>
        <p:nvSpPr>
          <p:cNvPr id="4" name="Text Placeholder 3"/>
          <p:cNvSpPr>
            <a:spLocks noGrp="1"/>
          </p:cNvSpPr>
          <p:nvPr>
            <p:ph type="body" sz="quarter" idx="14"/>
          </p:nvPr>
        </p:nvSpPr>
        <p:spPr/>
        <p:txBody>
          <a:bodyPr>
            <a:normAutofit lnSpcReduction="10000"/>
          </a:bodyPr>
          <a:lstStyle/>
          <a:p>
            <a:r>
              <a:rPr lang="en-US"/>
              <a:t>Chapter 2 ENTREPRENEURIAL JOURNEY AND PATHWAYS</a:t>
            </a:r>
          </a:p>
        </p:txBody>
      </p:sp>
      <p:pic>
        <p:nvPicPr>
          <p:cNvPr id="6" name="Picture Placeholder 4" descr="A picture containing application&#10;&#10;Description automatically generated">
            <a:extLst>
              <a:ext uri="{FF2B5EF4-FFF2-40B4-BE49-F238E27FC236}">
                <a16:creationId xmlns:a16="http://schemas.microsoft.com/office/drawing/2014/main" id="{E208C4F9-5AD2-49DA-99DE-9965993A71B0}"/>
              </a:ext>
            </a:extLst>
          </p:cNvPr>
          <p:cNvPicPr>
            <a:picLocks noGrp="1" noChangeAspect="1" noChangeArrowheads="1"/>
          </p:cNvPicPr>
          <p:nvPr>
            <p:ph type="pic" sz="quarter" idx="13"/>
          </p:nvPr>
        </p:nvPicPr>
        <p:blipFill>
          <a:blip r:embed="rId3"/>
          <a:stretch>
            <a:fillRect/>
          </a:stretch>
        </p:blipFill>
        <p:spPr bwMode="auto">
          <a:xfrm>
            <a:off x="4702700" y="2390775"/>
            <a:ext cx="2785012" cy="38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17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3D18E-7BE2-41C4-8886-9C27CAAF8930}"/>
              </a:ext>
            </a:extLst>
          </p:cNvPr>
          <p:cNvSpPr>
            <a:spLocks noGrp="1"/>
          </p:cNvSpPr>
          <p:nvPr>
            <p:ph type="title"/>
          </p:nvPr>
        </p:nvSpPr>
        <p:spPr/>
        <p:txBody>
          <a:bodyPr>
            <a:normAutofit fontScale="90000"/>
          </a:bodyPr>
          <a:lstStyle/>
          <a:p>
            <a:r>
              <a:rPr lang="en-US"/>
              <a:t>Feature Box</a:t>
            </a:r>
          </a:p>
        </p:txBody>
      </p:sp>
      <p:sp>
        <p:nvSpPr>
          <p:cNvPr id="3" name="Content Placeholder 2">
            <a:extLst>
              <a:ext uri="{FF2B5EF4-FFF2-40B4-BE49-F238E27FC236}">
                <a16:creationId xmlns:a16="http://schemas.microsoft.com/office/drawing/2014/main" id="{A6826FB8-6FF5-4CD3-A0D7-336F137D693E}"/>
              </a:ext>
            </a:extLst>
          </p:cNvPr>
          <p:cNvSpPr>
            <a:spLocks noGrp="1"/>
          </p:cNvSpPr>
          <p:nvPr>
            <p:ph sz="quarter" idx="11"/>
          </p:nvPr>
        </p:nvSpPr>
        <p:spPr/>
        <p:txBody>
          <a:bodyPr/>
          <a:lstStyle/>
          <a:p>
            <a:pPr marL="0" indent="0">
              <a:buNone/>
            </a:pPr>
            <a:r>
              <a:rPr lang="en-US" b="1" dirty="0"/>
              <a:t>Are You Ready?: Entrepreneurial Personality Test</a:t>
            </a:r>
          </a:p>
          <a:p>
            <a:pPr marL="0" indent="0">
              <a:buNone/>
            </a:pPr>
            <a:endParaRPr lang="en-US" b="1" dirty="0"/>
          </a:p>
          <a:p>
            <a:pPr marL="457200" indent="-457200">
              <a:buFont typeface="Arial" panose="020B0604020202020204" pitchFamily="34" charset="0"/>
              <a:buChar char="•"/>
            </a:pPr>
            <a:r>
              <a:rPr lang="en-US" dirty="0"/>
              <a:t>Think about your results. Are you a generalist or a specialist?</a:t>
            </a:r>
          </a:p>
          <a:p>
            <a:pPr marL="457200" indent="-457200">
              <a:buFont typeface="Arial" panose="020B0604020202020204" pitchFamily="34" charset="0"/>
              <a:buChar char="•"/>
            </a:pPr>
            <a:r>
              <a:rPr lang="en-US" dirty="0"/>
              <a:t>Once you know this information, what other entrepreneurial personality types do you fit into?</a:t>
            </a:r>
          </a:p>
          <a:p>
            <a:pPr marL="457200" indent="-457200">
              <a:buFont typeface="Arial" panose="020B0604020202020204" pitchFamily="34" charset="0"/>
              <a:buChar char="•"/>
            </a:pPr>
            <a:r>
              <a:rPr lang="en-US" dirty="0"/>
              <a:t>How can you use this information in your pursuits as an entrepreneur?</a:t>
            </a:r>
          </a:p>
          <a:p>
            <a:pPr marL="457200" indent="-457200">
              <a:buFont typeface="Arial" panose="020B0604020202020204" pitchFamily="34" charset="0"/>
              <a:buChar char="•"/>
            </a:pPr>
            <a:r>
              <a:rPr lang="en-US" dirty="0"/>
              <a:t>What does this information tell you about selecting members of your startup team?</a:t>
            </a:r>
          </a:p>
        </p:txBody>
      </p:sp>
    </p:spTree>
    <p:extLst>
      <p:ext uri="{BB962C8B-B14F-4D97-AF65-F5344CB8AC3E}">
        <p14:creationId xmlns:p14="http://schemas.microsoft.com/office/powerpoint/2010/main" val="224021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9120-D0EB-4142-B2F3-3E5403A91D45}"/>
              </a:ext>
            </a:extLst>
          </p:cNvPr>
          <p:cNvSpPr>
            <a:spLocks noGrp="1"/>
          </p:cNvSpPr>
          <p:nvPr>
            <p:ph type="title"/>
          </p:nvPr>
        </p:nvSpPr>
        <p:spPr/>
        <p:txBody>
          <a:bodyPr>
            <a:normAutofit fontScale="90000"/>
          </a:bodyPr>
          <a:lstStyle/>
          <a:p>
            <a:r>
              <a:rPr lang="en-US"/>
              <a:t>Figure 2.22</a:t>
            </a:r>
          </a:p>
        </p:txBody>
      </p:sp>
      <p:pic>
        <p:nvPicPr>
          <p:cNvPr id="6" name="Content Placeholder 5" descr="The business model canvas includes a framework of key partners, key activities, value propositions, customer relationships, customer segments, key resources, channels, cost structure, and revenue streams.">
            <a:extLst>
              <a:ext uri="{FF2B5EF4-FFF2-40B4-BE49-F238E27FC236}">
                <a16:creationId xmlns:a16="http://schemas.microsoft.com/office/drawing/2014/main" id="{DF86B539-741F-4DC7-BE37-6734B1B47114}"/>
              </a:ext>
            </a:extLst>
          </p:cNvPr>
          <p:cNvPicPr>
            <a:picLocks noGrp="1" noChangeAspect="1"/>
          </p:cNvPicPr>
          <p:nvPr>
            <p:ph idx="1"/>
          </p:nvPr>
        </p:nvPicPr>
        <p:blipFill>
          <a:blip r:embed="rId3"/>
          <a:stretch>
            <a:fillRect/>
          </a:stretch>
        </p:blipFill>
        <p:spPr>
          <a:xfrm>
            <a:off x="1191578" y="1351128"/>
            <a:ext cx="9702715" cy="2873496"/>
          </a:xfrm>
        </p:spPr>
      </p:pic>
      <p:sp>
        <p:nvSpPr>
          <p:cNvPr id="4" name="Content Placeholder 3">
            <a:extLst>
              <a:ext uri="{FF2B5EF4-FFF2-40B4-BE49-F238E27FC236}">
                <a16:creationId xmlns:a16="http://schemas.microsoft.com/office/drawing/2014/main" id="{90BCB590-E061-4460-AA14-1B9F7F555611}"/>
              </a:ext>
            </a:extLst>
          </p:cNvPr>
          <p:cNvSpPr>
            <a:spLocks noGrp="1"/>
          </p:cNvSpPr>
          <p:nvPr>
            <p:ph idx="13"/>
          </p:nvPr>
        </p:nvSpPr>
        <p:spPr>
          <a:xfrm>
            <a:off x="838200" y="4871006"/>
            <a:ext cx="10515600" cy="1271731"/>
          </a:xfrm>
        </p:spPr>
        <p:txBody>
          <a:bodyPr>
            <a:normAutofit/>
          </a:bodyPr>
          <a:lstStyle/>
          <a:p>
            <a:r>
              <a:rPr lang="en-US" sz="2000" dirty="0"/>
              <a:t>Here is an example of a Business Model Canvas with a framework to identify key components of the venture. (attribution: Copyright Rice University, OpenStax, under CC BY 4.0 license)</a:t>
            </a:r>
          </a:p>
        </p:txBody>
      </p:sp>
    </p:spTree>
    <p:extLst>
      <p:ext uri="{BB962C8B-B14F-4D97-AF65-F5344CB8AC3E}">
        <p14:creationId xmlns:p14="http://schemas.microsoft.com/office/powerpoint/2010/main" val="273002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73B1F-41DD-450F-9637-B7DA239435A7}"/>
              </a:ext>
            </a:extLst>
          </p:cNvPr>
          <p:cNvSpPr>
            <a:spLocks noGrp="1"/>
          </p:cNvSpPr>
          <p:nvPr>
            <p:ph type="title"/>
          </p:nvPr>
        </p:nvSpPr>
        <p:spPr/>
        <p:txBody>
          <a:bodyPr>
            <a:normAutofit fontScale="90000"/>
          </a:bodyPr>
          <a:lstStyle/>
          <a:p>
            <a:r>
              <a:rPr lang="en-US"/>
              <a:t>Action Plan Support Tools</a:t>
            </a:r>
          </a:p>
        </p:txBody>
      </p:sp>
      <p:graphicFrame>
        <p:nvGraphicFramePr>
          <p:cNvPr id="5" name="Content Placeholder 4">
            <a:extLst>
              <a:ext uri="{FF2B5EF4-FFF2-40B4-BE49-F238E27FC236}">
                <a16:creationId xmlns:a16="http://schemas.microsoft.com/office/drawing/2014/main" id="{3B1AE2CF-5987-4634-ABFF-4713E734CC84}"/>
              </a:ext>
            </a:extLst>
          </p:cNvPr>
          <p:cNvGraphicFramePr>
            <a:graphicFrameLocks noGrp="1"/>
          </p:cNvGraphicFramePr>
          <p:nvPr>
            <p:ph idx="1"/>
            <p:extLst>
              <p:ext uri="{D42A27DB-BD31-4B8C-83A1-F6EECF244321}">
                <p14:modId xmlns:p14="http://schemas.microsoft.com/office/powerpoint/2010/main" val="770327151"/>
              </p:ext>
            </p:extLst>
          </p:nvPr>
        </p:nvGraphicFramePr>
        <p:xfrm>
          <a:off x="1146412" y="1473841"/>
          <a:ext cx="9730854" cy="4101140"/>
        </p:xfrm>
        <a:graphic>
          <a:graphicData uri="http://schemas.openxmlformats.org/drawingml/2006/table">
            <a:tbl>
              <a:tblPr bandRow="1">
                <a:tableStyleId>{5940675A-B579-460E-94D1-54222C63F5DA}</a:tableStyleId>
              </a:tblPr>
              <a:tblGrid>
                <a:gridCol w="1816665">
                  <a:extLst>
                    <a:ext uri="{9D8B030D-6E8A-4147-A177-3AD203B41FA5}">
                      <a16:colId xmlns:a16="http://schemas.microsoft.com/office/drawing/2014/main" val="1113557057"/>
                    </a:ext>
                  </a:extLst>
                </a:gridCol>
                <a:gridCol w="4316830">
                  <a:extLst>
                    <a:ext uri="{9D8B030D-6E8A-4147-A177-3AD203B41FA5}">
                      <a16:colId xmlns:a16="http://schemas.microsoft.com/office/drawing/2014/main" val="317871202"/>
                    </a:ext>
                  </a:extLst>
                </a:gridCol>
                <a:gridCol w="3597359">
                  <a:extLst>
                    <a:ext uri="{9D8B030D-6E8A-4147-A177-3AD203B41FA5}">
                      <a16:colId xmlns:a16="http://schemas.microsoft.com/office/drawing/2014/main" val="1184469162"/>
                    </a:ext>
                  </a:extLst>
                </a:gridCol>
              </a:tblGrid>
              <a:tr h="282526">
                <a:tc>
                  <a:txBody>
                    <a:bodyPr/>
                    <a:lstStyle/>
                    <a:p>
                      <a:pPr marL="457200" marR="0" indent="-457200" algn="ctr">
                        <a:spcBef>
                          <a:spcPts val="0"/>
                        </a:spcBef>
                        <a:spcAft>
                          <a:spcPts val="0"/>
                        </a:spcAft>
                      </a:pPr>
                      <a:r>
                        <a:rPr lang="en-US" sz="1800" b="1" dirty="0">
                          <a:effectLst/>
                        </a:rPr>
                        <a:t>Tool</a:t>
                      </a:r>
                      <a:endParaRPr lang="en-US" sz="1800" b="1" dirty="0">
                        <a:effectLst/>
                        <a:latin typeface="Times New Roman" panose="02020603050405020304" pitchFamily="18" charset="0"/>
                        <a:ea typeface="Times New Roman" panose="02020603050405020304" pitchFamily="18" charset="0"/>
                      </a:endParaRPr>
                    </a:p>
                  </a:txBody>
                  <a:tcPr marL="56936" marR="56936" marT="0" marB="0">
                    <a:solidFill>
                      <a:schemeClr val="accent1">
                        <a:lumMod val="20000"/>
                        <a:lumOff val="80000"/>
                      </a:schemeClr>
                    </a:solidFill>
                  </a:tcPr>
                </a:tc>
                <a:tc>
                  <a:txBody>
                    <a:bodyPr/>
                    <a:lstStyle/>
                    <a:p>
                      <a:pPr marL="0" marR="0" indent="-457200" algn="ctr">
                        <a:spcBef>
                          <a:spcPts val="0"/>
                        </a:spcBef>
                        <a:spcAft>
                          <a:spcPts val="0"/>
                        </a:spcAft>
                      </a:pPr>
                      <a:r>
                        <a:rPr lang="en-US" sz="1800" b="1" dirty="0">
                          <a:effectLst/>
                        </a:rPr>
                        <a:t>Description</a:t>
                      </a:r>
                      <a:endParaRPr lang="en-US" sz="1800" b="1" dirty="0">
                        <a:effectLst/>
                        <a:latin typeface="Times New Roman" panose="02020603050405020304" pitchFamily="18" charset="0"/>
                        <a:ea typeface="Times New Roman" panose="02020603050405020304" pitchFamily="18" charset="0"/>
                      </a:endParaRPr>
                    </a:p>
                  </a:txBody>
                  <a:tcPr marL="56936" marR="56936" marT="0" marB="0">
                    <a:solidFill>
                      <a:schemeClr val="accent1">
                        <a:lumMod val="20000"/>
                        <a:lumOff val="80000"/>
                      </a:schemeClr>
                    </a:solidFill>
                  </a:tcPr>
                </a:tc>
                <a:tc>
                  <a:txBody>
                    <a:bodyPr/>
                    <a:lstStyle/>
                    <a:p>
                      <a:pPr marL="0" marR="0" indent="-457200" algn="ctr">
                        <a:spcBef>
                          <a:spcPts val="0"/>
                        </a:spcBef>
                        <a:spcAft>
                          <a:spcPts val="0"/>
                        </a:spcAft>
                      </a:pPr>
                      <a:r>
                        <a:rPr lang="en-US" sz="1800" b="1" dirty="0">
                          <a:effectLst/>
                        </a:rPr>
                        <a:t>Use</a:t>
                      </a:r>
                      <a:endParaRPr lang="en-US" sz="1800" b="1" dirty="0">
                        <a:effectLst/>
                        <a:latin typeface="Times New Roman" panose="02020603050405020304" pitchFamily="18" charset="0"/>
                        <a:ea typeface="Times New Roman" panose="02020603050405020304" pitchFamily="18" charset="0"/>
                      </a:endParaRPr>
                    </a:p>
                  </a:txBody>
                  <a:tcPr marL="56936" marR="56936" marT="0" marB="0">
                    <a:solidFill>
                      <a:schemeClr val="accent1">
                        <a:lumMod val="20000"/>
                        <a:lumOff val="80000"/>
                      </a:schemeClr>
                    </a:solidFill>
                  </a:tcPr>
                </a:tc>
                <a:extLst>
                  <a:ext uri="{0D108BD9-81ED-4DB2-BD59-A6C34878D82A}">
                    <a16:rowId xmlns:a16="http://schemas.microsoft.com/office/drawing/2014/main" val="1146175445"/>
                  </a:ext>
                </a:extLst>
              </a:tr>
              <a:tr h="847578">
                <a:tc>
                  <a:txBody>
                    <a:bodyPr/>
                    <a:lstStyle/>
                    <a:p>
                      <a:pPr marL="0" marR="0">
                        <a:spcBef>
                          <a:spcPts val="0"/>
                        </a:spcBef>
                        <a:spcAft>
                          <a:spcPts val="0"/>
                        </a:spcAft>
                      </a:pPr>
                      <a:r>
                        <a:rPr lang="en-US" sz="1800">
                          <a:effectLst/>
                        </a:rPr>
                        <a:t>Vision or Dream Board</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dirty="0">
                          <a:effectLst/>
                        </a:rPr>
                        <a:t>A visual tool to present the ideal situation that you are working towards achieving</a:t>
                      </a:r>
                      <a:endParaRPr lang="en-US" sz="1800" dirty="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dirty="0">
                          <a:effectLst/>
                        </a:rPr>
                        <a:t>Wireframing</a:t>
                      </a:r>
                    </a:p>
                    <a:p>
                      <a:pPr marL="0" marR="0">
                        <a:spcBef>
                          <a:spcPts val="0"/>
                        </a:spcBef>
                        <a:spcAft>
                          <a:spcPts val="0"/>
                        </a:spcAft>
                      </a:pPr>
                      <a:r>
                        <a:rPr lang="en-US" sz="1800" dirty="0">
                          <a:effectLst/>
                        </a:rPr>
                        <a:t> </a:t>
                      </a:r>
                      <a:endParaRPr lang="en-US" sz="1800" dirty="0">
                        <a:effectLst/>
                        <a:latin typeface="Times New Roman" panose="02020603050405020304" pitchFamily="18" charset="0"/>
                        <a:ea typeface="Times New Roman" panose="02020603050405020304" pitchFamily="18" charset="0"/>
                      </a:endParaRPr>
                    </a:p>
                  </a:txBody>
                  <a:tcPr marL="56936" marR="56936" marT="0" marB="0"/>
                </a:tc>
                <a:extLst>
                  <a:ext uri="{0D108BD9-81ED-4DB2-BD59-A6C34878D82A}">
                    <a16:rowId xmlns:a16="http://schemas.microsoft.com/office/drawing/2014/main" val="665019294"/>
                  </a:ext>
                </a:extLst>
              </a:tr>
              <a:tr h="625481">
                <a:tc>
                  <a:txBody>
                    <a:bodyPr/>
                    <a:lstStyle/>
                    <a:p>
                      <a:pPr marL="0" marR="0">
                        <a:spcBef>
                          <a:spcPts val="0"/>
                        </a:spcBef>
                        <a:spcAft>
                          <a:spcPts val="0"/>
                        </a:spcAft>
                      </a:pPr>
                      <a:r>
                        <a:rPr lang="en-US" sz="1800">
                          <a:effectLst/>
                        </a:rPr>
                        <a:t>Storyboard</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a:effectLst/>
                        </a:rPr>
                        <a:t>A scene-by-scene visual of the activity process from start to finish</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dirty="0">
                          <a:effectLst/>
                        </a:rPr>
                        <a:t>Downloading method (IDEO)</a:t>
                      </a:r>
                      <a:endParaRPr lang="en-US" sz="1800" dirty="0">
                        <a:effectLst/>
                        <a:latin typeface="Times New Roman" panose="02020603050405020304" pitchFamily="18" charset="0"/>
                        <a:ea typeface="Times New Roman" panose="02020603050405020304" pitchFamily="18" charset="0"/>
                      </a:endParaRPr>
                    </a:p>
                  </a:txBody>
                  <a:tcPr marL="56936" marR="56936" marT="0" marB="0"/>
                </a:tc>
                <a:extLst>
                  <a:ext uri="{0D108BD9-81ED-4DB2-BD59-A6C34878D82A}">
                    <a16:rowId xmlns:a16="http://schemas.microsoft.com/office/drawing/2014/main" val="541392917"/>
                  </a:ext>
                </a:extLst>
              </a:tr>
              <a:tr h="781852">
                <a:tc>
                  <a:txBody>
                    <a:bodyPr/>
                    <a:lstStyle/>
                    <a:p>
                      <a:pPr marL="0" marR="0">
                        <a:spcBef>
                          <a:spcPts val="0"/>
                        </a:spcBef>
                        <a:spcAft>
                          <a:spcPts val="0"/>
                        </a:spcAft>
                      </a:pPr>
                      <a:r>
                        <a:rPr lang="en-US" sz="1800">
                          <a:effectLst/>
                        </a:rPr>
                        <a:t>Mind map</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a:effectLst/>
                        </a:rPr>
                        <a:t>A visual tool that assists with categorizing brainstorming types of ideas</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dirty="0">
                          <a:effectLst/>
                        </a:rPr>
                        <a:t>Brainstorming</a:t>
                      </a:r>
                      <a:endParaRPr lang="en-US" sz="1800" dirty="0">
                        <a:effectLst/>
                        <a:latin typeface="Times New Roman" panose="02020603050405020304" pitchFamily="18" charset="0"/>
                        <a:ea typeface="Times New Roman" panose="02020603050405020304" pitchFamily="18" charset="0"/>
                      </a:endParaRPr>
                    </a:p>
                  </a:txBody>
                  <a:tcPr marL="56936" marR="56936" marT="0" marB="0"/>
                </a:tc>
                <a:extLst>
                  <a:ext uri="{0D108BD9-81ED-4DB2-BD59-A6C34878D82A}">
                    <a16:rowId xmlns:a16="http://schemas.microsoft.com/office/drawing/2014/main" val="322021684"/>
                  </a:ext>
                </a:extLst>
              </a:tr>
              <a:tr h="625481">
                <a:tc>
                  <a:txBody>
                    <a:bodyPr/>
                    <a:lstStyle/>
                    <a:p>
                      <a:pPr marL="0" marR="0">
                        <a:spcBef>
                          <a:spcPts val="0"/>
                        </a:spcBef>
                        <a:spcAft>
                          <a:spcPts val="0"/>
                        </a:spcAft>
                      </a:pPr>
                      <a:r>
                        <a:rPr lang="en-US" sz="1800">
                          <a:effectLst/>
                        </a:rPr>
                        <a:t>Hypothesis</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a:effectLst/>
                        </a:rPr>
                        <a:t>A proposition or statement as a basis for further testing or investigating </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dirty="0">
                          <a:effectLst/>
                        </a:rPr>
                        <a:t>Interviewing</a:t>
                      </a:r>
                      <a:endParaRPr lang="en-US" sz="1800" dirty="0">
                        <a:effectLst/>
                        <a:latin typeface="Times New Roman" panose="02020603050405020304" pitchFamily="18" charset="0"/>
                        <a:ea typeface="Times New Roman" panose="02020603050405020304" pitchFamily="18" charset="0"/>
                      </a:endParaRPr>
                    </a:p>
                  </a:txBody>
                  <a:tcPr marL="56936" marR="56936" marT="0" marB="0"/>
                </a:tc>
                <a:extLst>
                  <a:ext uri="{0D108BD9-81ED-4DB2-BD59-A6C34878D82A}">
                    <a16:rowId xmlns:a16="http://schemas.microsoft.com/office/drawing/2014/main" val="1847719554"/>
                  </a:ext>
                </a:extLst>
              </a:tr>
              <a:tr h="938222">
                <a:tc>
                  <a:txBody>
                    <a:bodyPr/>
                    <a:lstStyle/>
                    <a:p>
                      <a:pPr marL="0" marR="0">
                        <a:spcBef>
                          <a:spcPts val="0"/>
                        </a:spcBef>
                        <a:spcAft>
                          <a:spcPts val="0"/>
                        </a:spcAft>
                      </a:pPr>
                      <a:r>
                        <a:rPr lang="en-US" sz="1800">
                          <a:effectLst/>
                        </a:rPr>
                        <a:t>Logic Map</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a:effectLst/>
                        </a:rPr>
                        <a:t>Visual representation of relationships between various components or variables</a:t>
                      </a:r>
                      <a:endParaRPr lang="en-US" sz="1800">
                        <a:effectLst/>
                        <a:latin typeface="Times New Roman" panose="02020603050405020304" pitchFamily="18" charset="0"/>
                        <a:ea typeface="Times New Roman" panose="02020603050405020304" pitchFamily="18" charset="0"/>
                      </a:endParaRPr>
                    </a:p>
                  </a:txBody>
                  <a:tcPr marL="56936" marR="56936" marT="0" marB="0"/>
                </a:tc>
                <a:tc>
                  <a:txBody>
                    <a:bodyPr/>
                    <a:lstStyle/>
                    <a:p>
                      <a:pPr marL="0" marR="0">
                        <a:spcBef>
                          <a:spcPts val="0"/>
                        </a:spcBef>
                        <a:spcAft>
                          <a:spcPts val="0"/>
                        </a:spcAft>
                      </a:pPr>
                      <a:r>
                        <a:rPr lang="en-US" sz="1800" dirty="0">
                          <a:effectLst/>
                        </a:rPr>
                        <a:t>Questionnaires</a:t>
                      </a:r>
                      <a:endParaRPr lang="en-US" sz="1800" dirty="0">
                        <a:effectLst/>
                        <a:latin typeface="Times New Roman" panose="02020603050405020304" pitchFamily="18" charset="0"/>
                        <a:ea typeface="Times New Roman" panose="02020603050405020304" pitchFamily="18" charset="0"/>
                      </a:endParaRPr>
                    </a:p>
                  </a:txBody>
                  <a:tcPr marL="56936" marR="56936" marT="0" marB="0"/>
                </a:tc>
                <a:extLst>
                  <a:ext uri="{0D108BD9-81ED-4DB2-BD59-A6C34878D82A}">
                    <a16:rowId xmlns:a16="http://schemas.microsoft.com/office/drawing/2014/main" val="895938530"/>
                  </a:ext>
                </a:extLst>
              </a:tr>
            </a:tbl>
          </a:graphicData>
        </a:graphic>
      </p:graphicFrame>
      <p:sp>
        <p:nvSpPr>
          <p:cNvPr id="4" name="Content Placeholder 3">
            <a:extLst>
              <a:ext uri="{FF2B5EF4-FFF2-40B4-BE49-F238E27FC236}">
                <a16:creationId xmlns:a16="http://schemas.microsoft.com/office/drawing/2014/main" id="{15B2A2EF-7948-40AA-9124-CF6CF13ABCFF}"/>
              </a:ext>
            </a:extLst>
          </p:cNvPr>
          <p:cNvSpPr>
            <a:spLocks noGrp="1"/>
          </p:cNvSpPr>
          <p:nvPr>
            <p:ph idx="13"/>
          </p:nvPr>
        </p:nvSpPr>
        <p:spPr>
          <a:xfrm>
            <a:off x="1146412" y="5754288"/>
            <a:ext cx="10515600" cy="332187"/>
          </a:xfrm>
        </p:spPr>
        <p:txBody>
          <a:bodyPr/>
          <a:lstStyle/>
          <a:p>
            <a:r>
              <a:rPr lang="en-US" dirty="0"/>
              <a:t>Table 2.4</a:t>
            </a:r>
          </a:p>
        </p:txBody>
      </p:sp>
    </p:spTree>
    <p:extLst>
      <p:ext uri="{BB962C8B-B14F-4D97-AF65-F5344CB8AC3E}">
        <p14:creationId xmlns:p14="http://schemas.microsoft.com/office/powerpoint/2010/main" val="360126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CD3AF-0365-440C-91C1-36A8EC885095}"/>
              </a:ext>
            </a:extLst>
          </p:cNvPr>
          <p:cNvSpPr>
            <a:spLocks noGrp="1"/>
          </p:cNvSpPr>
          <p:nvPr>
            <p:ph type="title"/>
          </p:nvPr>
        </p:nvSpPr>
        <p:spPr/>
        <p:txBody>
          <a:bodyPr>
            <a:normAutofit fontScale="90000"/>
          </a:bodyPr>
          <a:lstStyle/>
          <a:p>
            <a:r>
              <a:rPr lang="en-US" dirty="0"/>
              <a:t>Case Question</a:t>
            </a:r>
          </a:p>
        </p:txBody>
      </p:sp>
      <p:sp>
        <p:nvSpPr>
          <p:cNvPr id="3" name="Content Placeholder 2">
            <a:extLst>
              <a:ext uri="{FF2B5EF4-FFF2-40B4-BE49-F238E27FC236}">
                <a16:creationId xmlns:a16="http://schemas.microsoft.com/office/drawing/2014/main" id="{23A8F5C3-E468-42AA-A34E-2276F50D3489}"/>
              </a:ext>
            </a:extLst>
          </p:cNvPr>
          <p:cNvSpPr>
            <a:spLocks noGrp="1"/>
          </p:cNvSpPr>
          <p:nvPr>
            <p:ph sz="quarter" idx="11"/>
          </p:nvPr>
        </p:nvSpPr>
        <p:spPr>
          <a:xfrm>
            <a:off x="838200" y="1933575"/>
            <a:ext cx="10515600" cy="4314825"/>
          </a:xfrm>
        </p:spPr>
        <p:txBody>
          <a:bodyPr>
            <a:normAutofit/>
          </a:bodyPr>
          <a:lstStyle/>
          <a:p>
            <a:pPr marL="0" indent="0">
              <a:buNone/>
            </a:pPr>
            <a:r>
              <a:rPr lang="en-US" dirty="0"/>
              <a:t>What additional ideas can you think of for starting your own business, using </a:t>
            </a:r>
            <a:r>
              <a:rPr lang="en-US" b="1" dirty="0"/>
              <a:t>Man Crates</a:t>
            </a:r>
            <a:r>
              <a:rPr lang="en-US" dirty="0"/>
              <a:t> as a source of inspiration?</a:t>
            </a:r>
          </a:p>
        </p:txBody>
      </p:sp>
      <p:pic>
        <p:nvPicPr>
          <p:cNvPr id="4" name="Picture 3" descr="A person sitting at a table with a computer and a tablet&#10;&#10;Description automatically generated">
            <a:extLst>
              <a:ext uri="{FF2B5EF4-FFF2-40B4-BE49-F238E27FC236}">
                <a16:creationId xmlns:a16="http://schemas.microsoft.com/office/drawing/2014/main" id="{26609AE8-A394-5FB2-24B8-B4927229A5FB}"/>
              </a:ext>
            </a:extLst>
          </p:cNvPr>
          <p:cNvPicPr>
            <a:picLocks noChangeAspect="1"/>
          </p:cNvPicPr>
          <p:nvPr/>
        </p:nvPicPr>
        <p:blipFill>
          <a:blip r:embed="rId3"/>
          <a:stretch>
            <a:fillRect/>
          </a:stretch>
        </p:blipFill>
        <p:spPr>
          <a:xfrm>
            <a:off x="1347055" y="3071080"/>
            <a:ext cx="4105275" cy="2752725"/>
          </a:xfrm>
          <a:prstGeom prst="rect">
            <a:avLst/>
          </a:prstGeom>
        </p:spPr>
      </p:pic>
      <p:sp>
        <p:nvSpPr>
          <p:cNvPr id="6" name="TextBox 5">
            <a:extLst>
              <a:ext uri="{FF2B5EF4-FFF2-40B4-BE49-F238E27FC236}">
                <a16:creationId xmlns:a16="http://schemas.microsoft.com/office/drawing/2014/main" id="{3426298A-E5EB-AB6F-537D-1693ACAD2143}"/>
              </a:ext>
            </a:extLst>
          </p:cNvPr>
          <p:cNvSpPr txBox="1"/>
          <p:nvPr/>
        </p:nvSpPr>
        <p:spPr>
          <a:xfrm>
            <a:off x="5453534" y="5361632"/>
            <a:ext cx="3418114"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err="1">
                <a:cs typeface="Calibri"/>
              </a:rPr>
              <a:t>Shkraba</a:t>
            </a:r>
            <a:r>
              <a:rPr lang="en-GB" sz="800" dirty="0">
                <a:cs typeface="Calibri"/>
              </a:rPr>
              <a:t>, A. (May 2020).</a:t>
            </a:r>
            <a:r>
              <a:rPr lang="en-GB" sz="800" i="1" dirty="0">
                <a:cs typeface="Calibri"/>
              </a:rPr>
              <a:t> Photo of woman writing on tablet computer while using  laptop. </a:t>
            </a:r>
            <a:r>
              <a:rPr lang="en-GB" sz="800" err="1">
                <a:cs typeface="Calibri"/>
              </a:rPr>
              <a:t>Pexels</a:t>
            </a:r>
            <a:r>
              <a:rPr lang="en-GB" sz="800" dirty="0">
                <a:cs typeface="Calibri"/>
              </a:rPr>
              <a:t>. https://www.pexels.com/photo/photo-of-woman-writing-on-tablet-computer-while-using-laptop-4348401/.</a:t>
            </a:r>
            <a:endParaRPr lang="en-GB" sz="800" dirty="0"/>
          </a:p>
        </p:txBody>
      </p:sp>
    </p:spTree>
    <p:extLst>
      <p:ext uri="{BB962C8B-B14F-4D97-AF65-F5344CB8AC3E}">
        <p14:creationId xmlns:p14="http://schemas.microsoft.com/office/powerpoint/2010/main" val="195114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846C-6660-4855-9FAB-59173F4CFF76}"/>
              </a:ext>
            </a:extLst>
          </p:cNvPr>
          <p:cNvSpPr>
            <a:spLocks noGrp="1"/>
          </p:cNvSpPr>
          <p:nvPr>
            <p:ph type="title"/>
          </p:nvPr>
        </p:nvSpPr>
        <p:spPr/>
        <p:txBody>
          <a:bodyPr>
            <a:normAutofit fontScale="90000"/>
          </a:bodyPr>
          <a:lstStyle/>
          <a:p>
            <a:r>
              <a:rPr lang="en-US"/>
              <a:t>Feature Box</a:t>
            </a:r>
          </a:p>
        </p:txBody>
      </p:sp>
      <p:sp>
        <p:nvSpPr>
          <p:cNvPr id="3" name="Content Placeholder 2">
            <a:extLst>
              <a:ext uri="{FF2B5EF4-FFF2-40B4-BE49-F238E27FC236}">
                <a16:creationId xmlns:a16="http://schemas.microsoft.com/office/drawing/2014/main" id="{98C1E3AC-22C5-499A-B9B3-66A698CB5164}"/>
              </a:ext>
            </a:extLst>
          </p:cNvPr>
          <p:cNvSpPr>
            <a:spLocks noGrp="1"/>
          </p:cNvSpPr>
          <p:nvPr>
            <p:ph sz="quarter" idx="11"/>
          </p:nvPr>
        </p:nvSpPr>
        <p:spPr/>
        <p:txBody>
          <a:bodyPr/>
          <a:lstStyle/>
          <a:p>
            <a:pPr marL="0" indent="0">
              <a:buNone/>
            </a:pPr>
            <a:r>
              <a:rPr lang="en-US" b="1"/>
              <a:t>Are You Ready?: Taking the First Step</a:t>
            </a:r>
          </a:p>
          <a:p>
            <a:r>
              <a:rPr lang="en-US"/>
              <a:t>Is there a venture you’ve always thought you should start but never did?</a:t>
            </a:r>
          </a:p>
          <a:p>
            <a:r>
              <a:rPr lang="en-US"/>
              <a:t>Think about what factors are stopping you. Consider your mindset and how you might change your mindset so that your venture could become a reality.</a:t>
            </a:r>
          </a:p>
          <a:p>
            <a:r>
              <a:rPr lang="en-US"/>
              <a:t>What are some possible trigger events that could make the difference between starting your venture and waiting to start your venture?</a:t>
            </a:r>
          </a:p>
        </p:txBody>
      </p:sp>
      <p:pic>
        <p:nvPicPr>
          <p:cNvPr id="4" name="Picture 3" descr="A person with a backpack and a tablet&#10;&#10;Description automatically generated">
            <a:extLst>
              <a:ext uri="{FF2B5EF4-FFF2-40B4-BE49-F238E27FC236}">
                <a16:creationId xmlns:a16="http://schemas.microsoft.com/office/drawing/2014/main" id="{16FE55B4-A39D-4890-8A7F-97D7097FCCA2}"/>
              </a:ext>
            </a:extLst>
          </p:cNvPr>
          <p:cNvPicPr>
            <a:picLocks noChangeAspect="1"/>
          </p:cNvPicPr>
          <p:nvPr/>
        </p:nvPicPr>
        <p:blipFill>
          <a:blip r:embed="rId3"/>
          <a:stretch>
            <a:fillRect/>
          </a:stretch>
        </p:blipFill>
        <p:spPr>
          <a:xfrm>
            <a:off x="2161442" y="4445160"/>
            <a:ext cx="3077308" cy="2052272"/>
          </a:xfrm>
          <a:prstGeom prst="rect">
            <a:avLst/>
          </a:prstGeom>
        </p:spPr>
      </p:pic>
      <p:sp>
        <p:nvSpPr>
          <p:cNvPr id="6" name="TextBox 5">
            <a:extLst>
              <a:ext uri="{FF2B5EF4-FFF2-40B4-BE49-F238E27FC236}">
                <a16:creationId xmlns:a16="http://schemas.microsoft.com/office/drawing/2014/main" id="{3DB3C331-B94A-FAA6-FBEA-993E0C702B99}"/>
              </a:ext>
            </a:extLst>
          </p:cNvPr>
          <p:cNvSpPr txBox="1"/>
          <p:nvPr/>
        </p:nvSpPr>
        <p:spPr>
          <a:xfrm>
            <a:off x="5238332" y="6038013"/>
            <a:ext cx="2743200"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Mont, U. (December 2020). </a:t>
            </a:r>
            <a:r>
              <a:rPr lang="en-US" sz="800" i="1" dirty="0"/>
              <a:t>Smiling black lady with tablet in street.</a:t>
            </a:r>
            <a:r>
              <a:rPr lang="en-US" sz="800" dirty="0"/>
              <a:t> </a:t>
            </a:r>
            <a:r>
              <a:rPr lang="en-US" sz="800" err="1"/>
              <a:t>Pexels</a:t>
            </a:r>
            <a:r>
              <a:rPr lang="en-US" sz="800" dirty="0"/>
              <a:t>. https://www.pexels.com/photo/smiling-black-lady-with-tablet-in-street-near-building-6280728/.</a:t>
            </a:r>
            <a:endParaRPr lang="en-GB" dirty="0">
              <a:cs typeface="Calibri" panose="020F0502020204030204"/>
            </a:endParaRPr>
          </a:p>
        </p:txBody>
      </p:sp>
    </p:spTree>
    <p:extLst>
      <p:ext uri="{BB962C8B-B14F-4D97-AF65-F5344CB8AC3E}">
        <p14:creationId xmlns:p14="http://schemas.microsoft.com/office/powerpoint/2010/main" val="383593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5B70F-89E5-43B2-A158-7019E592F25E}"/>
              </a:ext>
            </a:extLst>
          </p:cNvPr>
          <p:cNvSpPr>
            <a:spLocks noGrp="1"/>
          </p:cNvSpPr>
          <p:nvPr>
            <p:ph type="title"/>
          </p:nvPr>
        </p:nvSpPr>
        <p:spPr/>
        <p:txBody>
          <a:bodyPr>
            <a:normAutofit fontScale="90000"/>
          </a:bodyPr>
          <a:lstStyle/>
          <a:p>
            <a:r>
              <a:rPr lang="en-US"/>
              <a:t>Figure 2.5</a:t>
            </a:r>
          </a:p>
        </p:txBody>
      </p:sp>
      <p:pic>
        <p:nvPicPr>
          <p:cNvPr id="6" name="Content Placeholder 5" descr="On the left is a drawing of a person with Inspiration above her head. She has the following Reflection Question: Do I have the mental, physical, psychological, or financial capabilities and support system to launch a venture? She identifies Potential Obstacles: Self-doubt, Fear of the unknown, and Limited time, resources, or personal connections.">
            <a:extLst>
              <a:ext uri="{FF2B5EF4-FFF2-40B4-BE49-F238E27FC236}">
                <a16:creationId xmlns:a16="http://schemas.microsoft.com/office/drawing/2014/main" id="{114932B1-535A-45AA-AFA9-F7C7AE534363}"/>
              </a:ext>
            </a:extLst>
          </p:cNvPr>
          <p:cNvPicPr>
            <a:picLocks noGrp="1" noChangeAspect="1"/>
          </p:cNvPicPr>
          <p:nvPr>
            <p:ph idx="1"/>
          </p:nvPr>
        </p:nvPicPr>
        <p:blipFill>
          <a:blip r:embed="rId3"/>
          <a:stretch>
            <a:fillRect/>
          </a:stretch>
        </p:blipFill>
        <p:spPr>
          <a:xfrm>
            <a:off x="1096811" y="1319670"/>
            <a:ext cx="9998378" cy="3068733"/>
          </a:xfrm>
        </p:spPr>
      </p:pic>
      <p:sp>
        <p:nvSpPr>
          <p:cNvPr id="4" name="Content Placeholder 3">
            <a:extLst>
              <a:ext uri="{FF2B5EF4-FFF2-40B4-BE49-F238E27FC236}">
                <a16:creationId xmlns:a16="http://schemas.microsoft.com/office/drawing/2014/main" id="{DED7197C-573F-433C-A00B-BBBE2F8229C2}"/>
              </a:ext>
            </a:extLst>
          </p:cNvPr>
          <p:cNvSpPr>
            <a:spLocks noGrp="1"/>
          </p:cNvSpPr>
          <p:nvPr>
            <p:ph idx="13"/>
          </p:nvPr>
        </p:nvSpPr>
        <p:spPr/>
        <p:txBody>
          <a:bodyPr>
            <a:normAutofit/>
          </a:bodyPr>
          <a:lstStyle/>
          <a:p>
            <a:r>
              <a:rPr lang="en-US" sz="2000" dirty="0"/>
              <a:t>When inspired to start an entrepreneurial venture, one questions whether they can do it and identifies obstacles that might present challenges. (attribution: Copyright Rice University, OpenStax, under CC BY 4.0 license)</a:t>
            </a:r>
          </a:p>
        </p:txBody>
      </p:sp>
    </p:spTree>
    <p:extLst>
      <p:ext uri="{BB962C8B-B14F-4D97-AF65-F5344CB8AC3E}">
        <p14:creationId xmlns:p14="http://schemas.microsoft.com/office/powerpoint/2010/main" val="144454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76D0-3FDC-4179-B441-708F1948683B}"/>
              </a:ext>
            </a:extLst>
          </p:cNvPr>
          <p:cNvSpPr>
            <a:spLocks noGrp="1"/>
          </p:cNvSpPr>
          <p:nvPr>
            <p:ph type="title"/>
          </p:nvPr>
        </p:nvSpPr>
        <p:spPr/>
        <p:txBody>
          <a:bodyPr>
            <a:normAutofit fontScale="90000"/>
          </a:bodyPr>
          <a:lstStyle/>
          <a:p>
            <a:r>
              <a:rPr lang="en-US"/>
              <a:t>Figure 2.7</a:t>
            </a:r>
          </a:p>
        </p:txBody>
      </p:sp>
      <p:pic>
        <p:nvPicPr>
          <p:cNvPr id="6" name="Content Placeholder 5" descr="A drawing of a man shows he is in the Preparation stage. He asks himself the following Reflection Questions: What do I want to accomplish now and in the future? What will I offer, create, or change that might have an impact on the world? Is there a better way to solve a problem or address an issue? What are the conditions of my target market or environment? Potential Obstacles are Lack of ideas or inspiration, Idea or venture already exists, Unrealistic expectations for the “perfect” or “right” solution, Fear of risks, and Being too practical or too logical.">
            <a:extLst>
              <a:ext uri="{FF2B5EF4-FFF2-40B4-BE49-F238E27FC236}">
                <a16:creationId xmlns:a16="http://schemas.microsoft.com/office/drawing/2014/main" id="{F78014B2-9A35-4903-950E-432211595E7F}"/>
              </a:ext>
            </a:extLst>
          </p:cNvPr>
          <p:cNvPicPr>
            <a:picLocks noGrp="1" noChangeAspect="1"/>
          </p:cNvPicPr>
          <p:nvPr>
            <p:ph idx="1"/>
          </p:nvPr>
        </p:nvPicPr>
        <p:blipFill>
          <a:blip r:embed="rId3"/>
          <a:stretch>
            <a:fillRect/>
          </a:stretch>
        </p:blipFill>
        <p:spPr>
          <a:xfrm>
            <a:off x="1776890" y="975200"/>
            <a:ext cx="8638220" cy="3853975"/>
          </a:xfrm>
        </p:spPr>
      </p:pic>
      <p:sp>
        <p:nvSpPr>
          <p:cNvPr id="4" name="Content Placeholder 3">
            <a:extLst>
              <a:ext uri="{FF2B5EF4-FFF2-40B4-BE49-F238E27FC236}">
                <a16:creationId xmlns:a16="http://schemas.microsoft.com/office/drawing/2014/main" id="{0CD49622-4DC0-4072-A6E6-3A41D6818C4F}"/>
              </a:ext>
            </a:extLst>
          </p:cNvPr>
          <p:cNvSpPr>
            <a:spLocks noGrp="1"/>
          </p:cNvSpPr>
          <p:nvPr>
            <p:ph idx="13"/>
          </p:nvPr>
        </p:nvSpPr>
        <p:spPr>
          <a:xfrm>
            <a:off x="838200" y="5143500"/>
            <a:ext cx="10515600" cy="1046595"/>
          </a:xfrm>
        </p:spPr>
        <p:txBody>
          <a:bodyPr>
            <a:normAutofit/>
          </a:bodyPr>
          <a:lstStyle/>
          <a:p>
            <a:r>
              <a:rPr lang="en-US" sz="2000" dirty="0"/>
              <a:t>In preparing for your venture, you need to ask what you want to accomplish, what you want to offer, and who you want to target. You also need to consider what potential obstacles might present challenges. (attribution: Copyright Rice University, OpenStax, under CC BY 4.0 license)</a:t>
            </a:r>
          </a:p>
        </p:txBody>
      </p:sp>
    </p:spTree>
    <p:extLst>
      <p:ext uri="{BB962C8B-B14F-4D97-AF65-F5344CB8AC3E}">
        <p14:creationId xmlns:p14="http://schemas.microsoft.com/office/powerpoint/2010/main" val="314727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B0A3B-9642-4EAD-B61F-DADCD0439C46}"/>
              </a:ext>
            </a:extLst>
          </p:cNvPr>
          <p:cNvSpPr>
            <a:spLocks noGrp="1"/>
          </p:cNvSpPr>
          <p:nvPr>
            <p:ph type="title"/>
          </p:nvPr>
        </p:nvSpPr>
        <p:spPr/>
        <p:txBody>
          <a:bodyPr>
            <a:normAutofit fontScale="90000"/>
          </a:bodyPr>
          <a:lstStyle/>
          <a:p>
            <a:r>
              <a:rPr lang="en-US"/>
              <a:t>Figure 2.8</a:t>
            </a:r>
          </a:p>
        </p:txBody>
      </p:sp>
      <p:pic>
        <p:nvPicPr>
          <p:cNvPr id="6" name="Content Placeholder 5" descr="For the Assessment step, one must ask the following Reflection Questions: Where will I find partners, customers, location(s), or other key resources? Who can help me achieve my goal(s) and maintain a healthy business operational status? Potential Obstacles such as Limited connections, Partners without skills and resources that match your needs or goals, and Limited education or experience should also be considered.">
            <a:extLst>
              <a:ext uri="{FF2B5EF4-FFF2-40B4-BE49-F238E27FC236}">
                <a16:creationId xmlns:a16="http://schemas.microsoft.com/office/drawing/2014/main" id="{3639950E-6198-47D6-AAE4-8ADAA56ECBB4}"/>
              </a:ext>
            </a:extLst>
          </p:cNvPr>
          <p:cNvPicPr>
            <a:picLocks noGrp="1" noChangeAspect="1"/>
          </p:cNvPicPr>
          <p:nvPr>
            <p:ph idx="1"/>
          </p:nvPr>
        </p:nvPicPr>
        <p:blipFill>
          <a:blip r:embed="rId3"/>
          <a:stretch>
            <a:fillRect/>
          </a:stretch>
        </p:blipFill>
        <p:spPr>
          <a:xfrm>
            <a:off x="1306978" y="1159459"/>
            <a:ext cx="9578044" cy="3389154"/>
          </a:xfrm>
        </p:spPr>
      </p:pic>
      <p:sp>
        <p:nvSpPr>
          <p:cNvPr id="4" name="Content Placeholder 3">
            <a:extLst>
              <a:ext uri="{FF2B5EF4-FFF2-40B4-BE49-F238E27FC236}">
                <a16:creationId xmlns:a16="http://schemas.microsoft.com/office/drawing/2014/main" id="{098E658B-F5F1-4846-B445-DE9E78AD68AD}"/>
              </a:ext>
            </a:extLst>
          </p:cNvPr>
          <p:cNvSpPr>
            <a:spLocks noGrp="1"/>
          </p:cNvSpPr>
          <p:nvPr>
            <p:ph idx="13"/>
          </p:nvPr>
        </p:nvSpPr>
        <p:spPr/>
        <p:txBody>
          <a:bodyPr>
            <a:normAutofit/>
          </a:bodyPr>
          <a:lstStyle/>
          <a:p>
            <a:r>
              <a:rPr lang="en-US" sz="2000" dirty="0"/>
              <a:t>Assessing relationships and resources allows for reflection on your idea and intentions. (attribution: Copyright Rice University, OpenStax, under CC BY 4.0 license)</a:t>
            </a:r>
          </a:p>
        </p:txBody>
      </p:sp>
    </p:spTree>
    <p:extLst>
      <p:ext uri="{BB962C8B-B14F-4D97-AF65-F5344CB8AC3E}">
        <p14:creationId xmlns:p14="http://schemas.microsoft.com/office/powerpoint/2010/main" val="1643820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2437B-AC6D-4FAF-AA80-9429BF77C8FF}"/>
              </a:ext>
            </a:extLst>
          </p:cNvPr>
          <p:cNvSpPr>
            <a:spLocks noGrp="1"/>
          </p:cNvSpPr>
          <p:nvPr>
            <p:ph type="title"/>
          </p:nvPr>
        </p:nvSpPr>
        <p:spPr/>
        <p:txBody>
          <a:bodyPr>
            <a:normAutofit fontScale="90000"/>
          </a:bodyPr>
          <a:lstStyle/>
          <a:p>
            <a:r>
              <a:rPr lang="en-US"/>
              <a:t>Figure 2.9</a:t>
            </a:r>
          </a:p>
        </p:txBody>
      </p:sp>
      <p:pic>
        <p:nvPicPr>
          <p:cNvPr id="6" name="Content Placeholder 5" descr="During a Trial Run, you may ask: How can I afford to achieve my goal and maintain my financial status once I get there? Potential Obstacles include Limited or little access to appropriate or adequate capital, Limited or few connections to obtain capital, and Limited negotiation experience or knowledge.">
            <a:extLst>
              <a:ext uri="{FF2B5EF4-FFF2-40B4-BE49-F238E27FC236}">
                <a16:creationId xmlns:a16="http://schemas.microsoft.com/office/drawing/2014/main" id="{EF247169-5AB2-4BD7-8F37-E13AFD4C8130}"/>
              </a:ext>
            </a:extLst>
          </p:cNvPr>
          <p:cNvPicPr>
            <a:picLocks noGrp="1" noChangeAspect="1"/>
          </p:cNvPicPr>
          <p:nvPr>
            <p:ph idx="1"/>
          </p:nvPr>
        </p:nvPicPr>
        <p:blipFill>
          <a:blip r:embed="rId3"/>
          <a:stretch>
            <a:fillRect/>
          </a:stretch>
        </p:blipFill>
        <p:spPr>
          <a:xfrm>
            <a:off x="1479343" y="1113912"/>
            <a:ext cx="9233313" cy="3480249"/>
          </a:xfrm>
        </p:spPr>
      </p:pic>
      <p:sp>
        <p:nvSpPr>
          <p:cNvPr id="4" name="Content Placeholder 3">
            <a:extLst>
              <a:ext uri="{FF2B5EF4-FFF2-40B4-BE49-F238E27FC236}">
                <a16:creationId xmlns:a16="http://schemas.microsoft.com/office/drawing/2014/main" id="{CB4B9C98-4265-43A2-A1C3-3A70E795696C}"/>
              </a:ext>
            </a:extLst>
          </p:cNvPr>
          <p:cNvSpPr>
            <a:spLocks noGrp="1"/>
          </p:cNvSpPr>
          <p:nvPr>
            <p:ph idx="13"/>
          </p:nvPr>
        </p:nvSpPr>
        <p:spPr/>
        <p:txBody>
          <a:bodyPr>
            <a:normAutofit/>
          </a:bodyPr>
          <a:lstStyle/>
          <a:p>
            <a:r>
              <a:rPr lang="en-US" sz="2000" dirty="0"/>
              <a:t>During a trial run, you can use a limited market to test your product or service. (attribution: Copyright Rice University, OpenStax, under CC BY 4.0 license)</a:t>
            </a:r>
          </a:p>
        </p:txBody>
      </p:sp>
    </p:spTree>
    <p:extLst>
      <p:ext uri="{BB962C8B-B14F-4D97-AF65-F5344CB8AC3E}">
        <p14:creationId xmlns:p14="http://schemas.microsoft.com/office/powerpoint/2010/main" val="3022951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CDE6-E5B5-4083-AED9-7E23F150E951}"/>
              </a:ext>
            </a:extLst>
          </p:cNvPr>
          <p:cNvSpPr>
            <a:spLocks noGrp="1"/>
          </p:cNvSpPr>
          <p:nvPr>
            <p:ph type="title"/>
          </p:nvPr>
        </p:nvSpPr>
        <p:spPr/>
        <p:txBody>
          <a:bodyPr>
            <a:normAutofit fontScale="90000"/>
          </a:bodyPr>
          <a:lstStyle/>
          <a:p>
            <a:r>
              <a:rPr lang="en-US"/>
              <a:t>Figure 2.10</a:t>
            </a:r>
          </a:p>
        </p:txBody>
      </p:sp>
      <p:pic>
        <p:nvPicPr>
          <p:cNvPr id="6" name="Content Placeholder 5" descr="When constructing a Business Plan, ask the following questions: How can I manage and juggle the related operational and administrative responsibilities for the venture? How quickly (or slowly) should I grow the venture? Potential Obstacles include Limited experience or knowledge of the operational and administrative needs of a business, and Limited access to resources and a support system.">
            <a:extLst>
              <a:ext uri="{FF2B5EF4-FFF2-40B4-BE49-F238E27FC236}">
                <a16:creationId xmlns:a16="http://schemas.microsoft.com/office/drawing/2014/main" id="{85E4FFBC-5B0A-4572-8157-D6B7F40BDC44}"/>
              </a:ext>
            </a:extLst>
          </p:cNvPr>
          <p:cNvPicPr>
            <a:picLocks noGrp="1" noChangeAspect="1"/>
          </p:cNvPicPr>
          <p:nvPr>
            <p:ph idx="1"/>
          </p:nvPr>
        </p:nvPicPr>
        <p:blipFill>
          <a:blip r:embed="rId3"/>
          <a:stretch>
            <a:fillRect/>
          </a:stretch>
        </p:blipFill>
        <p:spPr>
          <a:xfrm>
            <a:off x="1483938" y="1115644"/>
            <a:ext cx="9224123" cy="3476785"/>
          </a:xfrm>
        </p:spPr>
      </p:pic>
      <p:sp>
        <p:nvSpPr>
          <p:cNvPr id="4" name="Content Placeholder 3">
            <a:extLst>
              <a:ext uri="{FF2B5EF4-FFF2-40B4-BE49-F238E27FC236}">
                <a16:creationId xmlns:a16="http://schemas.microsoft.com/office/drawing/2014/main" id="{B2D09916-BCF2-41CD-BDEC-252F1B7EAFA9}"/>
              </a:ext>
            </a:extLst>
          </p:cNvPr>
          <p:cNvSpPr>
            <a:spLocks noGrp="1"/>
          </p:cNvSpPr>
          <p:nvPr>
            <p:ph idx="13"/>
          </p:nvPr>
        </p:nvSpPr>
        <p:spPr/>
        <p:txBody>
          <a:bodyPr>
            <a:normAutofit/>
          </a:bodyPr>
          <a:lstStyle/>
          <a:p>
            <a:r>
              <a:rPr lang="en-US" sz="2000" dirty="0"/>
              <a:t>Writing a business plan before launching a venture can give you important insights into your idea and can help you modify your business before launch to give it a better chance of success. (attribution: Copyright Rice University, OpenStax, under CC BY 4.0 license)</a:t>
            </a:r>
          </a:p>
        </p:txBody>
      </p:sp>
    </p:spTree>
    <p:extLst>
      <p:ext uri="{BB962C8B-B14F-4D97-AF65-F5344CB8AC3E}">
        <p14:creationId xmlns:p14="http://schemas.microsoft.com/office/powerpoint/2010/main" val="188390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24DE-F50A-44E6-9DE3-61EDFCC18861}"/>
              </a:ext>
            </a:extLst>
          </p:cNvPr>
          <p:cNvSpPr>
            <a:spLocks noGrp="1"/>
          </p:cNvSpPr>
          <p:nvPr>
            <p:ph type="title"/>
          </p:nvPr>
        </p:nvSpPr>
        <p:spPr/>
        <p:txBody>
          <a:bodyPr>
            <a:normAutofit fontScale="90000"/>
          </a:bodyPr>
          <a:lstStyle/>
          <a:p>
            <a:r>
              <a:rPr lang="en-US"/>
              <a:t>Figure 2.11</a:t>
            </a:r>
          </a:p>
        </p:txBody>
      </p:sp>
      <p:pic>
        <p:nvPicPr>
          <p:cNvPr id="6" name="Content Placeholder 5" descr="During Navigation, you should ask the following questions: How should I prepare for or deal with any potential obstacles or challenges, such as having no money or no solid business idea? What are some alternative routes to achieve my goals or dreams? Potential Obstacles include Limited outlook for the appropriate strategies, goals, or opportunities.">
            <a:extLst>
              <a:ext uri="{FF2B5EF4-FFF2-40B4-BE49-F238E27FC236}">
                <a16:creationId xmlns:a16="http://schemas.microsoft.com/office/drawing/2014/main" id="{ABD3A572-89BE-42D7-BFF2-B34E6F319F37}"/>
              </a:ext>
            </a:extLst>
          </p:cNvPr>
          <p:cNvPicPr>
            <a:picLocks noGrp="1" noChangeAspect="1"/>
          </p:cNvPicPr>
          <p:nvPr>
            <p:ph idx="1"/>
          </p:nvPr>
        </p:nvPicPr>
        <p:blipFill>
          <a:blip r:embed="rId3"/>
          <a:stretch>
            <a:fillRect/>
          </a:stretch>
        </p:blipFill>
        <p:spPr>
          <a:xfrm>
            <a:off x="1344952" y="1063257"/>
            <a:ext cx="9502095" cy="3581559"/>
          </a:xfrm>
        </p:spPr>
      </p:pic>
      <p:sp>
        <p:nvSpPr>
          <p:cNvPr id="4" name="Content Placeholder 3">
            <a:extLst>
              <a:ext uri="{FF2B5EF4-FFF2-40B4-BE49-F238E27FC236}">
                <a16:creationId xmlns:a16="http://schemas.microsoft.com/office/drawing/2014/main" id="{54881C88-8551-4EA6-BF42-A22C1D6AD4E3}"/>
              </a:ext>
            </a:extLst>
          </p:cNvPr>
          <p:cNvSpPr>
            <a:spLocks noGrp="1"/>
          </p:cNvSpPr>
          <p:nvPr>
            <p:ph idx="13"/>
          </p:nvPr>
        </p:nvSpPr>
        <p:spPr/>
        <p:txBody>
          <a:bodyPr>
            <a:normAutofit/>
          </a:bodyPr>
          <a:lstStyle/>
          <a:p>
            <a:r>
              <a:rPr lang="en-US" sz="2000" dirty="0"/>
              <a:t>Navigation involves being prepared for and making changes when faced with obstacles. (attribution: Copyright Rice University, OpenStax, under CC BY 4.0 license)</a:t>
            </a:r>
          </a:p>
        </p:txBody>
      </p:sp>
    </p:spTree>
    <p:extLst>
      <p:ext uri="{BB962C8B-B14F-4D97-AF65-F5344CB8AC3E}">
        <p14:creationId xmlns:p14="http://schemas.microsoft.com/office/powerpoint/2010/main" val="979781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A24DE-F50A-44E6-9DE3-61EDFCC18861}"/>
              </a:ext>
            </a:extLst>
          </p:cNvPr>
          <p:cNvSpPr>
            <a:spLocks noGrp="1"/>
          </p:cNvSpPr>
          <p:nvPr>
            <p:ph type="title"/>
          </p:nvPr>
        </p:nvSpPr>
        <p:spPr/>
        <p:txBody>
          <a:bodyPr>
            <a:normAutofit fontScale="90000"/>
          </a:bodyPr>
          <a:lstStyle/>
          <a:p>
            <a:r>
              <a:rPr lang="en-US" dirty="0"/>
              <a:t>Launch</a:t>
            </a:r>
          </a:p>
        </p:txBody>
      </p:sp>
      <p:sp>
        <p:nvSpPr>
          <p:cNvPr id="5" name="Content Placeholder 4">
            <a:extLst>
              <a:ext uri="{FF2B5EF4-FFF2-40B4-BE49-F238E27FC236}">
                <a16:creationId xmlns:a16="http://schemas.microsoft.com/office/drawing/2014/main" id="{CE9D0BB5-8620-5558-8A6D-7E68DEBABF40}"/>
              </a:ext>
            </a:extLst>
          </p:cNvPr>
          <p:cNvSpPr>
            <a:spLocks noGrp="1"/>
          </p:cNvSpPr>
          <p:nvPr>
            <p:ph idx="1"/>
          </p:nvPr>
        </p:nvSpPr>
        <p:spPr>
          <a:xfrm>
            <a:off x="838200" y="955964"/>
            <a:ext cx="10515600" cy="5643619"/>
          </a:xfrm>
        </p:spPr>
        <p:txBody>
          <a:bodyPr>
            <a:normAutofit/>
          </a:bodyPr>
          <a:lstStyle/>
          <a:p>
            <a:r>
              <a:rPr lang="en-US" sz="3200" dirty="0"/>
              <a:t>The actual </a:t>
            </a:r>
            <a:r>
              <a:rPr lang="en-US" sz="3200" b="1" dirty="0"/>
              <a:t>launch </a:t>
            </a:r>
            <a:r>
              <a:rPr lang="en-US" sz="3200" dirty="0"/>
              <a:t>is the exciting event when you open your business.</a:t>
            </a:r>
          </a:p>
          <a:p>
            <a:r>
              <a:rPr lang="en-US" sz="3200" dirty="0"/>
              <a:t>By this point, you have made improvements to your product through feedback received in your trial run.</a:t>
            </a:r>
          </a:p>
          <a:p>
            <a:r>
              <a:rPr lang="en-US" sz="3200" dirty="0"/>
              <a:t>You’ve identified:</a:t>
            </a:r>
          </a:p>
          <a:p>
            <a:pPr lvl="1"/>
            <a:r>
              <a:rPr lang="en-US" sz="2800" dirty="0"/>
              <a:t>The value or benefits provided by your product</a:t>
            </a:r>
          </a:p>
          <a:p>
            <a:pPr lvl="1"/>
            <a:r>
              <a:rPr lang="en-US" sz="2800" dirty="0"/>
              <a:t>Your target market</a:t>
            </a:r>
          </a:p>
          <a:p>
            <a:pPr lvl="1"/>
            <a:r>
              <a:rPr lang="en-US" sz="2800" dirty="0"/>
              <a:t>The location of your launch, whether it is a geographical location or an Internet location. </a:t>
            </a:r>
          </a:p>
          <a:p>
            <a:pPr lvl="1"/>
            <a:endParaRPr lang="en-US" sz="2800" dirty="0"/>
          </a:p>
        </p:txBody>
      </p:sp>
    </p:spTree>
    <p:extLst>
      <p:ext uri="{BB962C8B-B14F-4D97-AF65-F5344CB8AC3E}">
        <p14:creationId xmlns:p14="http://schemas.microsoft.com/office/powerpoint/2010/main" val="1930663383"/>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D9502AE5A702245876ABA891E53B479" ma:contentTypeVersion="8" ma:contentTypeDescription="Create a new document." ma:contentTypeScope="" ma:versionID="ff7094f168425757997c37a7a538abf3">
  <xsd:schema xmlns:xsd="http://www.w3.org/2001/XMLSchema" xmlns:xs="http://www.w3.org/2001/XMLSchema" xmlns:p="http://schemas.microsoft.com/office/2006/metadata/properties" xmlns:ns2="68157f07-5a15-4979-aaf3-fbf12c066bb4" xmlns:ns3="7a734ca6-ce8d-4a54-8948-14310e85adfb" targetNamespace="http://schemas.microsoft.com/office/2006/metadata/properties" ma:root="true" ma:fieldsID="2d413ac64e4c697d27a8f1614fd9a5e2" ns2:_="" ns3:_="">
    <xsd:import namespace="68157f07-5a15-4979-aaf3-fbf12c066bb4"/>
    <xsd:import namespace="7a734ca6-ce8d-4a54-8948-14310e85adf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157f07-5a15-4979-aaf3-fbf12c066b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734ca6-ce8d-4a54-8948-14310e85adf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0D3F61-C6A2-4D9B-AF14-4B661226BDD0}">
  <ds:schemaRefs>
    <ds:schemaRef ds:uri="http://schemas.microsoft.com/sharepoint/v3/contenttype/forms"/>
  </ds:schemaRefs>
</ds:datastoreItem>
</file>

<file path=customXml/itemProps2.xml><?xml version="1.0" encoding="utf-8"?>
<ds:datastoreItem xmlns:ds="http://schemas.openxmlformats.org/officeDocument/2006/customXml" ds:itemID="{5E96689C-AEFE-4A03-8744-A644ECDEEF2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3B5279-9521-41F3-BE4D-816A176D8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157f07-5a15-4979-aaf3-fbf12c066bb4"/>
    <ds:schemaRef ds:uri="7a734ca6-ce8d-4a54-8948-14310e85ad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1405</TotalTime>
  <Words>613</Words>
  <Application>Microsoft Office PowerPoint</Application>
  <PresentationFormat>Widescreen</PresentationFormat>
  <Paragraphs>71</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Entrepreneurship</vt:lpstr>
      <vt:lpstr>Feature Box</vt:lpstr>
      <vt:lpstr>Figure 2.5</vt:lpstr>
      <vt:lpstr>Figure 2.7</vt:lpstr>
      <vt:lpstr>Figure 2.8</vt:lpstr>
      <vt:lpstr>Figure 2.9</vt:lpstr>
      <vt:lpstr>Figure 2.10</vt:lpstr>
      <vt:lpstr>Figure 2.11</vt:lpstr>
      <vt:lpstr>Launch</vt:lpstr>
      <vt:lpstr>Feature Box</vt:lpstr>
      <vt:lpstr>Figure 2.22</vt:lpstr>
      <vt:lpstr>Action Plan Support Tools</vt:lpstr>
      <vt:lpstr>Case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MacGregor,Lynn</cp:lastModifiedBy>
  <cp:revision>18</cp:revision>
  <cp:lastPrinted>2022-09-12T11:18:01Z</cp:lastPrinted>
  <dcterms:created xsi:type="dcterms:W3CDTF">2018-05-29T21:16:34Z</dcterms:created>
  <dcterms:modified xsi:type="dcterms:W3CDTF">2024-04-02T17:18:59Z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0x0101004D9502AE5A702245876ABA891E53B479</vt:lpwstr>
  </property>
</Properties>
</file>