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19"/>
  </p:notesMasterIdLst>
  <p:handoutMasterIdLst>
    <p:handoutMasterId r:id="rId20"/>
  </p:handoutMasterIdLst>
  <p:sldIdLst>
    <p:sldId id="256" r:id="rId6"/>
    <p:sldId id="311" r:id="rId7"/>
    <p:sldId id="312" r:id="rId8"/>
    <p:sldId id="313" r:id="rId9"/>
    <p:sldId id="314" r:id="rId10"/>
    <p:sldId id="337" r:id="rId11"/>
    <p:sldId id="315" r:id="rId12"/>
    <p:sldId id="316" r:id="rId13"/>
    <p:sldId id="318" r:id="rId14"/>
    <p:sldId id="329" r:id="rId15"/>
    <p:sldId id="328" r:id="rId16"/>
    <p:sldId id="307" r:id="rId17"/>
    <p:sldId id="336" r:id="rId18"/>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9D328-CE37-6E74-C3EC-3FA016B89F35}" v="4" dt="2023-04-21T13:29:47.910"/>
    <p1510:client id="{E78542A2-0CA1-9F5E-508F-8DE8FDEF3788}" v="7" dt="2023-04-21T13:29:19.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44F9D328-CE37-6E74-C3EC-3FA016B89F35}"/>
    <pc:docChg chg="modSld">
      <pc:chgData name="Roch, Shauna" userId="S::sroch@fanshawec.ca::05ca025a-1219-4008-8ea7-6708a3b6b10f" providerId="AD" clId="Web-{44F9D328-CE37-6E74-C3EC-3FA016B89F35}" dt="2023-04-21T13:29:47.738" v="2" actId="20577"/>
      <pc:docMkLst>
        <pc:docMk/>
      </pc:docMkLst>
      <pc:sldChg chg="modSp">
        <pc:chgData name="Roch, Shauna" userId="S::sroch@fanshawec.ca::05ca025a-1219-4008-8ea7-6708a3b6b10f" providerId="AD" clId="Web-{44F9D328-CE37-6E74-C3EC-3FA016B89F35}" dt="2023-04-21T13:29:47.738" v="2" actId="20577"/>
        <pc:sldMkLst>
          <pc:docMk/>
          <pc:sldMk cId="1577014080" sldId="328"/>
        </pc:sldMkLst>
        <pc:spChg chg="mod">
          <ac:chgData name="Roch, Shauna" userId="S::sroch@fanshawec.ca::05ca025a-1219-4008-8ea7-6708a3b6b10f" providerId="AD" clId="Web-{44F9D328-CE37-6E74-C3EC-3FA016B89F35}" dt="2023-04-21T13:29:47.738" v="2" actId="20577"/>
          <ac:spMkLst>
            <pc:docMk/>
            <pc:sldMk cId="1577014080" sldId="328"/>
            <ac:spMk id="3" creationId="{DA12EA40-313A-4D6A-8248-9C0A112FF225}"/>
          </ac:spMkLst>
        </pc:spChg>
      </pc:sldChg>
    </pc:docChg>
  </pc:docChgLst>
  <pc:docChgLst>
    <pc:chgData name="Roch, Shauna" userId="S::sroch@fanshawec.ca::05ca025a-1219-4008-8ea7-6708a3b6b10f" providerId="AD" clId="Web-{E78542A2-0CA1-9F5E-508F-8DE8FDEF3788}"/>
    <pc:docChg chg="delSld modSld">
      <pc:chgData name="Roch, Shauna" userId="S::sroch@fanshawec.ca::05ca025a-1219-4008-8ea7-6708a3b6b10f" providerId="AD" clId="Web-{E78542A2-0CA1-9F5E-508F-8DE8FDEF3788}" dt="2023-04-21T13:29:19.737" v="4" actId="20577"/>
      <pc:docMkLst>
        <pc:docMk/>
      </pc:docMkLst>
      <pc:sldChg chg="modSp">
        <pc:chgData name="Roch, Shauna" userId="S::sroch@fanshawec.ca::05ca025a-1219-4008-8ea7-6708a3b6b10f" providerId="AD" clId="Web-{E78542A2-0CA1-9F5E-508F-8DE8FDEF3788}" dt="2023-04-21T13:28:44.424" v="0" actId="20577"/>
        <pc:sldMkLst>
          <pc:docMk/>
          <pc:sldMk cId="1115321632" sldId="307"/>
        </pc:sldMkLst>
        <pc:spChg chg="mod">
          <ac:chgData name="Roch, Shauna" userId="S::sroch@fanshawec.ca::05ca025a-1219-4008-8ea7-6708a3b6b10f" providerId="AD" clId="Web-{E78542A2-0CA1-9F5E-508F-8DE8FDEF3788}" dt="2023-04-21T13:28:44.424" v="0" actId="20577"/>
          <ac:spMkLst>
            <pc:docMk/>
            <pc:sldMk cId="1115321632" sldId="307"/>
            <ac:spMk id="3" creationId="{C3435057-8CC2-05DF-488C-7EF4260BC5F7}"/>
          </ac:spMkLst>
        </pc:spChg>
      </pc:sldChg>
      <pc:sldChg chg="modSp">
        <pc:chgData name="Roch, Shauna" userId="S::sroch@fanshawec.ca::05ca025a-1219-4008-8ea7-6708a3b6b10f" providerId="AD" clId="Web-{E78542A2-0CA1-9F5E-508F-8DE8FDEF3788}" dt="2023-04-21T13:29:19.737" v="4" actId="20577"/>
        <pc:sldMkLst>
          <pc:docMk/>
          <pc:sldMk cId="1577014080" sldId="328"/>
        </pc:sldMkLst>
        <pc:spChg chg="mod">
          <ac:chgData name="Roch, Shauna" userId="S::sroch@fanshawec.ca::05ca025a-1219-4008-8ea7-6708a3b6b10f" providerId="AD" clId="Web-{E78542A2-0CA1-9F5E-508F-8DE8FDEF3788}" dt="2023-04-21T13:29:19.737" v="4" actId="20577"/>
          <ac:spMkLst>
            <pc:docMk/>
            <pc:sldMk cId="1577014080" sldId="328"/>
            <ac:spMk id="2" creationId="{03E4E333-C724-429F-A236-B329EF5B916B}"/>
          </ac:spMkLst>
        </pc:spChg>
        <pc:spChg chg="mod">
          <ac:chgData name="Roch, Shauna" userId="S::sroch@fanshawec.ca::05ca025a-1219-4008-8ea7-6708a3b6b10f" providerId="AD" clId="Web-{E78542A2-0CA1-9F5E-508F-8DE8FDEF3788}" dt="2023-04-21T13:28:57.299" v="3" actId="20577"/>
          <ac:spMkLst>
            <pc:docMk/>
            <pc:sldMk cId="1577014080" sldId="328"/>
            <ac:spMk id="3" creationId="{DA12EA40-313A-4D6A-8248-9C0A112FF225}"/>
          </ac:spMkLst>
        </pc:spChg>
      </pc:sldChg>
      <pc:sldChg chg="del">
        <pc:chgData name="Roch, Shauna" userId="S::sroch@fanshawec.ca::05ca025a-1219-4008-8ea7-6708a3b6b10f" providerId="AD" clId="Web-{E78542A2-0CA1-9F5E-508F-8DE8FDEF3788}" dt="2023-04-21T13:28:52.955" v="2"/>
        <pc:sldMkLst>
          <pc:docMk/>
          <pc:sldMk cId="2342890022" sldId="334"/>
        </pc:sldMkLst>
      </pc:sldChg>
      <pc:sldChg chg="modSp">
        <pc:chgData name="Roch, Shauna" userId="S::sroch@fanshawec.ca::05ca025a-1219-4008-8ea7-6708a3b6b10f" providerId="AD" clId="Web-{E78542A2-0CA1-9F5E-508F-8DE8FDEF3788}" dt="2023-04-21T13:28:46.986" v="1" actId="20577"/>
        <pc:sldMkLst>
          <pc:docMk/>
          <pc:sldMk cId="1821330087" sldId="336"/>
        </pc:sldMkLst>
        <pc:spChg chg="mod">
          <ac:chgData name="Roch, Shauna" userId="S::sroch@fanshawec.ca::05ca025a-1219-4008-8ea7-6708a3b6b10f" providerId="AD" clId="Web-{E78542A2-0CA1-9F5E-508F-8DE8FDEF3788}" dt="2023-04-21T13:28:46.986" v="1" actId="20577"/>
          <ac:spMkLst>
            <pc:docMk/>
            <pc:sldMk cId="1821330087" sldId="336"/>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A2D5E-A71A-4D16-B690-6F1C979CCF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08C94C9-3B31-4EB7-A970-EF753A449E8F}">
      <dgm:prSet phldrT="[Text]"/>
      <dgm:spPr/>
      <dgm:t>
        <a:bodyPr/>
        <a:lstStyle/>
        <a:p>
          <a:r>
            <a:rPr lang="en-US" b="1"/>
            <a:t>International Company</a:t>
          </a:r>
        </a:p>
      </dgm:t>
    </dgm:pt>
    <dgm:pt modelId="{F309935B-CD09-43B1-B916-50269AB903E3}" type="parTrans" cxnId="{AC15622A-C338-4D8F-96B6-42899BBD2367}">
      <dgm:prSet/>
      <dgm:spPr/>
      <dgm:t>
        <a:bodyPr/>
        <a:lstStyle/>
        <a:p>
          <a:endParaRPr lang="en-US"/>
        </a:p>
      </dgm:t>
    </dgm:pt>
    <dgm:pt modelId="{F2CB4B78-72BF-4616-BC51-0CEA8329D7DC}" type="sibTrans" cxnId="{AC15622A-C338-4D8F-96B6-42899BBD2367}">
      <dgm:prSet/>
      <dgm:spPr/>
      <dgm:t>
        <a:bodyPr/>
        <a:lstStyle/>
        <a:p>
          <a:endParaRPr lang="en-US"/>
        </a:p>
      </dgm:t>
    </dgm:pt>
    <dgm:pt modelId="{C9D50DDF-9835-4746-AFF8-C007899DFDB2}">
      <dgm:prSet phldrT="[Text]"/>
      <dgm:spPr/>
      <dgm:t>
        <a:bodyPr/>
        <a:lstStyle/>
        <a:p>
          <a:r>
            <a:rPr lang="en-US" b="1"/>
            <a:t>Global company</a:t>
          </a:r>
        </a:p>
      </dgm:t>
    </dgm:pt>
    <dgm:pt modelId="{1D247190-8ADA-45A4-8BEA-CA84E9AD839A}" type="parTrans" cxnId="{93503A7F-CE2A-4879-BF54-41D369A54277}">
      <dgm:prSet/>
      <dgm:spPr/>
      <dgm:t>
        <a:bodyPr/>
        <a:lstStyle/>
        <a:p>
          <a:endParaRPr lang="en-US"/>
        </a:p>
      </dgm:t>
    </dgm:pt>
    <dgm:pt modelId="{510A34F9-7A79-4ABD-B550-F7E461270286}" type="sibTrans" cxnId="{93503A7F-CE2A-4879-BF54-41D369A54277}">
      <dgm:prSet/>
      <dgm:spPr/>
      <dgm:t>
        <a:bodyPr/>
        <a:lstStyle/>
        <a:p>
          <a:endParaRPr lang="en-US"/>
        </a:p>
      </dgm:t>
    </dgm:pt>
    <dgm:pt modelId="{000B4371-AD4F-4683-BEBA-4051FE4FBD93}">
      <dgm:prSet phldrT="[Text]"/>
      <dgm:spPr/>
      <dgm:t>
        <a:bodyPr/>
        <a:lstStyle/>
        <a:p>
          <a:r>
            <a:rPr lang="en-US"/>
            <a:t>Multinational company that has control of its operation where its headquarters is established. </a:t>
          </a:r>
        </a:p>
      </dgm:t>
    </dgm:pt>
    <dgm:pt modelId="{595B2E39-ED7C-4F7E-B504-A4A77E665211}" type="parTrans" cxnId="{B55815B1-AF4B-4691-9BAF-C5E9188E1957}">
      <dgm:prSet/>
      <dgm:spPr/>
      <dgm:t>
        <a:bodyPr/>
        <a:lstStyle/>
        <a:p>
          <a:endParaRPr lang="en-US"/>
        </a:p>
      </dgm:t>
    </dgm:pt>
    <dgm:pt modelId="{BA749900-E2C7-4A73-AE29-E56679F791B0}" type="sibTrans" cxnId="{B55815B1-AF4B-4691-9BAF-C5E9188E1957}">
      <dgm:prSet/>
      <dgm:spPr/>
      <dgm:t>
        <a:bodyPr/>
        <a:lstStyle/>
        <a:p>
          <a:endParaRPr lang="en-US"/>
        </a:p>
      </dgm:t>
    </dgm:pt>
    <dgm:pt modelId="{0B0E1F7C-CA62-4599-A8B5-F67EFEFF7FA0}">
      <dgm:prSet phldrT="[Text]"/>
      <dgm:spPr/>
      <dgm:t>
        <a:bodyPr/>
        <a:lstStyle/>
        <a:p>
          <a:r>
            <a:rPr lang="en-US" b="1"/>
            <a:t>Multi-domestic Company</a:t>
          </a:r>
        </a:p>
      </dgm:t>
    </dgm:pt>
    <dgm:pt modelId="{6FD67DE6-1812-4E8E-A509-A712D495F95B}" type="parTrans" cxnId="{765E0DB3-2E23-49C0-8D86-E194B980A4F8}">
      <dgm:prSet/>
      <dgm:spPr/>
      <dgm:t>
        <a:bodyPr/>
        <a:lstStyle/>
        <a:p>
          <a:endParaRPr lang="en-US"/>
        </a:p>
      </dgm:t>
    </dgm:pt>
    <dgm:pt modelId="{3D11F8E2-2521-4C06-989C-4FAFBBC5092E}" type="sibTrans" cxnId="{765E0DB3-2E23-49C0-8D86-E194B980A4F8}">
      <dgm:prSet/>
      <dgm:spPr/>
      <dgm:t>
        <a:bodyPr/>
        <a:lstStyle/>
        <a:p>
          <a:endParaRPr lang="en-US"/>
        </a:p>
      </dgm:t>
    </dgm:pt>
    <dgm:pt modelId="{1ED9CC35-CFAF-472E-96E9-92A70393CC4B}">
      <dgm:prSet phldrT="[Text]"/>
      <dgm:spPr/>
      <dgm:t>
        <a:bodyPr/>
        <a:lstStyle/>
        <a:p>
          <a:r>
            <a:rPr lang="en-US"/>
            <a:t>Complex. Focuses on local responsiveness over global standardization</a:t>
          </a:r>
        </a:p>
      </dgm:t>
    </dgm:pt>
    <dgm:pt modelId="{428E3968-C629-4EA0-9B0C-75EB7C21BEEC}" type="parTrans" cxnId="{AC2D77BB-B0E5-43E5-AFDA-391B19FFF9FE}">
      <dgm:prSet/>
      <dgm:spPr/>
      <dgm:t>
        <a:bodyPr/>
        <a:lstStyle/>
        <a:p>
          <a:endParaRPr lang="en-US"/>
        </a:p>
      </dgm:t>
    </dgm:pt>
    <dgm:pt modelId="{257B026B-2C9A-4205-BD79-B1C3266629FA}" type="sibTrans" cxnId="{AC2D77BB-B0E5-43E5-AFDA-391B19FFF9FE}">
      <dgm:prSet/>
      <dgm:spPr/>
      <dgm:t>
        <a:bodyPr/>
        <a:lstStyle/>
        <a:p>
          <a:endParaRPr lang="en-US"/>
        </a:p>
      </dgm:t>
    </dgm:pt>
    <dgm:pt modelId="{CB270B72-9401-4F54-9404-8BB2ED011FB3}">
      <dgm:prSet phldrT="[Text]"/>
      <dgm:spPr/>
      <dgm:t>
        <a:bodyPr/>
        <a:lstStyle/>
        <a:p>
          <a:r>
            <a:rPr lang="en-US" b="1"/>
            <a:t>Transactional Company</a:t>
          </a:r>
        </a:p>
      </dgm:t>
    </dgm:pt>
    <dgm:pt modelId="{334C498B-4B5E-4D06-A9CF-767B9F703C2C}" type="parTrans" cxnId="{F6803B02-FF6F-4F9D-94FE-582966785633}">
      <dgm:prSet/>
      <dgm:spPr/>
      <dgm:t>
        <a:bodyPr/>
        <a:lstStyle/>
        <a:p>
          <a:endParaRPr lang="en-US"/>
        </a:p>
      </dgm:t>
    </dgm:pt>
    <dgm:pt modelId="{D0D379E9-8617-49C8-BE94-785831021720}" type="sibTrans" cxnId="{F6803B02-FF6F-4F9D-94FE-582966785633}">
      <dgm:prSet/>
      <dgm:spPr/>
      <dgm:t>
        <a:bodyPr/>
        <a:lstStyle/>
        <a:p>
          <a:endParaRPr lang="en-US"/>
        </a:p>
      </dgm:t>
    </dgm:pt>
    <dgm:pt modelId="{D6EBCDC3-4EBA-4C2E-9CCB-892DA536E53F}">
      <dgm:prSet phldrT="[Text]"/>
      <dgm:spPr/>
      <dgm:t>
        <a:bodyPr/>
        <a:lstStyle/>
        <a:p>
          <a:r>
            <a:rPr lang="en-US"/>
            <a:t>Works to balance the global and local responsiveness.</a:t>
          </a:r>
        </a:p>
      </dgm:t>
    </dgm:pt>
    <dgm:pt modelId="{84BBDB0E-6CDB-41A5-BC9C-57604AB99C54}" type="parTrans" cxnId="{4A6E6AA4-418A-42C7-ACB7-3E0D32E111FB}">
      <dgm:prSet/>
      <dgm:spPr/>
      <dgm:t>
        <a:bodyPr/>
        <a:lstStyle/>
        <a:p>
          <a:endParaRPr lang="en-US"/>
        </a:p>
      </dgm:t>
    </dgm:pt>
    <dgm:pt modelId="{88124DBB-24B3-43E9-9043-60C5C6241D9B}" type="sibTrans" cxnId="{4A6E6AA4-418A-42C7-ACB7-3E0D32E111FB}">
      <dgm:prSet/>
      <dgm:spPr/>
      <dgm:t>
        <a:bodyPr/>
        <a:lstStyle/>
        <a:p>
          <a:endParaRPr lang="en-US"/>
        </a:p>
      </dgm:t>
    </dgm:pt>
    <dgm:pt modelId="{442BC459-9FC2-4BCB-B4D8-61235F93EA34}">
      <dgm:prSet phldrT="[Text]"/>
      <dgm:spPr/>
      <dgm:t>
        <a:bodyPr/>
        <a:lstStyle/>
        <a:p>
          <a:pPr>
            <a:buFont typeface="Arial" panose="020B0604020202020204" pitchFamily="34" charset="0"/>
            <a:buChar char="•"/>
          </a:pPr>
          <a:r>
            <a:rPr lang="en-US"/>
            <a:t>A domestic company that uses its corporate office to expand into the global market. </a:t>
          </a:r>
        </a:p>
      </dgm:t>
    </dgm:pt>
    <dgm:pt modelId="{68C77A55-3BD3-4D9C-803A-CAD46C187719}" type="sibTrans" cxnId="{A3B78B60-D31F-4891-BDD0-1742C94A5350}">
      <dgm:prSet/>
      <dgm:spPr/>
      <dgm:t>
        <a:bodyPr/>
        <a:lstStyle/>
        <a:p>
          <a:endParaRPr lang="en-US"/>
        </a:p>
      </dgm:t>
    </dgm:pt>
    <dgm:pt modelId="{18FA9A7B-2A27-4A1A-9908-3D97C8443197}" type="parTrans" cxnId="{A3B78B60-D31F-4891-BDD0-1742C94A5350}">
      <dgm:prSet/>
      <dgm:spPr/>
      <dgm:t>
        <a:bodyPr/>
        <a:lstStyle/>
        <a:p>
          <a:endParaRPr lang="en-US"/>
        </a:p>
      </dgm:t>
    </dgm:pt>
    <dgm:pt modelId="{5ECF6690-E261-4C6B-9688-C7B4CED0A6D4}" type="pres">
      <dgm:prSet presAssocID="{ED4A2D5E-A71A-4D16-B690-6F1C979CCFB4}" presName="Name0" presStyleCnt="0">
        <dgm:presLayoutVars>
          <dgm:dir/>
          <dgm:animLvl val="lvl"/>
          <dgm:resizeHandles val="exact"/>
        </dgm:presLayoutVars>
      </dgm:prSet>
      <dgm:spPr/>
    </dgm:pt>
    <dgm:pt modelId="{ABF9E94B-51A9-4D51-9652-1E42EFFD0C8C}" type="pres">
      <dgm:prSet presAssocID="{F08C94C9-3B31-4EB7-A970-EF753A449E8F}" presName="composite" presStyleCnt="0"/>
      <dgm:spPr/>
    </dgm:pt>
    <dgm:pt modelId="{C4B6F961-8088-43E6-B03F-C878D1EC1778}" type="pres">
      <dgm:prSet presAssocID="{F08C94C9-3B31-4EB7-A970-EF753A449E8F}" presName="parTx" presStyleLbl="alignNode1" presStyleIdx="0" presStyleCnt="4">
        <dgm:presLayoutVars>
          <dgm:chMax val="0"/>
          <dgm:chPref val="0"/>
          <dgm:bulletEnabled val="1"/>
        </dgm:presLayoutVars>
      </dgm:prSet>
      <dgm:spPr/>
    </dgm:pt>
    <dgm:pt modelId="{11A2F1B6-1795-4EDC-83F4-3E4C08957A79}" type="pres">
      <dgm:prSet presAssocID="{F08C94C9-3B31-4EB7-A970-EF753A449E8F}" presName="desTx" presStyleLbl="alignAccFollowNode1" presStyleIdx="0" presStyleCnt="4">
        <dgm:presLayoutVars>
          <dgm:bulletEnabled val="1"/>
        </dgm:presLayoutVars>
      </dgm:prSet>
      <dgm:spPr/>
    </dgm:pt>
    <dgm:pt modelId="{C17E1534-9F30-4F5F-AA11-26F4B79B1235}" type="pres">
      <dgm:prSet presAssocID="{F2CB4B78-72BF-4616-BC51-0CEA8329D7DC}" presName="space" presStyleCnt="0"/>
      <dgm:spPr/>
    </dgm:pt>
    <dgm:pt modelId="{981058A0-B088-4157-8D77-2762551654A2}" type="pres">
      <dgm:prSet presAssocID="{C9D50DDF-9835-4746-AFF8-C007899DFDB2}" presName="composite" presStyleCnt="0"/>
      <dgm:spPr/>
    </dgm:pt>
    <dgm:pt modelId="{9F6957DE-71BC-4D19-96ED-C2D4FED053A5}" type="pres">
      <dgm:prSet presAssocID="{C9D50DDF-9835-4746-AFF8-C007899DFDB2}" presName="parTx" presStyleLbl="alignNode1" presStyleIdx="1" presStyleCnt="4">
        <dgm:presLayoutVars>
          <dgm:chMax val="0"/>
          <dgm:chPref val="0"/>
          <dgm:bulletEnabled val="1"/>
        </dgm:presLayoutVars>
      </dgm:prSet>
      <dgm:spPr/>
    </dgm:pt>
    <dgm:pt modelId="{E11889B9-EF1E-4E52-852B-4E2B3EDD49A9}" type="pres">
      <dgm:prSet presAssocID="{C9D50DDF-9835-4746-AFF8-C007899DFDB2}" presName="desTx" presStyleLbl="alignAccFollowNode1" presStyleIdx="1" presStyleCnt="4">
        <dgm:presLayoutVars>
          <dgm:bulletEnabled val="1"/>
        </dgm:presLayoutVars>
      </dgm:prSet>
      <dgm:spPr/>
    </dgm:pt>
    <dgm:pt modelId="{CAE71D3C-3818-448A-AF30-DD94ACBF124D}" type="pres">
      <dgm:prSet presAssocID="{510A34F9-7A79-4ABD-B550-F7E461270286}" presName="space" presStyleCnt="0"/>
      <dgm:spPr/>
    </dgm:pt>
    <dgm:pt modelId="{C4408D00-B8B2-457C-8DE2-746D7EFF55E7}" type="pres">
      <dgm:prSet presAssocID="{0B0E1F7C-CA62-4599-A8B5-F67EFEFF7FA0}" presName="composite" presStyleCnt="0"/>
      <dgm:spPr/>
    </dgm:pt>
    <dgm:pt modelId="{BC651CFF-AC7C-4BCB-870F-A79C298B8567}" type="pres">
      <dgm:prSet presAssocID="{0B0E1F7C-CA62-4599-A8B5-F67EFEFF7FA0}" presName="parTx" presStyleLbl="alignNode1" presStyleIdx="2" presStyleCnt="4">
        <dgm:presLayoutVars>
          <dgm:chMax val="0"/>
          <dgm:chPref val="0"/>
          <dgm:bulletEnabled val="1"/>
        </dgm:presLayoutVars>
      </dgm:prSet>
      <dgm:spPr/>
    </dgm:pt>
    <dgm:pt modelId="{CA229941-6E28-42FA-90F6-5EE1D38A4B27}" type="pres">
      <dgm:prSet presAssocID="{0B0E1F7C-CA62-4599-A8B5-F67EFEFF7FA0}" presName="desTx" presStyleLbl="alignAccFollowNode1" presStyleIdx="2" presStyleCnt="4">
        <dgm:presLayoutVars>
          <dgm:bulletEnabled val="1"/>
        </dgm:presLayoutVars>
      </dgm:prSet>
      <dgm:spPr/>
    </dgm:pt>
    <dgm:pt modelId="{CF60CD93-142B-4D7A-8A11-C823E316924E}" type="pres">
      <dgm:prSet presAssocID="{3D11F8E2-2521-4C06-989C-4FAFBBC5092E}" presName="space" presStyleCnt="0"/>
      <dgm:spPr/>
    </dgm:pt>
    <dgm:pt modelId="{96330C18-B30C-445E-9DBC-1C4E5BCCA039}" type="pres">
      <dgm:prSet presAssocID="{CB270B72-9401-4F54-9404-8BB2ED011FB3}" presName="composite" presStyleCnt="0"/>
      <dgm:spPr/>
    </dgm:pt>
    <dgm:pt modelId="{BE17929D-FA03-40C8-971C-5F0A69A0217F}" type="pres">
      <dgm:prSet presAssocID="{CB270B72-9401-4F54-9404-8BB2ED011FB3}" presName="parTx" presStyleLbl="alignNode1" presStyleIdx="3" presStyleCnt="4">
        <dgm:presLayoutVars>
          <dgm:chMax val="0"/>
          <dgm:chPref val="0"/>
          <dgm:bulletEnabled val="1"/>
        </dgm:presLayoutVars>
      </dgm:prSet>
      <dgm:spPr/>
    </dgm:pt>
    <dgm:pt modelId="{4B57FE96-3D6D-4EC9-BCB5-9732C20FD3FD}" type="pres">
      <dgm:prSet presAssocID="{CB270B72-9401-4F54-9404-8BB2ED011FB3}" presName="desTx" presStyleLbl="alignAccFollowNode1" presStyleIdx="3" presStyleCnt="4">
        <dgm:presLayoutVars>
          <dgm:bulletEnabled val="1"/>
        </dgm:presLayoutVars>
      </dgm:prSet>
      <dgm:spPr/>
    </dgm:pt>
  </dgm:ptLst>
  <dgm:cxnLst>
    <dgm:cxn modelId="{F6803B02-FF6F-4F9D-94FE-582966785633}" srcId="{ED4A2D5E-A71A-4D16-B690-6F1C979CCFB4}" destId="{CB270B72-9401-4F54-9404-8BB2ED011FB3}" srcOrd="3" destOrd="0" parTransId="{334C498B-4B5E-4D06-A9CF-767B9F703C2C}" sibTransId="{D0D379E9-8617-49C8-BE94-785831021720}"/>
    <dgm:cxn modelId="{AC15622A-C338-4D8F-96B6-42899BBD2367}" srcId="{ED4A2D5E-A71A-4D16-B690-6F1C979CCFB4}" destId="{F08C94C9-3B31-4EB7-A970-EF753A449E8F}" srcOrd="0" destOrd="0" parTransId="{F309935B-CD09-43B1-B916-50269AB903E3}" sibTransId="{F2CB4B78-72BF-4616-BC51-0CEA8329D7DC}"/>
    <dgm:cxn modelId="{7C0B1031-8F6D-482D-B222-D7EFBC03D8C9}" type="presOf" srcId="{F08C94C9-3B31-4EB7-A970-EF753A449E8F}" destId="{C4B6F961-8088-43E6-B03F-C878D1EC1778}" srcOrd="0" destOrd="0" presId="urn:microsoft.com/office/officeart/2005/8/layout/hList1"/>
    <dgm:cxn modelId="{1BF1F03A-6869-42E5-81F9-51DEB821A41D}" type="presOf" srcId="{1ED9CC35-CFAF-472E-96E9-92A70393CC4B}" destId="{CA229941-6E28-42FA-90F6-5EE1D38A4B27}" srcOrd="0" destOrd="0" presId="urn:microsoft.com/office/officeart/2005/8/layout/hList1"/>
    <dgm:cxn modelId="{30AAF55D-0D35-40A5-8025-E0A9CB1428D0}" type="presOf" srcId="{000B4371-AD4F-4683-BEBA-4051FE4FBD93}" destId="{E11889B9-EF1E-4E52-852B-4E2B3EDD49A9}" srcOrd="0" destOrd="0" presId="urn:microsoft.com/office/officeart/2005/8/layout/hList1"/>
    <dgm:cxn modelId="{A3B78B60-D31F-4891-BDD0-1742C94A5350}" srcId="{F08C94C9-3B31-4EB7-A970-EF753A449E8F}" destId="{442BC459-9FC2-4BCB-B4D8-61235F93EA34}" srcOrd="0" destOrd="0" parTransId="{18FA9A7B-2A27-4A1A-9908-3D97C8443197}" sibTransId="{68C77A55-3BD3-4D9C-803A-CAD46C187719}"/>
    <dgm:cxn modelId="{F4314D66-AD79-4953-9AA2-435D62085474}" type="presOf" srcId="{442BC459-9FC2-4BCB-B4D8-61235F93EA34}" destId="{11A2F1B6-1795-4EDC-83F4-3E4C08957A79}" srcOrd="0" destOrd="0" presId="urn:microsoft.com/office/officeart/2005/8/layout/hList1"/>
    <dgm:cxn modelId="{C7E91C4A-A051-4E19-BD50-8E6D3D6622F4}" type="presOf" srcId="{D6EBCDC3-4EBA-4C2E-9CCB-892DA536E53F}" destId="{4B57FE96-3D6D-4EC9-BCB5-9732C20FD3FD}" srcOrd="0" destOrd="0" presId="urn:microsoft.com/office/officeart/2005/8/layout/hList1"/>
    <dgm:cxn modelId="{78E94E72-5994-47A6-93AE-72501D972B26}" type="presOf" srcId="{C9D50DDF-9835-4746-AFF8-C007899DFDB2}" destId="{9F6957DE-71BC-4D19-96ED-C2D4FED053A5}" srcOrd="0" destOrd="0" presId="urn:microsoft.com/office/officeart/2005/8/layout/hList1"/>
    <dgm:cxn modelId="{93503A7F-CE2A-4879-BF54-41D369A54277}" srcId="{ED4A2D5E-A71A-4D16-B690-6F1C979CCFB4}" destId="{C9D50DDF-9835-4746-AFF8-C007899DFDB2}" srcOrd="1" destOrd="0" parTransId="{1D247190-8ADA-45A4-8BEA-CA84E9AD839A}" sibTransId="{510A34F9-7A79-4ABD-B550-F7E461270286}"/>
    <dgm:cxn modelId="{29E8709E-660A-461C-89DC-6DABE93B2C3C}" type="presOf" srcId="{CB270B72-9401-4F54-9404-8BB2ED011FB3}" destId="{BE17929D-FA03-40C8-971C-5F0A69A0217F}" srcOrd="0" destOrd="0" presId="urn:microsoft.com/office/officeart/2005/8/layout/hList1"/>
    <dgm:cxn modelId="{4A6E6AA4-418A-42C7-ACB7-3E0D32E111FB}" srcId="{CB270B72-9401-4F54-9404-8BB2ED011FB3}" destId="{D6EBCDC3-4EBA-4C2E-9CCB-892DA536E53F}" srcOrd="0" destOrd="0" parTransId="{84BBDB0E-6CDB-41A5-BC9C-57604AB99C54}" sibTransId="{88124DBB-24B3-43E9-9043-60C5C6241D9B}"/>
    <dgm:cxn modelId="{A8FC0BAD-D4A6-4E95-AA56-279DC2FCCE0C}" type="presOf" srcId="{ED4A2D5E-A71A-4D16-B690-6F1C979CCFB4}" destId="{5ECF6690-E261-4C6B-9688-C7B4CED0A6D4}" srcOrd="0" destOrd="0" presId="urn:microsoft.com/office/officeart/2005/8/layout/hList1"/>
    <dgm:cxn modelId="{B55815B1-AF4B-4691-9BAF-C5E9188E1957}" srcId="{C9D50DDF-9835-4746-AFF8-C007899DFDB2}" destId="{000B4371-AD4F-4683-BEBA-4051FE4FBD93}" srcOrd="0" destOrd="0" parTransId="{595B2E39-ED7C-4F7E-B504-A4A77E665211}" sibTransId="{BA749900-E2C7-4A73-AE29-E56679F791B0}"/>
    <dgm:cxn modelId="{765E0DB3-2E23-49C0-8D86-E194B980A4F8}" srcId="{ED4A2D5E-A71A-4D16-B690-6F1C979CCFB4}" destId="{0B0E1F7C-CA62-4599-A8B5-F67EFEFF7FA0}" srcOrd="2" destOrd="0" parTransId="{6FD67DE6-1812-4E8E-A509-A712D495F95B}" sibTransId="{3D11F8E2-2521-4C06-989C-4FAFBBC5092E}"/>
    <dgm:cxn modelId="{AC2D77BB-B0E5-43E5-AFDA-391B19FFF9FE}" srcId="{0B0E1F7C-CA62-4599-A8B5-F67EFEFF7FA0}" destId="{1ED9CC35-CFAF-472E-96E9-92A70393CC4B}" srcOrd="0" destOrd="0" parTransId="{428E3968-C629-4EA0-9B0C-75EB7C21BEEC}" sibTransId="{257B026B-2C9A-4205-BD79-B1C3266629FA}"/>
    <dgm:cxn modelId="{737988CB-7E0D-4A3C-A897-28F472B7A66D}" type="presOf" srcId="{0B0E1F7C-CA62-4599-A8B5-F67EFEFF7FA0}" destId="{BC651CFF-AC7C-4BCB-870F-A79C298B8567}" srcOrd="0" destOrd="0" presId="urn:microsoft.com/office/officeart/2005/8/layout/hList1"/>
    <dgm:cxn modelId="{6BA4A019-84BD-4DE8-9C3E-1087B3664038}" type="presParOf" srcId="{5ECF6690-E261-4C6B-9688-C7B4CED0A6D4}" destId="{ABF9E94B-51A9-4D51-9652-1E42EFFD0C8C}" srcOrd="0" destOrd="0" presId="urn:microsoft.com/office/officeart/2005/8/layout/hList1"/>
    <dgm:cxn modelId="{FAE0706A-51F2-4CCF-A695-19C14B062812}" type="presParOf" srcId="{ABF9E94B-51A9-4D51-9652-1E42EFFD0C8C}" destId="{C4B6F961-8088-43E6-B03F-C878D1EC1778}" srcOrd="0" destOrd="0" presId="urn:microsoft.com/office/officeart/2005/8/layout/hList1"/>
    <dgm:cxn modelId="{05111A4F-07B2-4A9B-A28A-E7D7C4B84A3D}" type="presParOf" srcId="{ABF9E94B-51A9-4D51-9652-1E42EFFD0C8C}" destId="{11A2F1B6-1795-4EDC-83F4-3E4C08957A79}" srcOrd="1" destOrd="0" presId="urn:microsoft.com/office/officeart/2005/8/layout/hList1"/>
    <dgm:cxn modelId="{99006BE1-5A95-4CE4-BEDB-C5050C9BA2F7}" type="presParOf" srcId="{5ECF6690-E261-4C6B-9688-C7B4CED0A6D4}" destId="{C17E1534-9F30-4F5F-AA11-26F4B79B1235}" srcOrd="1" destOrd="0" presId="urn:microsoft.com/office/officeart/2005/8/layout/hList1"/>
    <dgm:cxn modelId="{30B6F650-23E1-45EF-ACAD-6CE8747D2AC9}" type="presParOf" srcId="{5ECF6690-E261-4C6B-9688-C7B4CED0A6D4}" destId="{981058A0-B088-4157-8D77-2762551654A2}" srcOrd="2" destOrd="0" presId="urn:microsoft.com/office/officeart/2005/8/layout/hList1"/>
    <dgm:cxn modelId="{9DFFEEA1-820E-4815-93DE-FD527453F19A}" type="presParOf" srcId="{981058A0-B088-4157-8D77-2762551654A2}" destId="{9F6957DE-71BC-4D19-96ED-C2D4FED053A5}" srcOrd="0" destOrd="0" presId="urn:microsoft.com/office/officeart/2005/8/layout/hList1"/>
    <dgm:cxn modelId="{9D6C9697-1B53-4AB2-BD32-C7B0183B3A5A}" type="presParOf" srcId="{981058A0-B088-4157-8D77-2762551654A2}" destId="{E11889B9-EF1E-4E52-852B-4E2B3EDD49A9}" srcOrd="1" destOrd="0" presId="urn:microsoft.com/office/officeart/2005/8/layout/hList1"/>
    <dgm:cxn modelId="{D5E1734D-E56D-42F5-8E17-4FB69C616CC3}" type="presParOf" srcId="{5ECF6690-E261-4C6B-9688-C7B4CED0A6D4}" destId="{CAE71D3C-3818-448A-AF30-DD94ACBF124D}" srcOrd="3" destOrd="0" presId="urn:microsoft.com/office/officeart/2005/8/layout/hList1"/>
    <dgm:cxn modelId="{2552B135-C1DB-4165-AE7D-235B25616296}" type="presParOf" srcId="{5ECF6690-E261-4C6B-9688-C7B4CED0A6D4}" destId="{C4408D00-B8B2-457C-8DE2-746D7EFF55E7}" srcOrd="4" destOrd="0" presId="urn:microsoft.com/office/officeart/2005/8/layout/hList1"/>
    <dgm:cxn modelId="{EC8EB260-B545-48D1-AECF-0217F27FC26A}" type="presParOf" srcId="{C4408D00-B8B2-457C-8DE2-746D7EFF55E7}" destId="{BC651CFF-AC7C-4BCB-870F-A79C298B8567}" srcOrd="0" destOrd="0" presId="urn:microsoft.com/office/officeart/2005/8/layout/hList1"/>
    <dgm:cxn modelId="{14821497-0D18-4519-8E80-9F3349C0D1A0}" type="presParOf" srcId="{C4408D00-B8B2-457C-8DE2-746D7EFF55E7}" destId="{CA229941-6E28-42FA-90F6-5EE1D38A4B27}" srcOrd="1" destOrd="0" presId="urn:microsoft.com/office/officeart/2005/8/layout/hList1"/>
    <dgm:cxn modelId="{F512E5FD-A3A8-4FC5-B0A3-6A4F3234527F}" type="presParOf" srcId="{5ECF6690-E261-4C6B-9688-C7B4CED0A6D4}" destId="{CF60CD93-142B-4D7A-8A11-C823E316924E}" srcOrd="5" destOrd="0" presId="urn:microsoft.com/office/officeart/2005/8/layout/hList1"/>
    <dgm:cxn modelId="{D86557AB-9322-4BC4-90E7-17F405181144}" type="presParOf" srcId="{5ECF6690-E261-4C6B-9688-C7B4CED0A6D4}" destId="{96330C18-B30C-445E-9DBC-1C4E5BCCA039}" srcOrd="6" destOrd="0" presId="urn:microsoft.com/office/officeart/2005/8/layout/hList1"/>
    <dgm:cxn modelId="{44E87CA3-3C86-41D5-85C0-939E4C7AFAFC}" type="presParOf" srcId="{96330C18-B30C-445E-9DBC-1C4E5BCCA039}" destId="{BE17929D-FA03-40C8-971C-5F0A69A0217F}" srcOrd="0" destOrd="0" presId="urn:microsoft.com/office/officeart/2005/8/layout/hList1"/>
    <dgm:cxn modelId="{030FE078-FDBD-44EA-A286-268D8560E0E8}" type="presParOf" srcId="{96330C18-B30C-445E-9DBC-1C4E5BCCA039}" destId="{4B57FE96-3D6D-4EC9-BCB5-9732C20FD3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63336-3EFC-4147-A309-2F23DE1664F8}" type="doc">
      <dgm:prSet loTypeId="urn:microsoft.com/office/officeart/2005/8/layout/cycle3" loCatId="cycle" qsTypeId="urn:microsoft.com/office/officeart/2005/8/quickstyle/simple1" qsCatId="simple" csTypeId="urn:microsoft.com/office/officeart/2005/8/colors/accent1_2" csCatId="accent1" phldr="1"/>
      <dgm:spPr/>
    </dgm:pt>
    <dgm:pt modelId="{829AB113-1829-4AEE-9401-1934458FAE12}">
      <dgm:prSet phldrT="[Text]" custT="1"/>
      <dgm:spPr/>
      <dgm:t>
        <a:bodyPr/>
        <a:lstStyle/>
        <a:p>
          <a:r>
            <a:rPr lang="en-US" sz="1600" b="1"/>
            <a:t>Legal and Political</a:t>
          </a:r>
        </a:p>
      </dgm:t>
    </dgm:pt>
    <dgm:pt modelId="{D7C3E697-83AD-4677-A98D-993934EAA0A2}" type="parTrans" cxnId="{AB5DB078-4F81-46A4-8E27-5FD806A1ED8B}">
      <dgm:prSet/>
      <dgm:spPr/>
      <dgm:t>
        <a:bodyPr/>
        <a:lstStyle/>
        <a:p>
          <a:endParaRPr lang="en-US" sz="2800" b="1"/>
        </a:p>
      </dgm:t>
    </dgm:pt>
    <dgm:pt modelId="{97AA949E-9787-45F9-83D5-6589D6525850}" type="sibTrans" cxnId="{AB5DB078-4F81-46A4-8E27-5FD806A1ED8B}">
      <dgm:prSet/>
      <dgm:spPr/>
      <dgm:t>
        <a:bodyPr/>
        <a:lstStyle/>
        <a:p>
          <a:endParaRPr lang="en-US" sz="2800" b="1"/>
        </a:p>
      </dgm:t>
    </dgm:pt>
    <dgm:pt modelId="{42E76632-4354-4F76-B445-464454ACC974}">
      <dgm:prSet phldrT="[Text]" custT="1"/>
      <dgm:spPr/>
      <dgm:t>
        <a:bodyPr/>
        <a:lstStyle/>
        <a:p>
          <a:r>
            <a:rPr lang="en-US" sz="1600" b="1"/>
            <a:t>Economic</a:t>
          </a:r>
        </a:p>
      </dgm:t>
    </dgm:pt>
    <dgm:pt modelId="{25971D1F-C7E6-4E9D-8B19-173A6CAB9AFF}" type="parTrans" cxnId="{BD9887F6-2247-45DB-A4FA-32CA3880C1D8}">
      <dgm:prSet/>
      <dgm:spPr/>
      <dgm:t>
        <a:bodyPr/>
        <a:lstStyle/>
        <a:p>
          <a:endParaRPr lang="en-US" sz="2800" b="1"/>
        </a:p>
      </dgm:t>
    </dgm:pt>
    <dgm:pt modelId="{24E2586A-18FC-45F5-AFAF-5BF8AACC853F}" type="sibTrans" cxnId="{BD9887F6-2247-45DB-A4FA-32CA3880C1D8}">
      <dgm:prSet/>
      <dgm:spPr/>
      <dgm:t>
        <a:bodyPr/>
        <a:lstStyle/>
        <a:p>
          <a:endParaRPr lang="en-US" sz="2800" b="1"/>
        </a:p>
      </dgm:t>
    </dgm:pt>
    <dgm:pt modelId="{15E0ABA9-2147-42A5-A338-CF97E29BDAD1}">
      <dgm:prSet phldrT="[Text]" custT="1"/>
      <dgm:spPr/>
      <dgm:t>
        <a:bodyPr/>
        <a:lstStyle/>
        <a:p>
          <a:r>
            <a:rPr lang="en-US" sz="1600" b="1"/>
            <a:t>Security</a:t>
          </a:r>
        </a:p>
      </dgm:t>
    </dgm:pt>
    <dgm:pt modelId="{9D44A6BF-885B-451E-8651-93BA153D8D0D}" type="parTrans" cxnId="{78954CDF-DCFD-438C-A51D-6978D757372C}">
      <dgm:prSet/>
      <dgm:spPr/>
      <dgm:t>
        <a:bodyPr/>
        <a:lstStyle/>
        <a:p>
          <a:endParaRPr lang="en-US" sz="2800" b="1"/>
        </a:p>
      </dgm:t>
    </dgm:pt>
    <dgm:pt modelId="{DA5276F4-9F76-4AB1-BDA3-0375A5DF7C31}" type="sibTrans" cxnId="{78954CDF-DCFD-438C-A51D-6978D757372C}">
      <dgm:prSet/>
      <dgm:spPr/>
      <dgm:t>
        <a:bodyPr/>
        <a:lstStyle/>
        <a:p>
          <a:endParaRPr lang="en-US" sz="2800" b="1"/>
        </a:p>
      </dgm:t>
    </dgm:pt>
    <dgm:pt modelId="{4D055989-EC30-48CF-8766-85C643570F4C}">
      <dgm:prSet phldrT="[Text]" custT="1"/>
      <dgm:spPr/>
      <dgm:t>
        <a:bodyPr/>
        <a:lstStyle/>
        <a:p>
          <a:r>
            <a:rPr lang="en-US" sz="1600" b="1"/>
            <a:t>Geography</a:t>
          </a:r>
        </a:p>
      </dgm:t>
    </dgm:pt>
    <dgm:pt modelId="{5B5BDFA1-9899-47B5-89B6-3626F7DC09ED}" type="parTrans" cxnId="{E7A9FCA9-F206-438D-B293-67A7FBAE13E3}">
      <dgm:prSet/>
      <dgm:spPr/>
      <dgm:t>
        <a:bodyPr/>
        <a:lstStyle/>
        <a:p>
          <a:endParaRPr lang="en-US" sz="2800" b="1"/>
        </a:p>
      </dgm:t>
    </dgm:pt>
    <dgm:pt modelId="{FAAD2524-FFFA-4F7B-A295-C7CC2D0E0B70}" type="sibTrans" cxnId="{E7A9FCA9-F206-438D-B293-67A7FBAE13E3}">
      <dgm:prSet/>
      <dgm:spPr/>
      <dgm:t>
        <a:bodyPr/>
        <a:lstStyle/>
        <a:p>
          <a:endParaRPr lang="en-US" sz="2800" b="1"/>
        </a:p>
      </dgm:t>
    </dgm:pt>
    <dgm:pt modelId="{8E89335D-775C-4935-B4A7-1B78F8BD2C8B}">
      <dgm:prSet phldrT="[Text]" custT="1"/>
      <dgm:spPr/>
      <dgm:t>
        <a:bodyPr/>
        <a:lstStyle/>
        <a:p>
          <a:r>
            <a:rPr lang="en-US" sz="1600" b="1"/>
            <a:t>Culture</a:t>
          </a:r>
        </a:p>
      </dgm:t>
    </dgm:pt>
    <dgm:pt modelId="{4217D0F4-8030-4AEF-901C-C8055A5925F3}" type="parTrans" cxnId="{E7A5EEF1-BFB1-4778-BB0A-877A4F013CC7}">
      <dgm:prSet/>
      <dgm:spPr/>
      <dgm:t>
        <a:bodyPr/>
        <a:lstStyle/>
        <a:p>
          <a:endParaRPr lang="en-US" sz="2800" b="1"/>
        </a:p>
      </dgm:t>
    </dgm:pt>
    <dgm:pt modelId="{07290715-ECC6-4215-9927-D807F02C681F}" type="sibTrans" cxnId="{E7A5EEF1-BFB1-4778-BB0A-877A4F013CC7}">
      <dgm:prSet/>
      <dgm:spPr/>
      <dgm:t>
        <a:bodyPr/>
        <a:lstStyle/>
        <a:p>
          <a:endParaRPr lang="en-US" sz="2800" b="1"/>
        </a:p>
      </dgm:t>
    </dgm:pt>
    <dgm:pt modelId="{D2DEF661-279A-42A0-9C94-EE7A0659BC10}">
      <dgm:prSet phldrT="[Text]" custT="1"/>
      <dgm:spPr/>
      <dgm:t>
        <a:bodyPr/>
        <a:lstStyle/>
        <a:p>
          <a:r>
            <a:rPr lang="en-US" sz="1600" b="1"/>
            <a:t>Infrastructure</a:t>
          </a:r>
        </a:p>
      </dgm:t>
    </dgm:pt>
    <dgm:pt modelId="{C4EB18E7-5BBE-40DE-A375-A05C98B0CEEE}" type="parTrans" cxnId="{B455DA3E-EBEA-4014-9290-4BDBBFBCDFA9}">
      <dgm:prSet/>
      <dgm:spPr/>
      <dgm:t>
        <a:bodyPr/>
        <a:lstStyle/>
        <a:p>
          <a:endParaRPr lang="en-US" sz="2800" b="1"/>
        </a:p>
      </dgm:t>
    </dgm:pt>
    <dgm:pt modelId="{C04AB921-AE23-4CF9-A615-17C8CD773D9E}" type="sibTrans" cxnId="{B455DA3E-EBEA-4014-9290-4BDBBFBCDFA9}">
      <dgm:prSet/>
      <dgm:spPr/>
      <dgm:t>
        <a:bodyPr/>
        <a:lstStyle/>
        <a:p>
          <a:endParaRPr lang="en-US" sz="2800" b="1"/>
        </a:p>
      </dgm:t>
    </dgm:pt>
    <dgm:pt modelId="{3244BF5A-4F3E-4AA6-A039-2EC31568DC54}" type="pres">
      <dgm:prSet presAssocID="{55063336-3EFC-4147-A309-2F23DE1664F8}" presName="Name0" presStyleCnt="0">
        <dgm:presLayoutVars>
          <dgm:dir/>
          <dgm:resizeHandles val="exact"/>
        </dgm:presLayoutVars>
      </dgm:prSet>
      <dgm:spPr/>
    </dgm:pt>
    <dgm:pt modelId="{A3FA4905-1831-43F0-8089-6F7C5050E033}" type="pres">
      <dgm:prSet presAssocID="{55063336-3EFC-4147-A309-2F23DE1664F8}" presName="cycle" presStyleCnt="0"/>
      <dgm:spPr/>
    </dgm:pt>
    <dgm:pt modelId="{6AC12DC1-FC36-4C28-8540-8F589EF31A91}" type="pres">
      <dgm:prSet presAssocID="{829AB113-1829-4AEE-9401-1934458FAE12}" presName="nodeFirstNode" presStyleLbl="node1" presStyleIdx="0" presStyleCnt="6">
        <dgm:presLayoutVars>
          <dgm:bulletEnabled val="1"/>
        </dgm:presLayoutVars>
      </dgm:prSet>
      <dgm:spPr/>
    </dgm:pt>
    <dgm:pt modelId="{5CDCE8E5-B055-4B1A-B064-FB5D8B2776E5}" type="pres">
      <dgm:prSet presAssocID="{97AA949E-9787-45F9-83D5-6589D6525850}" presName="sibTransFirstNode" presStyleLbl="bgShp" presStyleIdx="0" presStyleCnt="1"/>
      <dgm:spPr/>
    </dgm:pt>
    <dgm:pt modelId="{6F5A48EC-67E6-4F06-A7E6-D61F4739E57E}" type="pres">
      <dgm:prSet presAssocID="{42E76632-4354-4F76-B445-464454ACC974}" presName="nodeFollowingNodes" presStyleLbl="node1" presStyleIdx="1" presStyleCnt="6">
        <dgm:presLayoutVars>
          <dgm:bulletEnabled val="1"/>
        </dgm:presLayoutVars>
      </dgm:prSet>
      <dgm:spPr/>
    </dgm:pt>
    <dgm:pt modelId="{DAFCDFBE-7641-4DE0-AECD-CB559834290F}" type="pres">
      <dgm:prSet presAssocID="{15E0ABA9-2147-42A5-A338-CF97E29BDAD1}" presName="nodeFollowingNodes" presStyleLbl="node1" presStyleIdx="2" presStyleCnt="6">
        <dgm:presLayoutVars>
          <dgm:bulletEnabled val="1"/>
        </dgm:presLayoutVars>
      </dgm:prSet>
      <dgm:spPr/>
    </dgm:pt>
    <dgm:pt modelId="{0B111E9F-6D2F-469A-ADB8-85E5E884F4A2}" type="pres">
      <dgm:prSet presAssocID="{4D055989-EC30-48CF-8766-85C643570F4C}" presName="nodeFollowingNodes" presStyleLbl="node1" presStyleIdx="3" presStyleCnt="6">
        <dgm:presLayoutVars>
          <dgm:bulletEnabled val="1"/>
        </dgm:presLayoutVars>
      </dgm:prSet>
      <dgm:spPr/>
    </dgm:pt>
    <dgm:pt modelId="{740F95EB-6DFF-4C8A-B3D4-C64CA1E5C5C9}" type="pres">
      <dgm:prSet presAssocID="{8E89335D-775C-4935-B4A7-1B78F8BD2C8B}" presName="nodeFollowingNodes" presStyleLbl="node1" presStyleIdx="4" presStyleCnt="6">
        <dgm:presLayoutVars>
          <dgm:bulletEnabled val="1"/>
        </dgm:presLayoutVars>
      </dgm:prSet>
      <dgm:spPr/>
    </dgm:pt>
    <dgm:pt modelId="{870C2FED-C56D-4C45-AF7D-0046CADF734E}" type="pres">
      <dgm:prSet presAssocID="{D2DEF661-279A-42A0-9C94-EE7A0659BC10}" presName="nodeFollowingNodes" presStyleLbl="node1" presStyleIdx="5" presStyleCnt="6">
        <dgm:presLayoutVars>
          <dgm:bulletEnabled val="1"/>
        </dgm:presLayoutVars>
      </dgm:prSet>
      <dgm:spPr/>
    </dgm:pt>
  </dgm:ptLst>
  <dgm:cxnLst>
    <dgm:cxn modelId="{B455DA3E-EBEA-4014-9290-4BDBBFBCDFA9}" srcId="{55063336-3EFC-4147-A309-2F23DE1664F8}" destId="{D2DEF661-279A-42A0-9C94-EE7A0659BC10}" srcOrd="5" destOrd="0" parTransId="{C4EB18E7-5BBE-40DE-A375-A05C98B0CEEE}" sibTransId="{C04AB921-AE23-4CF9-A615-17C8CD773D9E}"/>
    <dgm:cxn modelId="{C708786A-2FAD-48EB-B787-6CE13E42A50B}" type="presOf" srcId="{8E89335D-775C-4935-B4A7-1B78F8BD2C8B}" destId="{740F95EB-6DFF-4C8A-B3D4-C64CA1E5C5C9}" srcOrd="0" destOrd="0" presId="urn:microsoft.com/office/officeart/2005/8/layout/cycle3"/>
    <dgm:cxn modelId="{9B99C84B-D988-4DA1-ACD3-A2575E2528D0}" type="presOf" srcId="{D2DEF661-279A-42A0-9C94-EE7A0659BC10}" destId="{870C2FED-C56D-4C45-AF7D-0046CADF734E}" srcOrd="0" destOrd="0" presId="urn:microsoft.com/office/officeart/2005/8/layout/cycle3"/>
    <dgm:cxn modelId="{F0AE4674-39C2-48A0-8A25-3C3F38728544}" type="presOf" srcId="{4D055989-EC30-48CF-8766-85C643570F4C}" destId="{0B111E9F-6D2F-469A-ADB8-85E5E884F4A2}" srcOrd="0" destOrd="0" presId="urn:microsoft.com/office/officeart/2005/8/layout/cycle3"/>
    <dgm:cxn modelId="{AB5DB078-4F81-46A4-8E27-5FD806A1ED8B}" srcId="{55063336-3EFC-4147-A309-2F23DE1664F8}" destId="{829AB113-1829-4AEE-9401-1934458FAE12}" srcOrd="0" destOrd="0" parTransId="{D7C3E697-83AD-4677-A98D-993934EAA0A2}" sibTransId="{97AA949E-9787-45F9-83D5-6589D6525850}"/>
    <dgm:cxn modelId="{CB24D49F-01D1-40AB-8655-E62F212FCFB9}" type="presOf" srcId="{97AA949E-9787-45F9-83D5-6589D6525850}" destId="{5CDCE8E5-B055-4B1A-B064-FB5D8B2776E5}" srcOrd="0" destOrd="0" presId="urn:microsoft.com/office/officeart/2005/8/layout/cycle3"/>
    <dgm:cxn modelId="{E7A9FCA9-F206-438D-B293-67A7FBAE13E3}" srcId="{55063336-3EFC-4147-A309-2F23DE1664F8}" destId="{4D055989-EC30-48CF-8766-85C643570F4C}" srcOrd="3" destOrd="0" parTransId="{5B5BDFA1-9899-47B5-89B6-3626F7DC09ED}" sibTransId="{FAAD2524-FFFA-4F7B-A295-C7CC2D0E0B70}"/>
    <dgm:cxn modelId="{78954CDF-DCFD-438C-A51D-6978D757372C}" srcId="{55063336-3EFC-4147-A309-2F23DE1664F8}" destId="{15E0ABA9-2147-42A5-A338-CF97E29BDAD1}" srcOrd="2" destOrd="0" parTransId="{9D44A6BF-885B-451E-8651-93BA153D8D0D}" sibTransId="{DA5276F4-9F76-4AB1-BDA3-0375A5DF7C31}"/>
    <dgm:cxn modelId="{710A19E7-5811-405E-A89D-1819C004A0F1}" type="presOf" srcId="{829AB113-1829-4AEE-9401-1934458FAE12}" destId="{6AC12DC1-FC36-4C28-8540-8F589EF31A91}" srcOrd="0" destOrd="0" presId="urn:microsoft.com/office/officeart/2005/8/layout/cycle3"/>
    <dgm:cxn modelId="{5BDF0EEB-554B-44EB-A7DF-FFD91EE9A705}" type="presOf" srcId="{55063336-3EFC-4147-A309-2F23DE1664F8}" destId="{3244BF5A-4F3E-4AA6-A039-2EC31568DC54}" srcOrd="0" destOrd="0" presId="urn:microsoft.com/office/officeart/2005/8/layout/cycle3"/>
    <dgm:cxn modelId="{6D3144EF-8B8D-4D4D-885D-9D6FF2507206}" type="presOf" srcId="{15E0ABA9-2147-42A5-A338-CF97E29BDAD1}" destId="{DAFCDFBE-7641-4DE0-AECD-CB559834290F}" srcOrd="0" destOrd="0" presId="urn:microsoft.com/office/officeart/2005/8/layout/cycle3"/>
    <dgm:cxn modelId="{E7A5EEF1-BFB1-4778-BB0A-877A4F013CC7}" srcId="{55063336-3EFC-4147-A309-2F23DE1664F8}" destId="{8E89335D-775C-4935-B4A7-1B78F8BD2C8B}" srcOrd="4" destOrd="0" parTransId="{4217D0F4-8030-4AEF-901C-C8055A5925F3}" sibTransId="{07290715-ECC6-4215-9927-D807F02C681F}"/>
    <dgm:cxn modelId="{BD9887F6-2247-45DB-A4FA-32CA3880C1D8}" srcId="{55063336-3EFC-4147-A309-2F23DE1664F8}" destId="{42E76632-4354-4F76-B445-464454ACC974}" srcOrd="1" destOrd="0" parTransId="{25971D1F-C7E6-4E9D-8B19-173A6CAB9AFF}" sibTransId="{24E2586A-18FC-45F5-AFAF-5BF8AACC853F}"/>
    <dgm:cxn modelId="{6B20D1FF-DA79-401F-B74A-14150C519543}" type="presOf" srcId="{42E76632-4354-4F76-B445-464454ACC974}" destId="{6F5A48EC-67E6-4F06-A7E6-D61F4739E57E}" srcOrd="0" destOrd="0" presId="urn:microsoft.com/office/officeart/2005/8/layout/cycle3"/>
    <dgm:cxn modelId="{3F5146F9-D3F4-4F9F-9E7B-6D17C8D9B6F1}" type="presParOf" srcId="{3244BF5A-4F3E-4AA6-A039-2EC31568DC54}" destId="{A3FA4905-1831-43F0-8089-6F7C5050E033}" srcOrd="0" destOrd="0" presId="urn:microsoft.com/office/officeart/2005/8/layout/cycle3"/>
    <dgm:cxn modelId="{6DC632C0-DC4E-4683-A3AF-3C35ED2629B2}" type="presParOf" srcId="{A3FA4905-1831-43F0-8089-6F7C5050E033}" destId="{6AC12DC1-FC36-4C28-8540-8F589EF31A91}" srcOrd="0" destOrd="0" presId="urn:microsoft.com/office/officeart/2005/8/layout/cycle3"/>
    <dgm:cxn modelId="{0E80A27C-0029-42EE-BB28-3AF15031FCD5}" type="presParOf" srcId="{A3FA4905-1831-43F0-8089-6F7C5050E033}" destId="{5CDCE8E5-B055-4B1A-B064-FB5D8B2776E5}" srcOrd="1" destOrd="0" presId="urn:microsoft.com/office/officeart/2005/8/layout/cycle3"/>
    <dgm:cxn modelId="{D6C2D2FD-A270-4A51-91AA-B79963DB8FEE}" type="presParOf" srcId="{A3FA4905-1831-43F0-8089-6F7C5050E033}" destId="{6F5A48EC-67E6-4F06-A7E6-D61F4739E57E}" srcOrd="2" destOrd="0" presId="urn:microsoft.com/office/officeart/2005/8/layout/cycle3"/>
    <dgm:cxn modelId="{5F31472F-B111-4BD3-8850-2E9C0743421F}" type="presParOf" srcId="{A3FA4905-1831-43F0-8089-6F7C5050E033}" destId="{DAFCDFBE-7641-4DE0-AECD-CB559834290F}" srcOrd="3" destOrd="0" presId="urn:microsoft.com/office/officeart/2005/8/layout/cycle3"/>
    <dgm:cxn modelId="{4E36DE26-D0AF-4636-A323-D77271B746BE}" type="presParOf" srcId="{A3FA4905-1831-43F0-8089-6F7C5050E033}" destId="{0B111E9F-6D2F-469A-ADB8-85E5E884F4A2}" srcOrd="4" destOrd="0" presId="urn:microsoft.com/office/officeart/2005/8/layout/cycle3"/>
    <dgm:cxn modelId="{DE1F0817-3AE7-480A-8E0F-888B3B598986}" type="presParOf" srcId="{A3FA4905-1831-43F0-8089-6F7C5050E033}" destId="{740F95EB-6DFF-4C8A-B3D4-C64CA1E5C5C9}" srcOrd="5" destOrd="0" presId="urn:microsoft.com/office/officeart/2005/8/layout/cycle3"/>
    <dgm:cxn modelId="{124CF9D2-0D4F-478F-9824-FC94426F7E5D}" type="presParOf" srcId="{A3FA4905-1831-43F0-8089-6F7C5050E033}" destId="{870C2FED-C56D-4C45-AF7D-0046CADF73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6F961-8088-43E6-B03F-C878D1EC1778}">
      <dsp:nvSpPr>
        <dsp:cNvPr id="0" name=""/>
        <dsp:cNvSpPr/>
      </dsp:nvSpPr>
      <dsp:spPr>
        <a:xfrm>
          <a:off x="3258"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International Company</a:t>
          </a:r>
        </a:p>
      </dsp:txBody>
      <dsp:txXfrm>
        <a:off x="3258" y="956421"/>
        <a:ext cx="1959430" cy="590721"/>
      </dsp:txXfrm>
    </dsp:sp>
    <dsp:sp modelId="{11A2F1B6-1795-4EDC-83F4-3E4C08957A79}">
      <dsp:nvSpPr>
        <dsp:cNvPr id="0" name=""/>
        <dsp:cNvSpPr/>
      </dsp:nvSpPr>
      <dsp:spPr>
        <a:xfrm>
          <a:off x="3258"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a:t>A domestic company that uses its corporate office to expand into the global market. </a:t>
          </a:r>
        </a:p>
      </dsp:txBody>
      <dsp:txXfrm>
        <a:off x="3258" y="1547143"/>
        <a:ext cx="1959430" cy="1819935"/>
      </dsp:txXfrm>
    </dsp:sp>
    <dsp:sp modelId="{9F6957DE-71BC-4D19-96ED-C2D4FED053A5}">
      <dsp:nvSpPr>
        <dsp:cNvPr id="0" name=""/>
        <dsp:cNvSpPr/>
      </dsp:nvSpPr>
      <dsp:spPr>
        <a:xfrm>
          <a:off x="2237009"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Global company</a:t>
          </a:r>
        </a:p>
      </dsp:txBody>
      <dsp:txXfrm>
        <a:off x="2237009" y="956421"/>
        <a:ext cx="1959430" cy="590721"/>
      </dsp:txXfrm>
    </dsp:sp>
    <dsp:sp modelId="{E11889B9-EF1E-4E52-852B-4E2B3EDD49A9}">
      <dsp:nvSpPr>
        <dsp:cNvPr id="0" name=""/>
        <dsp:cNvSpPr/>
      </dsp:nvSpPr>
      <dsp:spPr>
        <a:xfrm>
          <a:off x="2237009"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Multinational company that has control of its operation where its headquarters is established. </a:t>
          </a:r>
        </a:p>
      </dsp:txBody>
      <dsp:txXfrm>
        <a:off x="2237009" y="1547143"/>
        <a:ext cx="1959430" cy="1819935"/>
      </dsp:txXfrm>
    </dsp:sp>
    <dsp:sp modelId="{BC651CFF-AC7C-4BCB-870F-A79C298B8567}">
      <dsp:nvSpPr>
        <dsp:cNvPr id="0" name=""/>
        <dsp:cNvSpPr/>
      </dsp:nvSpPr>
      <dsp:spPr>
        <a:xfrm>
          <a:off x="4470760"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Multi-domestic Company</a:t>
          </a:r>
        </a:p>
      </dsp:txBody>
      <dsp:txXfrm>
        <a:off x="4470760" y="956421"/>
        <a:ext cx="1959430" cy="590721"/>
      </dsp:txXfrm>
    </dsp:sp>
    <dsp:sp modelId="{CA229941-6E28-42FA-90F6-5EE1D38A4B27}">
      <dsp:nvSpPr>
        <dsp:cNvPr id="0" name=""/>
        <dsp:cNvSpPr/>
      </dsp:nvSpPr>
      <dsp:spPr>
        <a:xfrm>
          <a:off x="4470760"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Complex. Focuses on local responsiveness over global standardization</a:t>
          </a:r>
        </a:p>
      </dsp:txBody>
      <dsp:txXfrm>
        <a:off x="4470760" y="1547143"/>
        <a:ext cx="1959430" cy="1819935"/>
      </dsp:txXfrm>
    </dsp:sp>
    <dsp:sp modelId="{BE17929D-FA03-40C8-971C-5F0A69A0217F}">
      <dsp:nvSpPr>
        <dsp:cNvPr id="0" name=""/>
        <dsp:cNvSpPr/>
      </dsp:nvSpPr>
      <dsp:spPr>
        <a:xfrm>
          <a:off x="6704510"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Transactional Company</a:t>
          </a:r>
        </a:p>
      </dsp:txBody>
      <dsp:txXfrm>
        <a:off x="6704510" y="956421"/>
        <a:ext cx="1959430" cy="590721"/>
      </dsp:txXfrm>
    </dsp:sp>
    <dsp:sp modelId="{4B57FE96-3D6D-4EC9-BCB5-9732C20FD3FD}">
      <dsp:nvSpPr>
        <dsp:cNvPr id="0" name=""/>
        <dsp:cNvSpPr/>
      </dsp:nvSpPr>
      <dsp:spPr>
        <a:xfrm>
          <a:off x="6704510"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Works to balance the global and local responsiveness.</a:t>
          </a:r>
        </a:p>
      </dsp:txBody>
      <dsp:txXfrm>
        <a:off x="6704510" y="1547143"/>
        <a:ext cx="1959430" cy="1819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CE8E5-B055-4B1A-B064-FB5D8B2776E5}">
      <dsp:nvSpPr>
        <dsp:cNvPr id="0" name=""/>
        <dsp:cNvSpPr/>
      </dsp:nvSpPr>
      <dsp:spPr>
        <a:xfrm>
          <a:off x="2045180" y="-3535"/>
          <a:ext cx="4345300" cy="4345300"/>
        </a:xfrm>
        <a:prstGeom prst="circularArrow">
          <a:avLst>
            <a:gd name="adj1" fmla="val 5274"/>
            <a:gd name="adj2" fmla="val 312630"/>
            <a:gd name="adj3" fmla="val 14224094"/>
            <a:gd name="adj4" fmla="val 17129381"/>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12DC1-FC36-4C28-8540-8F589EF31A91}">
      <dsp:nvSpPr>
        <dsp:cNvPr id="0" name=""/>
        <dsp:cNvSpPr/>
      </dsp:nvSpPr>
      <dsp:spPr>
        <a:xfrm>
          <a:off x="3389916" y="1707"/>
          <a:ext cx="1655828" cy="82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Legal and Political</a:t>
          </a:r>
        </a:p>
      </dsp:txBody>
      <dsp:txXfrm>
        <a:off x="3430331" y="42122"/>
        <a:ext cx="1574998" cy="747084"/>
      </dsp:txXfrm>
    </dsp:sp>
    <dsp:sp modelId="{6F5A48EC-67E6-4F06-A7E6-D61F4739E57E}">
      <dsp:nvSpPr>
        <dsp:cNvPr id="0" name=""/>
        <dsp:cNvSpPr/>
      </dsp:nvSpPr>
      <dsp:spPr>
        <a:xfrm>
          <a:off x="4916546" y="883107"/>
          <a:ext cx="1655828" cy="82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Economic</a:t>
          </a:r>
        </a:p>
      </dsp:txBody>
      <dsp:txXfrm>
        <a:off x="4956961" y="923522"/>
        <a:ext cx="1574998" cy="747084"/>
      </dsp:txXfrm>
    </dsp:sp>
    <dsp:sp modelId="{DAFCDFBE-7641-4DE0-AECD-CB559834290F}">
      <dsp:nvSpPr>
        <dsp:cNvPr id="0" name=""/>
        <dsp:cNvSpPr/>
      </dsp:nvSpPr>
      <dsp:spPr>
        <a:xfrm>
          <a:off x="4916546" y="2645906"/>
          <a:ext cx="1655828" cy="82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Security</a:t>
          </a:r>
        </a:p>
      </dsp:txBody>
      <dsp:txXfrm>
        <a:off x="4956961" y="2686321"/>
        <a:ext cx="1574998" cy="747084"/>
      </dsp:txXfrm>
    </dsp:sp>
    <dsp:sp modelId="{0B111E9F-6D2F-469A-ADB8-85E5E884F4A2}">
      <dsp:nvSpPr>
        <dsp:cNvPr id="0" name=""/>
        <dsp:cNvSpPr/>
      </dsp:nvSpPr>
      <dsp:spPr>
        <a:xfrm>
          <a:off x="3389916" y="3527306"/>
          <a:ext cx="1655828" cy="82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Geography</a:t>
          </a:r>
        </a:p>
      </dsp:txBody>
      <dsp:txXfrm>
        <a:off x="3430331" y="3567721"/>
        <a:ext cx="1574998" cy="747084"/>
      </dsp:txXfrm>
    </dsp:sp>
    <dsp:sp modelId="{740F95EB-6DFF-4C8A-B3D4-C64CA1E5C5C9}">
      <dsp:nvSpPr>
        <dsp:cNvPr id="0" name=""/>
        <dsp:cNvSpPr/>
      </dsp:nvSpPr>
      <dsp:spPr>
        <a:xfrm>
          <a:off x="1863287" y="2645906"/>
          <a:ext cx="1655828" cy="82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Culture</a:t>
          </a:r>
        </a:p>
      </dsp:txBody>
      <dsp:txXfrm>
        <a:off x="1903702" y="2686321"/>
        <a:ext cx="1574998" cy="747084"/>
      </dsp:txXfrm>
    </dsp:sp>
    <dsp:sp modelId="{870C2FED-C56D-4C45-AF7D-0046CADF734E}">
      <dsp:nvSpPr>
        <dsp:cNvPr id="0" name=""/>
        <dsp:cNvSpPr/>
      </dsp:nvSpPr>
      <dsp:spPr>
        <a:xfrm>
          <a:off x="1863287" y="883107"/>
          <a:ext cx="1655828" cy="82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Infrastructure</a:t>
          </a:r>
        </a:p>
      </dsp:txBody>
      <dsp:txXfrm>
        <a:off x="1903702" y="923522"/>
        <a:ext cx="1574998" cy="7470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2023-04-21</a:t>
            </a:fld>
            <a:endParaRPr lang="en-CA"/>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1">
                <a:solidFill>
                  <a:srgbClr val="373D3F"/>
                </a:solidFill>
                <a:effectLst/>
                <a:latin typeface="+mn-lt"/>
              </a:rPr>
              <a:t>Other fundamental logistics are put in place for the project team that include:</a:t>
            </a:r>
            <a:endParaRPr lang="en-US" b="0" i="0">
              <a:solidFill>
                <a:srgbClr val="373D3F"/>
              </a:solidFill>
              <a:effectLst/>
              <a:latin typeface="+mn-lt"/>
            </a:endParaRPr>
          </a:p>
          <a:p>
            <a:pPr marL="158750" indent="0" algn="l">
              <a:buNone/>
            </a:pPr>
            <a:r>
              <a:rPr lang="en-US" b="0" i="0">
                <a:solidFill>
                  <a:srgbClr val="373D3F"/>
                </a:solidFill>
                <a:effectLst/>
                <a:latin typeface="+mn-lt"/>
              </a:rPr>
              <a:t>1. Relocation to home, or a new home</a:t>
            </a:r>
            <a:br>
              <a:rPr lang="en-US" b="0" i="0">
                <a:solidFill>
                  <a:srgbClr val="373D3F"/>
                </a:solidFill>
                <a:effectLst/>
                <a:latin typeface="+mn-lt"/>
              </a:rPr>
            </a:br>
            <a:r>
              <a:rPr lang="en-US" b="0" i="0">
                <a:solidFill>
                  <a:srgbClr val="373D3F"/>
                </a:solidFill>
                <a:effectLst/>
                <a:latin typeface="+mn-lt"/>
              </a:rPr>
              <a:t>2. Financial and tax assistance (loss of bonuses, perks, tax changes)</a:t>
            </a:r>
            <a:br>
              <a:rPr lang="en-US" b="0" i="0">
                <a:solidFill>
                  <a:srgbClr val="373D3F"/>
                </a:solidFill>
                <a:effectLst/>
                <a:latin typeface="+mn-lt"/>
              </a:rPr>
            </a:br>
            <a:r>
              <a:rPr lang="en-US" b="0" i="0">
                <a:solidFill>
                  <a:srgbClr val="373D3F"/>
                </a:solidFill>
                <a:effectLst/>
                <a:latin typeface="+mn-lt"/>
              </a:rPr>
              <a:t>3. Support to form or re-establish social and professional networks</a:t>
            </a:r>
            <a:br>
              <a:rPr lang="en-US" b="0" i="0">
                <a:solidFill>
                  <a:srgbClr val="373D3F"/>
                </a:solidFill>
                <a:effectLst/>
                <a:latin typeface="+mn-lt"/>
              </a:rPr>
            </a:br>
            <a:r>
              <a:rPr lang="en-US" b="0" i="0">
                <a:solidFill>
                  <a:srgbClr val="373D3F"/>
                </a:solidFill>
                <a:effectLst/>
                <a:latin typeface="+mn-lt"/>
              </a:rPr>
              <a:t>4. Career counselling</a:t>
            </a:r>
            <a:br>
              <a:rPr lang="en-US" b="0" i="0">
                <a:solidFill>
                  <a:srgbClr val="373D3F"/>
                </a:solidFill>
                <a:effectLst/>
                <a:latin typeface="+mn-lt"/>
              </a:rPr>
            </a:br>
            <a:r>
              <a:rPr lang="en-US" b="0" i="0">
                <a:solidFill>
                  <a:srgbClr val="373D3F"/>
                </a:solidFill>
                <a:effectLst/>
                <a:latin typeface="+mn-lt"/>
              </a:rPr>
              <a:t>5. Reverse culture shock (re-entry shock) for project team (and families)</a:t>
            </a:r>
            <a:br>
              <a:rPr lang="en-US" b="0" i="0">
                <a:solidFill>
                  <a:srgbClr val="373D3F"/>
                </a:solidFill>
                <a:effectLst/>
                <a:latin typeface="+mn-lt"/>
              </a:rPr>
            </a:br>
            <a:r>
              <a:rPr lang="en-US" b="0" i="0">
                <a:solidFill>
                  <a:srgbClr val="373D3F"/>
                </a:solidFill>
                <a:effectLst/>
                <a:latin typeface="+mn-lt"/>
              </a:rPr>
              <a:t>6. Assistance with finding schools for children</a:t>
            </a:r>
            <a:br>
              <a:rPr lang="en-US" b="0" i="0">
                <a:solidFill>
                  <a:srgbClr val="373D3F"/>
                </a:solidFill>
                <a:effectLst/>
                <a:latin typeface="+mn-lt"/>
              </a:rPr>
            </a:br>
            <a:r>
              <a:rPr lang="en-US" b="0" i="0">
                <a:solidFill>
                  <a:srgbClr val="373D3F"/>
                </a:solidFill>
                <a:effectLst/>
                <a:latin typeface="+mn-lt"/>
              </a:rPr>
              <a:t>7. Workshops to discuss organization changes</a:t>
            </a:r>
            <a:br>
              <a:rPr lang="en-US" b="0" i="0">
                <a:solidFill>
                  <a:srgbClr val="373D3F"/>
                </a:solidFill>
                <a:effectLst/>
                <a:latin typeface="+mn-lt"/>
              </a:rPr>
            </a:br>
            <a:r>
              <a:rPr lang="en-US" b="0" i="0">
                <a:solidFill>
                  <a:srgbClr val="373D3F"/>
                </a:solidFill>
                <a:effectLst/>
                <a:latin typeface="+mn-lt"/>
              </a:rPr>
              <a:t>8. Stress management training</a:t>
            </a:r>
          </a:p>
          <a:p>
            <a:pPr marL="158750" indent="0">
              <a:buNone/>
            </a:pPr>
            <a:endParaRPr lang="en-CA">
              <a:latin typeface="+mn-lt"/>
            </a:endParaRPr>
          </a:p>
        </p:txBody>
      </p:sp>
    </p:spTree>
    <p:extLst>
      <p:ext uri="{BB962C8B-B14F-4D97-AF65-F5344CB8AC3E}">
        <p14:creationId xmlns:p14="http://schemas.microsoft.com/office/powerpoint/2010/main" val="148938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91293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17120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5587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mn-lt"/>
              </a:rPr>
              <a:t>Home Country and Home Country Nationals: Country where the corporate headquarters is located. The manager and, possibly the Human Resources team, would leave the home country for an international subsidiary. Example: The corporation is in Canada. The project team leaves the Canadian company and country.</a:t>
            </a:r>
          </a:p>
          <a:p>
            <a:r>
              <a:rPr lang="en-US">
                <a:latin typeface="+mn-lt"/>
              </a:rPr>
              <a:t>Host Country and Host Country Nationals: Refers to a foreign country where the corporation invests. The manager and perhaps the team relocate to the host country (foreign country). Host country nationals are employees who are native to the country, and work and live in their home country. Example: Team goes to India from Canada to work and live. A host country national would be a team member who is native to India.</a:t>
            </a:r>
          </a:p>
          <a:p>
            <a:r>
              <a:rPr lang="en-US">
                <a:latin typeface="+mn-lt"/>
              </a:rPr>
              <a:t>Third Country National: Manager and team who are not from the home country or the host country. However, work for the corporation. Example: Saudi Arabian manager working for a New Zealand subsidiary of a Chinese owned corporation.</a:t>
            </a:r>
            <a:endParaRPr lang="en-CA">
              <a:latin typeface="+mn-lt"/>
            </a:endParaRPr>
          </a:p>
        </p:txBody>
      </p:sp>
    </p:spTree>
    <p:extLst>
      <p:ext uri="{BB962C8B-B14F-4D97-AF65-F5344CB8AC3E}">
        <p14:creationId xmlns:p14="http://schemas.microsoft.com/office/powerpoint/2010/main" val="233148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1">
                <a:solidFill>
                  <a:srgbClr val="000080"/>
                </a:solidFill>
                <a:effectLst/>
                <a:latin typeface="+mn-lt"/>
              </a:rPr>
              <a:t>Legal and Political:</a:t>
            </a:r>
            <a:r>
              <a:rPr lang="en-US" b="0" i="0">
                <a:solidFill>
                  <a:srgbClr val="373D3F"/>
                </a:solidFill>
                <a:effectLst/>
                <a:latin typeface="+mn-lt"/>
              </a:rPr>
              <a:t> Expatriates need to work within the laws and regulations of the host country. The political stableness of the country affects how companies conduct themselves.</a:t>
            </a:r>
          </a:p>
          <a:p>
            <a:pPr algn="l">
              <a:buFont typeface="Arial" panose="020B0604020202020204" pitchFamily="34" charset="0"/>
              <a:buChar char="•"/>
            </a:pPr>
            <a:r>
              <a:rPr lang="en-US" b="0" i="1">
                <a:solidFill>
                  <a:srgbClr val="000080"/>
                </a:solidFill>
                <a:effectLst/>
                <a:latin typeface="+mn-lt"/>
              </a:rPr>
              <a:t>Economic:</a:t>
            </a:r>
            <a:r>
              <a:rPr lang="en-US" b="0" i="0">
                <a:solidFill>
                  <a:srgbClr val="373D3F"/>
                </a:solidFill>
                <a:effectLst/>
                <a:latin typeface="+mn-lt"/>
              </a:rPr>
              <a:t> The gross national product (GDP) of a country tells the organization the level of development of a country. Financial stability is important to success. When there are risks for the company, a strong risk management plan needs to be in place.</a:t>
            </a:r>
          </a:p>
          <a:p>
            <a:pPr algn="l">
              <a:buFont typeface="Arial" panose="020B0604020202020204" pitchFamily="34" charset="0"/>
              <a:buChar char="•"/>
            </a:pPr>
            <a:r>
              <a:rPr lang="en-US" b="0" i="1">
                <a:solidFill>
                  <a:srgbClr val="000080"/>
                </a:solidFill>
                <a:effectLst/>
                <a:latin typeface="+mn-lt"/>
              </a:rPr>
              <a:t>Security:</a:t>
            </a:r>
            <a:r>
              <a:rPr lang="en-US" b="0" i="0">
                <a:solidFill>
                  <a:srgbClr val="373D3F"/>
                </a:solidFill>
                <a:effectLst/>
                <a:latin typeface="+mn-lt"/>
              </a:rPr>
              <a:t> International acts of terror are a reality today. Crime is another issue. Risk management plays an important role here as well when a company expands in a foreign country. Sometimes managers experience ethical issues related to security. Two most frequent ethical issues are bribery and corruption. Security precautions need to be in place to keep all employees safe.</a:t>
            </a:r>
          </a:p>
          <a:p>
            <a:pPr algn="l">
              <a:buFont typeface="Arial" panose="020B0604020202020204" pitchFamily="34" charset="0"/>
              <a:buChar char="•"/>
            </a:pPr>
            <a:r>
              <a:rPr lang="en-US" b="0" i="1">
                <a:solidFill>
                  <a:srgbClr val="000080"/>
                </a:solidFill>
                <a:effectLst/>
                <a:latin typeface="+mn-lt"/>
              </a:rPr>
              <a:t>Geography:</a:t>
            </a:r>
            <a:r>
              <a:rPr lang="en-US" b="0" i="0">
                <a:solidFill>
                  <a:srgbClr val="373D3F"/>
                </a:solidFill>
                <a:effectLst/>
                <a:latin typeface="+mn-lt"/>
              </a:rPr>
              <a:t> The planning of a company expansion in a different country needs to take into consideration the geography of the country. The organization needs to look at the weather (rain, freezing temperatures, very hot temperatures, jungles, deserts). Sleep issues can arise for employees with too much daylight, or not enough day light. Extreme weather can play havoc with equipment as well.</a:t>
            </a:r>
          </a:p>
          <a:p>
            <a:pPr algn="l">
              <a:buFont typeface="Arial" panose="020B0604020202020204" pitchFamily="34" charset="0"/>
              <a:buChar char="•"/>
            </a:pPr>
            <a:r>
              <a:rPr lang="en-US" b="0" i="1">
                <a:solidFill>
                  <a:srgbClr val="000080"/>
                </a:solidFill>
                <a:effectLst/>
                <a:latin typeface="+mn-lt"/>
              </a:rPr>
              <a:t>Culture:</a:t>
            </a:r>
            <a:r>
              <a:rPr lang="en-US" b="0" i="0">
                <a:solidFill>
                  <a:srgbClr val="373D3F"/>
                </a:solidFill>
                <a:effectLst/>
                <a:latin typeface="+mn-lt"/>
              </a:rPr>
              <a:t> All employees visiting another country must respect the values, customs, traditions, social standards, and beliefs of the people of the foreign country. If these are not observed by the employees, there is a likelihood of failure. Language differences can become a problem. If a manager and team do not speak the foreign language, it is difficult to communicate; and words get lost in translation. Sometimes, managers will work with people from the foreign country. Language and cultural skills are necessary for success. Culture affects all human resources areas including recruitment and selection, training, and compensation.</a:t>
            </a:r>
          </a:p>
          <a:p>
            <a:pPr algn="l">
              <a:buFont typeface="Arial" panose="020B0604020202020204" pitchFamily="34" charset="0"/>
              <a:buChar char="•"/>
            </a:pPr>
            <a:r>
              <a:rPr lang="en-US" b="0" i="1">
                <a:solidFill>
                  <a:srgbClr val="000080"/>
                </a:solidFill>
                <a:effectLst/>
                <a:latin typeface="+mn-lt"/>
              </a:rPr>
              <a:t>Infrastructure: </a:t>
            </a:r>
            <a:r>
              <a:rPr lang="en-US" b="0" i="0">
                <a:solidFill>
                  <a:srgbClr val="373D3F"/>
                </a:solidFill>
                <a:effectLst/>
                <a:latin typeface="+mn-lt"/>
              </a:rPr>
              <a:t>This pertains to the foreign country’s capacity to supply the services that are necessary for the employees. Some of these could include telecommunication, power, technology, transportation systems, and education facilities.</a:t>
            </a:r>
          </a:p>
        </p:txBody>
      </p:sp>
    </p:spTree>
    <p:extLst>
      <p:ext uri="{BB962C8B-B14F-4D97-AF65-F5344CB8AC3E}">
        <p14:creationId xmlns:p14="http://schemas.microsoft.com/office/powerpoint/2010/main" val="12978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0">
                <a:solidFill>
                  <a:srgbClr val="373D3F"/>
                </a:solidFill>
                <a:effectLst/>
                <a:latin typeface="+mn-lt"/>
              </a:rPr>
              <a:t>According to Participate Learning (2018) the 4 phases of culture shock are :</a:t>
            </a:r>
          </a:p>
          <a:p>
            <a:pPr algn="l"/>
            <a:r>
              <a:rPr lang="en-US" b="1" i="0">
                <a:solidFill>
                  <a:srgbClr val="373D3F"/>
                </a:solidFill>
                <a:effectLst/>
                <a:latin typeface="+mn-lt"/>
              </a:rPr>
              <a:t>Honeymoon:</a:t>
            </a:r>
            <a:r>
              <a:rPr lang="en-US" b="0" i="0">
                <a:solidFill>
                  <a:srgbClr val="373D3F"/>
                </a:solidFill>
                <a:effectLst/>
                <a:latin typeface="+mn-lt"/>
              </a:rPr>
              <a:t> The person(s) feels overwhelmed and positive. They are excited about the new challenge in a different culture. They want to experience all the new things: food, the people, the language. The person(s) feels this has been a great decision and a great adventure. Each person is different in their response. However, everyone is affected to some degree.</a:t>
            </a:r>
          </a:p>
          <a:p>
            <a:pPr algn="l"/>
            <a:r>
              <a:rPr lang="en-US" b="1" i="0">
                <a:solidFill>
                  <a:srgbClr val="373D3F"/>
                </a:solidFill>
                <a:effectLst/>
                <a:latin typeface="+mn-lt"/>
              </a:rPr>
              <a:t>Frustration:</a:t>
            </a:r>
            <a:r>
              <a:rPr lang="en-US" b="0" i="0">
                <a:solidFill>
                  <a:srgbClr val="373D3F"/>
                </a:solidFill>
                <a:effectLst/>
                <a:latin typeface="+mn-lt"/>
              </a:rPr>
              <a:t> The person(s) feel fatigue because they do not understand the signs, gestures, language, and communication styles. It may be difficult to order food, shop for food, not be able to follow the transportation system. Some people begin to feel homesick and become depressed.</a:t>
            </a:r>
          </a:p>
          <a:p>
            <a:pPr algn="l"/>
            <a:r>
              <a:rPr lang="en-US" b="1" i="0">
                <a:solidFill>
                  <a:srgbClr val="373D3F"/>
                </a:solidFill>
                <a:effectLst/>
                <a:latin typeface="+mn-lt"/>
              </a:rPr>
              <a:t>Adjustment:</a:t>
            </a:r>
            <a:r>
              <a:rPr lang="en-US" b="0" i="0">
                <a:solidFill>
                  <a:srgbClr val="373D3F"/>
                </a:solidFill>
                <a:effectLst/>
                <a:latin typeface="+mn-lt"/>
              </a:rPr>
              <a:t> Over time, the person(s) begins to become familiar with their surroundings. They are more comfortable with the people, culture, language, and food.</a:t>
            </a:r>
          </a:p>
          <a:p>
            <a:pPr algn="l"/>
            <a:r>
              <a:rPr lang="en-US" b="1" i="0">
                <a:solidFill>
                  <a:srgbClr val="373D3F"/>
                </a:solidFill>
                <a:effectLst/>
                <a:latin typeface="+mn-lt"/>
              </a:rPr>
              <a:t>Acceptance:</a:t>
            </a:r>
            <a:r>
              <a:rPr lang="en-US" b="0" i="0">
                <a:solidFill>
                  <a:srgbClr val="373D3F"/>
                </a:solidFill>
                <a:effectLst/>
                <a:latin typeface="+mn-lt"/>
              </a:rPr>
              <a:t> After some weeks or months of dealing with frustration and emotional struggles, the person(s) begins to adapt and accept their new culture. They may not understand everything about the culture, however, function within it in a healthy way. They find and use resources to cope. They feel more at ease and accepted by the new community.</a:t>
            </a:r>
          </a:p>
          <a:p>
            <a:pPr marL="158750" indent="0">
              <a:buNone/>
            </a:pPr>
            <a:endParaRPr lang="en-CA"/>
          </a:p>
        </p:txBody>
      </p:sp>
    </p:spTree>
    <p:extLst>
      <p:ext uri="{BB962C8B-B14F-4D97-AF65-F5344CB8AC3E}">
        <p14:creationId xmlns:p14="http://schemas.microsoft.com/office/powerpoint/2010/main" val="61083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31634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1">
                <a:solidFill>
                  <a:srgbClr val="000080"/>
                </a:solidFill>
                <a:effectLst/>
                <a:latin typeface="+mn-lt"/>
              </a:rPr>
              <a:t>Canadian culture </a:t>
            </a:r>
            <a:r>
              <a:rPr lang="en-US" b="0" i="0">
                <a:solidFill>
                  <a:srgbClr val="373D3F"/>
                </a:solidFill>
                <a:effectLst/>
                <a:latin typeface="+mn-lt"/>
              </a:rPr>
              <a:t>advocates equality between men and women,  peace and safety for its citizens, being polite and friendly, and the love of hockey. Canada is a widely diverse country with many ethnic groups. It is a country of dual nationality, French Canada and English Canada, which dominates political and societal issues. It is a constitutional monarchy which means the British Monarch is the head of state, although the Monarchy has limited powers. Maple syrup and pancakes are some of the Canadian’s </a:t>
            </a:r>
            <a:r>
              <a:rPr lang="en-US" b="0" i="0" err="1">
                <a:solidFill>
                  <a:srgbClr val="373D3F"/>
                </a:solidFill>
                <a:effectLst/>
                <a:latin typeface="+mn-lt"/>
              </a:rPr>
              <a:t>favourite</a:t>
            </a:r>
            <a:r>
              <a:rPr lang="en-US" b="0" i="0">
                <a:solidFill>
                  <a:srgbClr val="373D3F"/>
                </a:solidFill>
                <a:effectLst/>
                <a:latin typeface="+mn-lt"/>
              </a:rPr>
              <a:t> foods (</a:t>
            </a:r>
            <a:r>
              <a:rPr lang="en-US" b="0" i="0" err="1">
                <a:solidFill>
                  <a:srgbClr val="373D3F"/>
                </a:solidFill>
                <a:effectLst/>
                <a:latin typeface="+mn-lt"/>
              </a:rPr>
              <a:t>Commisceo</a:t>
            </a:r>
            <a:r>
              <a:rPr lang="en-US" b="0" i="0">
                <a:solidFill>
                  <a:srgbClr val="373D3F"/>
                </a:solidFill>
                <a:effectLst/>
                <a:latin typeface="+mn-lt"/>
              </a:rPr>
              <a:t>, 2022a).</a:t>
            </a:r>
          </a:p>
          <a:p>
            <a:pPr algn="l"/>
            <a:r>
              <a:rPr lang="en-US" b="0" i="1">
                <a:solidFill>
                  <a:srgbClr val="000080"/>
                </a:solidFill>
                <a:effectLst/>
                <a:latin typeface="+mn-lt"/>
              </a:rPr>
              <a:t>Indian culture: </a:t>
            </a:r>
            <a:r>
              <a:rPr lang="en-US" b="0" i="0">
                <a:solidFill>
                  <a:srgbClr val="373D3F"/>
                </a:solidFill>
                <a:effectLst/>
                <a:latin typeface="+mn-lt"/>
              </a:rPr>
              <a:t>where its people value religion, joint family structures (entire family through generations live together), marriage and arranged marriage, symbols such as fasting, and festivals for every season. Architecture is important as symbols of culture and religion. They have a relaxed approach to timekeeping and punctuality. People remove their shoes before entering a home. Indian food many not require utensils. Southern food tends to be spicier than food from the North. Indian clothing made with </a:t>
            </a:r>
            <a:r>
              <a:rPr lang="en-US" b="0" i="0" err="1">
                <a:solidFill>
                  <a:srgbClr val="373D3F"/>
                </a:solidFill>
                <a:effectLst/>
                <a:latin typeface="+mn-lt"/>
              </a:rPr>
              <a:t>colourful</a:t>
            </a:r>
            <a:r>
              <a:rPr lang="en-US" b="0" i="0">
                <a:solidFill>
                  <a:srgbClr val="373D3F"/>
                </a:solidFill>
                <a:effectLst/>
                <a:latin typeface="+mn-lt"/>
              </a:rPr>
              <a:t> silks are worn that has origins of Ancient India (Zimmermann, K.A. &amp; Gordon, J. ,2022).</a:t>
            </a:r>
          </a:p>
          <a:p>
            <a:pPr algn="l"/>
            <a:r>
              <a:rPr lang="en-US" b="0" i="1">
                <a:solidFill>
                  <a:srgbClr val="000080"/>
                </a:solidFill>
                <a:effectLst/>
                <a:latin typeface="+mn-lt"/>
              </a:rPr>
              <a:t>Swedish culture:</a:t>
            </a:r>
            <a:r>
              <a:rPr lang="en-US" b="0" i="0">
                <a:solidFill>
                  <a:srgbClr val="373D3F"/>
                </a:solidFill>
                <a:effectLst/>
                <a:latin typeface="+mn-lt"/>
              </a:rPr>
              <a:t> is very egalitarian meaning all people are equal regardless of gender, race, religion, or age. They have one of the best rights for children in the world and offer dual parental leave from work for 18 months. They are humble and believe boasting is not acceptable. They are great listeners, they speak softly and calmly, do not show emotions publicly, are not excessive or “flashy”, and competition is not encouraged (</a:t>
            </a:r>
            <a:r>
              <a:rPr lang="en-US" b="0" i="0" err="1">
                <a:solidFill>
                  <a:srgbClr val="373D3F"/>
                </a:solidFill>
                <a:effectLst/>
                <a:latin typeface="+mn-lt"/>
              </a:rPr>
              <a:t>Commisceo</a:t>
            </a:r>
            <a:r>
              <a:rPr lang="en-US" b="0" i="0">
                <a:solidFill>
                  <a:srgbClr val="373D3F"/>
                </a:solidFill>
                <a:effectLst/>
                <a:latin typeface="+mn-lt"/>
              </a:rPr>
              <a:t>, 2022c).</a:t>
            </a:r>
          </a:p>
          <a:p>
            <a:pPr algn="l"/>
            <a:r>
              <a:rPr lang="en-US" b="0" i="1">
                <a:solidFill>
                  <a:srgbClr val="000080"/>
                </a:solidFill>
                <a:effectLst/>
                <a:latin typeface="+mn-lt"/>
              </a:rPr>
              <a:t>Italian culture </a:t>
            </a:r>
            <a:r>
              <a:rPr lang="en-US" b="0" i="0">
                <a:solidFill>
                  <a:srgbClr val="373D3F"/>
                </a:solidFill>
                <a:effectLst/>
                <a:latin typeface="+mn-lt"/>
              </a:rPr>
              <a:t>enjoy patriotism. In other words, people remain a geographic expression. This means they identify with their own home region, rather than to the country. Being an old country, they have assimilated many other cultures into their own such as French, Austrian, Greeks, Arabs, Albanians, and Africans. Food is important and maintains ties among friends and family members. There are social classes, and big differences between the rich and poor. There are class boundaries in what people eat, what they wear, and the amount of leisure time spent. Prestige is important. Soccer is important to everyone. They tend to show outward emotion in public. They like to embrace and kiss when greeting people (</a:t>
            </a:r>
            <a:r>
              <a:rPr lang="en-US" b="0" i="0" err="1">
                <a:solidFill>
                  <a:srgbClr val="373D3F"/>
                </a:solidFill>
                <a:effectLst/>
                <a:latin typeface="+mn-lt"/>
              </a:rPr>
              <a:t>Commisceo</a:t>
            </a:r>
            <a:r>
              <a:rPr lang="en-US" b="0" i="0">
                <a:solidFill>
                  <a:srgbClr val="373D3F"/>
                </a:solidFill>
                <a:effectLst/>
                <a:latin typeface="+mn-lt"/>
              </a:rPr>
              <a:t>, 2022b).</a:t>
            </a:r>
          </a:p>
        </p:txBody>
      </p:sp>
    </p:spTree>
    <p:extLst>
      <p:ext uri="{BB962C8B-B14F-4D97-AF65-F5344CB8AC3E}">
        <p14:creationId xmlns:p14="http://schemas.microsoft.com/office/powerpoint/2010/main" val="59321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2023-04-21</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2023-04-21</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ixabay.com/service/terms/" TargetMode="External"/><Relationship Id="rId5" Type="http://schemas.openxmlformats.org/officeDocument/2006/relationships/hyperlink" Target="https://pixabay.com/illustrations/globe-earth-world-globalization-86244/" TargetMode="External"/><Relationship Id="rId4" Type="http://schemas.openxmlformats.org/officeDocument/2006/relationships/hyperlink" Target="https://pixabay.com/en/globe-earth-world-globalization-86244/"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ndla.no/subject:1:9b93cd9e-a45c-428c-a8fb-b4955169efdf/topic:b7e4fc8e-286f-49d4-88f3-4966fffd4aa1/topic:e1b99c65-6159-45e9-b1da-d10bd3d262bf/resource:1:65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a:t>Human Resources Management 3</a:t>
            </a:r>
            <a:r>
              <a:rPr lang="en-CA" sz="3000" b="1" baseline="30000"/>
              <a:t>rd</a:t>
            </a:r>
            <a:r>
              <a:rPr lang="en-CA" sz="3000" b="1"/>
              <a:t> Edition</a:t>
            </a:r>
            <a:endParaRPr sz="3000" b="1"/>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US" sz="2500">
                <a:latin typeface="Arial" panose="020B0604020202020204" pitchFamily="34" charset="0"/>
                <a:cs typeface="Arial" panose="020B0604020202020204" pitchFamily="34" charset="0"/>
              </a:rPr>
              <a:t>Chapter 11: Global Human Resources</a:t>
            </a:r>
            <a:endParaRPr lang="en-CA" sz="2500">
              <a:latin typeface="Arial" panose="020B0604020202020204" pitchFamily="34" charset="0"/>
              <a:cs typeface="Arial" panose="020B0604020202020204" pitchFamily="34" charset="0"/>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bg1"/>
                  </a:solidFill>
                  <a:ea typeface="Calibri"/>
                  <a:cs typeface="Calibri"/>
                  <a:sym typeface="Calibri"/>
                </a:rPr>
                <a:t>Unless otherwise noted, this work is licensed under a </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a:solidFill>
                    <a:schemeClr val="bg1"/>
                  </a:solidFill>
                  <a:ea typeface="Calibri"/>
                  <a:cs typeface="Calibri"/>
                  <a:sym typeface="Calibri"/>
                </a:rPr>
                <a:t> license</a:t>
              </a:r>
              <a:r>
                <a:rPr lang="en" sz="1100" b="0" i="0" u="none" strike="noStrike" cap="none">
                  <a:solidFill>
                    <a:schemeClr val="bg1"/>
                  </a:solidFill>
                  <a:ea typeface="Calibri"/>
                  <a:cs typeface="Calibri"/>
                  <a:sym typeface="Calibri"/>
                </a:rPr>
                <a:t>. Feel free to use, modify, reuse or redistribute </a:t>
              </a:r>
              <a:r>
                <a:rPr lang="en" sz="1100">
                  <a:solidFill>
                    <a:schemeClr val="bg1"/>
                  </a:solidFill>
                  <a:ea typeface="Calibri"/>
                  <a:cs typeface="Calibri"/>
                  <a:sym typeface="Calibri"/>
                </a:rPr>
                <a:t>any portion of </a:t>
              </a:r>
              <a:r>
                <a:rPr lang="en" sz="1100" b="0" i="0" u="none" strike="noStrike" cap="none">
                  <a:solidFill>
                    <a:schemeClr val="bg1"/>
                  </a:solidFill>
                  <a:ea typeface="Calibri"/>
                  <a:cs typeface="Calibri"/>
                  <a:sym typeface="Calibri"/>
                </a:rPr>
                <a:t>this presentation.</a:t>
              </a:r>
              <a:endParaRPr sz="110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US"/>
              <a:t>11.7 Training International Project Teams</a:t>
            </a:r>
            <a:endParaRPr lang="en-CA"/>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8520600" cy="3830926"/>
          </a:xfrm>
        </p:spPr>
        <p:txBody>
          <a:bodyPr>
            <a:normAutofit/>
          </a:bodyPr>
          <a:lstStyle/>
          <a:p>
            <a:pPr marL="114300" indent="0">
              <a:buNone/>
            </a:pPr>
            <a:r>
              <a:rPr lang="en-US" b="1"/>
              <a:t>This type of training could be called </a:t>
            </a:r>
            <a:r>
              <a:rPr lang="en-US" b="1">
                <a:solidFill>
                  <a:schemeClr val="tx1"/>
                </a:solidFill>
              </a:rPr>
              <a:t>cultural fluency</a:t>
            </a:r>
            <a:r>
              <a:rPr lang="en-US" b="1"/>
              <a:t> which is the degree of understanding and interaction required with people from different cultures and backgrounds. </a:t>
            </a:r>
          </a:p>
          <a:p>
            <a:pPr marL="114300" indent="0">
              <a:buNone/>
            </a:pPr>
            <a:r>
              <a:rPr lang="en-US" b="1">
                <a:solidFill>
                  <a:schemeClr val="tx1"/>
                </a:solidFill>
              </a:rPr>
              <a:t>Supporting International Project Teams</a:t>
            </a:r>
          </a:p>
          <a:p>
            <a:r>
              <a:rPr lang="en-CA"/>
              <a:t>Pre-departure training</a:t>
            </a:r>
          </a:p>
          <a:p>
            <a:r>
              <a:rPr lang="en-US"/>
              <a:t>The HR Manager may need to perform training in the foreign country</a:t>
            </a:r>
          </a:p>
          <a:p>
            <a:r>
              <a:rPr lang="en-US"/>
              <a:t>Longer term international projects would require further training</a:t>
            </a:r>
          </a:p>
          <a:p>
            <a:r>
              <a:rPr lang="en-US"/>
              <a:t>Language training for short- and long-term projects is important.</a:t>
            </a:r>
          </a:p>
          <a:p>
            <a:r>
              <a:rPr lang="en-US"/>
              <a:t>Individual counselling as well as group counselling</a:t>
            </a:r>
          </a:p>
          <a:p>
            <a:r>
              <a:rPr lang="en-US"/>
              <a:t>Regardless of its complexity, all training for employees ensures a highly trained team to meet the increasing need of international assignments</a:t>
            </a:r>
          </a:p>
        </p:txBody>
      </p:sp>
    </p:spTree>
    <p:extLst>
      <p:ext uri="{BB962C8B-B14F-4D97-AF65-F5344CB8AC3E}">
        <p14:creationId xmlns:p14="http://schemas.microsoft.com/office/powerpoint/2010/main" val="375459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a:t>Summary </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715700"/>
          </a:xfrm>
        </p:spPr>
        <p:txBody>
          <a:bodyPr>
            <a:normAutofit/>
          </a:bodyPr>
          <a:lstStyle/>
          <a:p>
            <a:r>
              <a:rPr lang="en-US">
                <a:cs typeface="Arial"/>
              </a:rPr>
              <a:t>Describe political, social, economic and technological aspects for global Human Resources.</a:t>
            </a:r>
            <a:endParaRPr lang="en-US"/>
          </a:p>
          <a:p>
            <a:pPr>
              <a:lnSpc>
                <a:spcPct val="114999"/>
              </a:lnSpc>
            </a:pPr>
            <a:r>
              <a:rPr lang="en-US">
                <a:cs typeface="Arial"/>
              </a:rPr>
              <a:t>Explain the differences between domestic and global Human Resources and how recruitment and selection, training, compensation and performance management are similar and different.</a:t>
            </a:r>
          </a:p>
          <a:p>
            <a:pPr>
              <a:lnSpc>
                <a:spcPct val="114999"/>
              </a:lnSpc>
            </a:pPr>
            <a:r>
              <a:rPr lang="en-US">
                <a:cs typeface="Arial"/>
              </a:rPr>
              <a:t>Describe the various organizational structures in international companies.</a:t>
            </a:r>
          </a:p>
          <a:p>
            <a:pPr>
              <a:lnSpc>
                <a:spcPct val="114999"/>
              </a:lnSpc>
            </a:pPr>
            <a:r>
              <a:rPr lang="en-US">
                <a:cs typeface="Arial"/>
              </a:rPr>
              <a:t>Explain culture shock and coping strategies.</a:t>
            </a:r>
          </a:p>
          <a:p>
            <a:pPr>
              <a:lnSpc>
                <a:spcPct val="114999"/>
              </a:lnSpc>
            </a:pPr>
            <a:r>
              <a:rPr lang="en-US">
                <a:cs typeface="Arial"/>
              </a:rPr>
              <a:t>Discuss training requirements for expatriates for a successful overseas assignment.</a:t>
            </a:r>
            <a:endParaRPr lang="en-CA">
              <a:cs typeface="Arial"/>
            </a:endParaRPr>
          </a:p>
          <a:p>
            <a:pPr>
              <a:lnSpc>
                <a:spcPct val="114999"/>
              </a:lnSpc>
            </a:pPr>
            <a:endParaRPr lang="en-US" sz="2000"/>
          </a:p>
        </p:txBody>
      </p:sp>
    </p:spTree>
    <p:extLst>
      <p:ext uri="{BB962C8B-B14F-4D97-AF65-F5344CB8AC3E}">
        <p14:creationId xmlns:p14="http://schemas.microsoft.com/office/powerpoint/2010/main" val="157701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a:solidFill>
                  <a:schemeClr val="bg1"/>
                </a:solidFill>
                <a:cs typeface="Arial"/>
              </a:rPr>
              <a:t>End Chapter Review</a:t>
            </a:r>
            <a:endParaRPr lang="en-US" sz="300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772472"/>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US" sz="2000"/>
              <a:t>What PEST considerations would a global company make related to Covid19 during the pandemic? Moving out of the pandemic? Discuss in small group.</a:t>
            </a:r>
          </a:p>
          <a:p>
            <a:pPr marL="342900" indent="-342900">
              <a:buSzPct val="100000"/>
              <a:buFont typeface="+mj-lt"/>
              <a:buAutoNum type="arabicPeriod"/>
            </a:pPr>
            <a:r>
              <a:rPr lang="en-US" sz="2000"/>
              <a:t>What do you think HR Managers would need to consider if the company was opening a satellite operation in Mexico? Egypt? New Zealand? Thailand? Discuss in small group.</a:t>
            </a:r>
          </a:p>
          <a:p>
            <a:pPr marL="342900" indent="-342900">
              <a:buSzPct val="100000"/>
              <a:buFont typeface="+mj-lt"/>
              <a:buAutoNum type="arabicPeriod"/>
            </a:pPr>
            <a:r>
              <a:rPr lang="en-US" sz="2000"/>
              <a:t>What needs to be considered by the company when they move from a domestic company to a multinational company? A transactional company? Work with a partner.</a:t>
            </a:r>
          </a:p>
          <a:p>
            <a:pPr marL="342900" indent="-342900">
              <a:buSzPct val="100000"/>
              <a:buFont typeface="+mj-lt"/>
              <a:buAutoNum type="arabicPeriod"/>
            </a:pPr>
            <a:r>
              <a:rPr lang="en-US" sz="2000"/>
              <a:t>Tim Horton’s has expanded into the United States. As the HR Manager would you hire American or Canadian managers?  Why make the choice you made? Work with a partner.</a:t>
            </a:r>
          </a:p>
        </p:txBody>
      </p:sp>
    </p:spTree>
    <p:extLst>
      <p:ext uri="{BB962C8B-B14F-4D97-AF65-F5344CB8AC3E}">
        <p14:creationId xmlns:p14="http://schemas.microsoft.com/office/powerpoint/2010/main" val="111532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a:solidFill>
                  <a:schemeClr val="bg1"/>
                </a:solidFill>
                <a:cs typeface="Arial"/>
              </a:rPr>
              <a:t>End Chapter Review</a:t>
            </a:r>
            <a:endParaRPr lang="en-US" sz="300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843724"/>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5"/>
            </a:pPr>
            <a:r>
              <a:rPr lang="en-US" sz="1800"/>
              <a:t>A spouse/partner plays a big role in whether an expatriate will take an assignment overseas. What supports could you offer the spouse/partner to support the success of the assignment?  Work with a partner.</a:t>
            </a:r>
          </a:p>
          <a:p>
            <a:pPr marL="342900" indent="-342900">
              <a:buSzPct val="100000"/>
              <a:buFont typeface="+mj-lt"/>
              <a:buAutoNum type="arabicPeriod" startAt="5"/>
            </a:pPr>
            <a:r>
              <a:rPr lang="en-US" sz="1800"/>
              <a:t>Discuss all the steps you would take to ensure a successful overseas assignment with a team of managers who are going to work in China for 2 years? Discuss in small group.</a:t>
            </a:r>
          </a:p>
          <a:p>
            <a:pPr marL="342900" indent="-342900">
              <a:buSzPct val="100000"/>
              <a:buFont typeface="+mj-lt"/>
              <a:buAutoNum type="arabicPeriod" startAt="5"/>
            </a:pPr>
            <a:r>
              <a:rPr lang="en-US" sz="1800"/>
              <a:t>Have you experienced culture shock as an expat? As a student? If you have, share your experience with another student. (teacher will need to decide who has experienced culture shock and pair students accordingly.) Work with a small group. As a follow up, teacher asks the domestic students what they learned from the foreign student. Individual.</a:t>
            </a:r>
          </a:p>
          <a:p>
            <a:pPr marL="342900" indent="-342900">
              <a:buSzPct val="100000"/>
              <a:buFont typeface="+mj-lt"/>
              <a:buAutoNum type="arabicPeriod" startAt="5"/>
            </a:pPr>
            <a:r>
              <a:rPr lang="en-US" sz="1800"/>
              <a:t>Discuss the challenges of performance appraisals for expats? Brainstorm in large group.</a:t>
            </a:r>
            <a:endParaRPr lang="en-CA" sz="1800"/>
          </a:p>
        </p:txBody>
      </p:sp>
    </p:spTree>
    <p:extLst>
      <p:ext uri="{BB962C8B-B14F-4D97-AF65-F5344CB8AC3E}">
        <p14:creationId xmlns:p14="http://schemas.microsoft.com/office/powerpoint/2010/main" val="182133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US">
                <a:latin typeface="+mn-lt"/>
              </a:rPr>
              <a:t>Describe political, social, economic and technological aspects for global Human Resources.</a:t>
            </a:r>
          </a:p>
          <a:p>
            <a:pPr marL="571500" indent="-457200">
              <a:buSzPct val="100000"/>
              <a:buFont typeface="+mj-lt"/>
              <a:buAutoNum type="arabicPeriod"/>
            </a:pPr>
            <a:r>
              <a:rPr lang="en-US">
                <a:latin typeface="+mn-lt"/>
              </a:rPr>
              <a:t>Explain the differences between domestic and global Human Resources and how recruitment and selection, training, compensation and performance management are similar and different.</a:t>
            </a:r>
          </a:p>
          <a:p>
            <a:pPr marL="571500" indent="-457200">
              <a:buSzPct val="100000"/>
              <a:buFont typeface="+mj-lt"/>
              <a:buAutoNum type="arabicPeriod"/>
            </a:pPr>
            <a:r>
              <a:rPr lang="en-US">
                <a:latin typeface="+mn-lt"/>
              </a:rPr>
              <a:t>Describe the various organizational structures in international companies.</a:t>
            </a:r>
          </a:p>
          <a:p>
            <a:pPr marL="571500" indent="-457200">
              <a:buSzPct val="100000"/>
              <a:buFont typeface="+mj-lt"/>
              <a:buAutoNum type="arabicPeriod"/>
            </a:pPr>
            <a:r>
              <a:rPr lang="en-US">
                <a:latin typeface="+mn-lt"/>
              </a:rPr>
              <a:t>Explain culture shock and coping strategies.</a:t>
            </a:r>
          </a:p>
          <a:p>
            <a:pPr marL="571500" indent="-457200">
              <a:buSzPct val="100000"/>
              <a:buFont typeface="+mj-lt"/>
              <a:buAutoNum type="arabicPeriod"/>
            </a:pPr>
            <a:r>
              <a:rPr lang="en-US">
                <a:latin typeface="+mn-lt"/>
              </a:rPr>
              <a:t>Discuss training requirements for expatriates for a successful overseas assignment.</a:t>
            </a:r>
            <a:endParaRPr lang="en-CA">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a:t>11.1 International Environments</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100112"/>
            <a:ext cx="3922105" cy="3551075"/>
          </a:xfrm>
        </p:spPr>
        <p:txBody>
          <a:bodyPr>
            <a:normAutofit/>
          </a:bodyPr>
          <a:lstStyle/>
          <a:p>
            <a:pPr marL="114300" indent="0">
              <a:buNone/>
            </a:pPr>
            <a:r>
              <a:rPr lang="en-US" sz="2000" b="1">
                <a:solidFill>
                  <a:schemeClr val="tx1"/>
                </a:solidFill>
              </a:rPr>
              <a:t>PEST</a:t>
            </a:r>
            <a:r>
              <a:rPr lang="en-US" sz="2000" b="1"/>
              <a:t> (political, economic, social, technology characteristics) </a:t>
            </a:r>
            <a:r>
              <a:rPr lang="en-US" sz="2000"/>
              <a:t>analysis is often used to help companies lead and manage their companies.</a:t>
            </a:r>
          </a:p>
          <a:p>
            <a:r>
              <a:rPr lang="en-US" sz="2000"/>
              <a:t>PEST is a type of audit of the company’s environment a</a:t>
            </a:r>
          </a:p>
        </p:txBody>
      </p:sp>
      <p:pic>
        <p:nvPicPr>
          <p:cNvPr id="5" name="Picture 4" descr="Diagram  of Organization and Human Resources System">
            <a:extLst>
              <a:ext uri="{FF2B5EF4-FFF2-40B4-BE49-F238E27FC236}">
                <a16:creationId xmlns:a16="http://schemas.microsoft.com/office/drawing/2014/main" id="{3A1ED1E9-2448-2040-EBA8-B86E656726BD}"/>
              </a:ext>
            </a:extLst>
          </p:cNvPr>
          <p:cNvPicPr>
            <a:picLocks noChangeAspect="1"/>
          </p:cNvPicPr>
          <p:nvPr/>
        </p:nvPicPr>
        <p:blipFill>
          <a:blip r:embed="rId3"/>
          <a:stretch>
            <a:fillRect/>
          </a:stretch>
        </p:blipFill>
        <p:spPr>
          <a:xfrm>
            <a:off x="4233805" y="854168"/>
            <a:ext cx="4001402" cy="3879332"/>
          </a:xfrm>
          <a:prstGeom prst="rect">
            <a:avLst/>
          </a:prstGeom>
        </p:spPr>
      </p:pic>
      <p:sp>
        <p:nvSpPr>
          <p:cNvPr id="7" name="TextBox 6">
            <a:extLst>
              <a:ext uri="{FF2B5EF4-FFF2-40B4-BE49-F238E27FC236}">
                <a16:creationId xmlns:a16="http://schemas.microsoft.com/office/drawing/2014/main" id="{DF672502-F59C-B587-2602-A6EF0D3AC6C0}"/>
              </a:ext>
            </a:extLst>
          </p:cNvPr>
          <p:cNvSpPr txBox="1"/>
          <p:nvPr/>
        </p:nvSpPr>
        <p:spPr>
          <a:xfrm>
            <a:off x="4457700" y="4568875"/>
            <a:ext cx="4572000" cy="307777"/>
          </a:xfrm>
          <a:prstGeom prst="rect">
            <a:avLst/>
          </a:prstGeom>
          <a:noFill/>
        </p:spPr>
        <p:txBody>
          <a:bodyPr wrap="square">
            <a:spAutoFit/>
          </a:bodyPr>
          <a:lstStyle/>
          <a:p>
            <a:r>
              <a:rPr lang="en-US" i="1"/>
              <a:t>PEST Analysis” by Fanshawe College </a:t>
            </a:r>
            <a:r>
              <a:rPr lang="en-US" i="1">
                <a:hlinkClick r:id="rId4"/>
              </a:rPr>
              <a:t>CC-BY-SA</a:t>
            </a:r>
            <a:endParaRPr lang="en-US" i="1"/>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US"/>
              <a:t>11.2 Types Of Structures Of Global Companies</a:t>
            </a:r>
            <a:endParaRPr lang="en-CA"/>
          </a:p>
        </p:txBody>
      </p:sp>
      <p:graphicFrame>
        <p:nvGraphicFramePr>
          <p:cNvPr id="5" name="Diagram 4" descr="Type of Structures for Global Companies  Chart">
            <a:extLst>
              <a:ext uri="{FF2B5EF4-FFF2-40B4-BE49-F238E27FC236}">
                <a16:creationId xmlns:a16="http://schemas.microsoft.com/office/drawing/2014/main" id="{A070744E-BB2D-A3E9-01E4-6E5FB2B87E28}"/>
              </a:ext>
            </a:extLst>
          </p:cNvPr>
          <p:cNvGraphicFramePr/>
          <p:nvPr>
            <p:extLst>
              <p:ext uri="{D42A27DB-BD31-4B8C-83A1-F6EECF244321}">
                <p14:modId xmlns:p14="http://schemas.microsoft.com/office/powerpoint/2010/main" val="2751020776"/>
              </p:ext>
            </p:extLst>
          </p:nvPr>
        </p:nvGraphicFramePr>
        <p:xfrm>
          <a:off x="238400" y="439000"/>
          <a:ext cx="8667200" cy="432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a:t>11.3 Defining The Countries</a:t>
            </a:r>
            <a:br>
              <a:rPr lang="en-CA" b="0"/>
            </a:br>
            <a:endParaRPr lang="en-CA"/>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0"/>
            <a:ext cx="5115323" cy="3891083"/>
          </a:xfrm>
        </p:spPr>
        <p:txBody>
          <a:bodyPr>
            <a:normAutofit/>
          </a:bodyPr>
          <a:lstStyle/>
          <a:p>
            <a:pPr marL="114300" indent="0">
              <a:buNone/>
            </a:pPr>
            <a:r>
              <a:rPr lang="en-US" sz="2000"/>
              <a:t>International companies are different from domestic companies because of the cultural, regulatory, social, geographical, reporting, and infrastructural diversity. </a:t>
            </a:r>
          </a:p>
          <a:p>
            <a:pPr marL="114300" indent="0">
              <a:buNone/>
            </a:pPr>
            <a:r>
              <a:rPr lang="en-CA" sz="2000" b="1"/>
              <a:t>Defining the Countries</a:t>
            </a:r>
          </a:p>
          <a:p>
            <a:r>
              <a:rPr lang="en-US" sz="2000"/>
              <a:t>Home Country and Home Country Nationals:</a:t>
            </a:r>
          </a:p>
          <a:p>
            <a:r>
              <a:rPr lang="en-US" sz="2000"/>
              <a:t>Host Country and Host Country Nationals</a:t>
            </a:r>
          </a:p>
          <a:p>
            <a:r>
              <a:rPr lang="en-CA" sz="2000"/>
              <a:t>Third Country National:</a:t>
            </a:r>
          </a:p>
        </p:txBody>
      </p:sp>
      <p:pic>
        <p:nvPicPr>
          <p:cNvPr id="7" name="Picture 6">
            <a:extLst>
              <a:ext uri="{FF2B5EF4-FFF2-40B4-BE49-F238E27FC236}">
                <a16:creationId xmlns:a16="http://schemas.microsoft.com/office/drawing/2014/main" id="{FE854CFF-BAC3-F89D-F876-5A8E7D15E66A}"/>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13421" y="1487894"/>
            <a:ext cx="3518879" cy="2452218"/>
          </a:xfrm>
          <a:prstGeom prst="rect">
            <a:avLst/>
          </a:prstGeom>
        </p:spPr>
      </p:pic>
      <p:sp>
        <p:nvSpPr>
          <p:cNvPr id="8" name="TextBox 7">
            <a:extLst>
              <a:ext uri="{FF2B5EF4-FFF2-40B4-BE49-F238E27FC236}">
                <a16:creationId xmlns:a16="http://schemas.microsoft.com/office/drawing/2014/main" id="{A03F28F1-0225-D2C3-F6C4-A4E37E988477}"/>
              </a:ext>
            </a:extLst>
          </p:cNvPr>
          <p:cNvSpPr txBox="1"/>
          <p:nvPr/>
        </p:nvSpPr>
        <p:spPr>
          <a:xfrm>
            <a:off x="5313421" y="4010284"/>
            <a:ext cx="3426818" cy="253916"/>
          </a:xfrm>
          <a:prstGeom prst="rect">
            <a:avLst/>
          </a:prstGeom>
          <a:noFill/>
        </p:spPr>
        <p:txBody>
          <a:bodyPr wrap="square" rtlCol="0">
            <a:spAutoFit/>
          </a:bodyPr>
          <a:lstStyle/>
          <a:p>
            <a:r>
              <a:rPr lang="en-US" sz="1050">
                <a:hlinkClick r:id="rId5" tooltip="https://courses.lumenlearning.com/wm-humanresourcesmgmt/chapter/why-it-matters-performance-management-and-appraisal/"/>
              </a:rPr>
              <a:t>This Photo</a:t>
            </a:r>
            <a:r>
              <a:rPr lang="en-US" sz="1050"/>
              <a:t> by </a:t>
            </a:r>
            <a:r>
              <a:rPr lang="en-US" sz="1050" err="1"/>
              <a:t>Geralt</a:t>
            </a:r>
            <a:r>
              <a:rPr lang="en-US" sz="1050"/>
              <a:t> under a </a:t>
            </a:r>
            <a:r>
              <a:rPr lang="en-US" sz="1050">
                <a:hlinkClick r:id="rId6"/>
              </a:rPr>
              <a:t>Pixabay License</a:t>
            </a:r>
            <a:r>
              <a:rPr lang="en-US" sz="1050"/>
              <a:t>. </a:t>
            </a:r>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a:xfrm>
            <a:off x="153704" y="1637377"/>
            <a:ext cx="3181924" cy="2380831"/>
          </a:xfrm>
        </p:spPr>
        <p:txBody>
          <a:bodyPr>
            <a:normAutofit fontScale="90000"/>
          </a:bodyPr>
          <a:lstStyle/>
          <a:p>
            <a:r>
              <a:rPr lang="en-CA"/>
              <a:t>11.3 </a:t>
            </a:r>
            <a:r>
              <a:rPr lang="en-US"/>
              <a:t>Environmental Factors Affecting International Projects</a:t>
            </a:r>
            <a:br>
              <a:rPr lang="en-US"/>
            </a:br>
            <a:br>
              <a:rPr lang="en-CA" b="0"/>
            </a:br>
            <a:endParaRPr lang="en-CA"/>
          </a:p>
        </p:txBody>
      </p:sp>
      <p:graphicFrame>
        <p:nvGraphicFramePr>
          <p:cNvPr id="4" name="Diagram 3" descr="Environmental factors affecting international projects chart">
            <a:extLst>
              <a:ext uri="{FF2B5EF4-FFF2-40B4-BE49-F238E27FC236}">
                <a16:creationId xmlns:a16="http://schemas.microsoft.com/office/drawing/2014/main" id="{62491A51-66EE-4AA9-EA64-F6D7FAAE4CED}"/>
              </a:ext>
            </a:extLst>
          </p:cNvPr>
          <p:cNvGraphicFramePr/>
          <p:nvPr>
            <p:extLst>
              <p:ext uri="{D42A27DB-BD31-4B8C-83A1-F6EECF244321}">
                <p14:modId xmlns:p14="http://schemas.microsoft.com/office/powerpoint/2010/main" val="3331063937"/>
              </p:ext>
            </p:extLst>
          </p:nvPr>
        </p:nvGraphicFramePr>
        <p:xfrm>
          <a:off x="1590543" y="222636"/>
          <a:ext cx="8435662" cy="4356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26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US"/>
              <a:t>11.4 Culture Shock And Coping</a:t>
            </a:r>
            <a:br>
              <a:rPr lang="en-CA"/>
            </a:br>
            <a:endParaRPr lang="en-CA"/>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1" y="993839"/>
            <a:ext cx="4865606" cy="3715700"/>
          </a:xfrm>
        </p:spPr>
        <p:txBody>
          <a:bodyPr>
            <a:normAutofit/>
          </a:bodyPr>
          <a:lstStyle/>
          <a:p>
            <a:pPr marL="114300" indent="0">
              <a:buNone/>
            </a:pPr>
            <a:r>
              <a:rPr lang="en-US" sz="2000" b="1"/>
              <a:t>Culture shock </a:t>
            </a:r>
          </a:p>
          <a:p>
            <a:r>
              <a:rPr lang="en-US" sz="2000"/>
              <a:t>feeling of uncertainty and being disoriented when a person is in an unfamiliar way of life in a different culture than their own culture.</a:t>
            </a:r>
          </a:p>
          <a:p>
            <a:pPr marL="114300" indent="0">
              <a:buNone/>
            </a:pPr>
            <a:r>
              <a:rPr lang="en-US" sz="2000" b="1"/>
              <a:t>The 4 phases of Culture Shock</a:t>
            </a:r>
          </a:p>
          <a:p>
            <a:pPr marL="457200" indent="-342900">
              <a:buFont typeface="+mj-lt"/>
              <a:buAutoNum type="arabicPeriod"/>
            </a:pPr>
            <a:r>
              <a:rPr lang="en-US" sz="2000" b="1"/>
              <a:t>Honeymoon</a:t>
            </a:r>
          </a:p>
          <a:p>
            <a:pPr marL="457200" indent="-342900">
              <a:buFont typeface="+mj-lt"/>
              <a:buAutoNum type="arabicPeriod"/>
            </a:pPr>
            <a:r>
              <a:rPr lang="en-US" sz="2000" b="1"/>
              <a:t>Frustration</a:t>
            </a:r>
          </a:p>
          <a:p>
            <a:pPr marL="457200" indent="-342900">
              <a:buFont typeface="+mj-lt"/>
              <a:buAutoNum type="arabicPeriod"/>
            </a:pPr>
            <a:r>
              <a:rPr lang="en-US" sz="2000" b="1"/>
              <a:t>Adjustment</a:t>
            </a:r>
          </a:p>
          <a:p>
            <a:pPr marL="457200" indent="-342900">
              <a:buFont typeface="+mj-lt"/>
              <a:buAutoNum type="arabicPeriod"/>
            </a:pPr>
            <a:r>
              <a:rPr lang="en-US" sz="2000" b="1"/>
              <a:t>Acceptance:</a:t>
            </a:r>
          </a:p>
        </p:txBody>
      </p:sp>
      <p:sp>
        <p:nvSpPr>
          <p:cNvPr id="4" name="TextBox 3">
            <a:extLst>
              <a:ext uri="{FF2B5EF4-FFF2-40B4-BE49-F238E27FC236}">
                <a16:creationId xmlns:a16="http://schemas.microsoft.com/office/drawing/2014/main" id="{27B55E77-B589-D81D-8DCF-464E5D8CE548}"/>
              </a:ext>
            </a:extLst>
          </p:cNvPr>
          <p:cNvSpPr txBox="1"/>
          <p:nvPr/>
        </p:nvSpPr>
        <p:spPr>
          <a:xfrm>
            <a:off x="5280338" y="1282028"/>
            <a:ext cx="3551961" cy="3170099"/>
          </a:xfrm>
          <a:prstGeom prst="rect">
            <a:avLst/>
          </a:prstGeom>
          <a:solidFill>
            <a:schemeClr val="tx1">
              <a:lumMod val="20000"/>
              <a:lumOff val="80000"/>
            </a:schemeClr>
          </a:solidFill>
          <a:ln>
            <a:solidFill>
              <a:schemeClr val="tx1"/>
            </a:solidFill>
          </a:ln>
        </p:spPr>
        <p:txBody>
          <a:bodyPr wrap="square" rtlCol="0">
            <a:spAutoFit/>
          </a:bodyPr>
          <a:lstStyle/>
          <a:p>
            <a:pPr algn="ctr"/>
            <a:r>
              <a:rPr lang="en-US" sz="2000" b="1"/>
              <a:t>Dealing with Culture Shock</a:t>
            </a:r>
          </a:p>
          <a:p>
            <a:pPr marL="285750" indent="-285750">
              <a:buFont typeface="Arial" panose="020B0604020202020204" pitchFamily="34" charset="0"/>
              <a:buChar char="•"/>
            </a:pPr>
            <a:r>
              <a:rPr lang="en-US" sz="2000"/>
              <a:t>Team must acknowledge that they will experience culture shock.</a:t>
            </a:r>
          </a:p>
          <a:p>
            <a:pPr marL="285750" indent="-285750">
              <a:buFont typeface="Arial" panose="020B0604020202020204" pitchFamily="34" charset="0"/>
              <a:buChar char="•"/>
            </a:pPr>
            <a:r>
              <a:rPr lang="en-US" sz="2000"/>
              <a:t>Good stress management techniques are important </a:t>
            </a:r>
          </a:p>
          <a:p>
            <a:pPr marL="285750" indent="-285750">
              <a:buFont typeface="Arial" panose="020B0604020202020204" pitchFamily="34" charset="0"/>
              <a:buChar char="•"/>
            </a:pPr>
            <a:r>
              <a:rPr lang="en-US" sz="2000"/>
              <a:t>HR need to work with the team until they feel effective in their job upon return.</a:t>
            </a:r>
          </a:p>
        </p:txBody>
      </p:sp>
    </p:spTree>
    <p:extLst>
      <p:ext uri="{BB962C8B-B14F-4D97-AF65-F5344CB8AC3E}">
        <p14:creationId xmlns:p14="http://schemas.microsoft.com/office/powerpoint/2010/main" val="390510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a:t>11.5 Selection Of Employees (Expatriates)</a:t>
            </a:r>
            <a:endParaRPr lang="en-CA"/>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839208"/>
          </a:xfrm>
        </p:spPr>
        <p:txBody>
          <a:bodyPr>
            <a:normAutofit/>
          </a:bodyPr>
          <a:lstStyle/>
          <a:p>
            <a:pPr marL="114300" indent="0">
              <a:buNone/>
            </a:pPr>
            <a:r>
              <a:rPr lang="en-US" sz="2000" b="1">
                <a:latin typeface="+mn-lt"/>
              </a:rPr>
              <a:t>If employees are not selected with the skills and experience necessary for an international assignments, the costs are high. T</a:t>
            </a:r>
          </a:p>
          <a:p>
            <a:r>
              <a:rPr lang="en-US" sz="2000">
                <a:latin typeface="+mn-lt"/>
              </a:rPr>
              <a:t>HR develops special screening processes</a:t>
            </a:r>
          </a:p>
          <a:p>
            <a:r>
              <a:rPr lang="en-US" sz="2000">
                <a:latin typeface="+mn-lt"/>
              </a:rPr>
              <a:t>The term </a:t>
            </a:r>
            <a:r>
              <a:rPr lang="en-US" sz="2000" b="1">
                <a:latin typeface="+mn-lt"/>
              </a:rPr>
              <a:t>expatriates (</a:t>
            </a:r>
            <a:r>
              <a:rPr lang="en-US" sz="2000">
                <a:latin typeface="+mn-lt"/>
              </a:rPr>
              <a:t>expats for short.) is used for employees leaving their home country to work in a host country. </a:t>
            </a:r>
          </a:p>
          <a:p>
            <a:pPr marL="114300" indent="0">
              <a:buNone/>
            </a:pPr>
            <a:r>
              <a:rPr lang="en-US" sz="2000" b="1">
                <a:solidFill>
                  <a:schemeClr val="tx1"/>
                </a:solidFill>
              </a:rPr>
              <a:t>Family Moving with Project Team</a:t>
            </a:r>
          </a:p>
          <a:p>
            <a:r>
              <a:rPr lang="en-US" sz="2000">
                <a:latin typeface="+mn-lt"/>
              </a:rPr>
              <a:t>Human Resources supports the family unit by helping the spouse or partner find a new job, find housing comparable to the one they left, assist in finding appropriate schools for the children, and providing transportation. </a:t>
            </a:r>
            <a:endParaRPr lang="en-CA" sz="2000">
              <a:latin typeface="+mn-lt"/>
            </a:endParaRPr>
          </a:p>
        </p:txBody>
      </p:sp>
    </p:spTree>
    <p:extLst>
      <p:ext uri="{BB962C8B-B14F-4D97-AF65-F5344CB8AC3E}">
        <p14:creationId xmlns:p14="http://schemas.microsoft.com/office/powerpoint/2010/main" val="380449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US"/>
              <a:t>11.6 A Look at Cross-cultural Conditions &amp; HR</a:t>
            </a:r>
            <a:endParaRPr lang="en-CA"/>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5352830" cy="3862957"/>
          </a:xfrm>
        </p:spPr>
        <p:txBody>
          <a:bodyPr>
            <a:normAutofit/>
          </a:bodyPr>
          <a:lstStyle/>
          <a:p>
            <a:pPr marL="114300" indent="0">
              <a:buNone/>
            </a:pPr>
            <a:r>
              <a:rPr lang="en-US" b="1">
                <a:solidFill>
                  <a:schemeClr val="tx1"/>
                </a:solidFill>
              </a:rPr>
              <a:t>Culture</a:t>
            </a:r>
            <a:r>
              <a:rPr lang="en-US" b="1"/>
              <a:t> </a:t>
            </a:r>
            <a:r>
              <a:rPr lang="en-US"/>
              <a:t>affects all aspects of life within a specific population of people including beliefs, values, the norms of the society, and its people’s customs.</a:t>
            </a:r>
            <a:r>
              <a:rPr lang="en-US" b="1"/>
              <a:t> </a:t>
            </a:r>
            <a:r>
              <a:rPr lang="en-US"/>
              <a:t>Examples of Cultural Differences include: </a:t>
            </a:r>
          </a:p>
          <a:p>
            <a:r>
              <a:rPr lang="en-US"/>
              <a:t>Canadian culture</a:t>
            </a:r>
            <a:endParaRPr lang="en-CA" b="1"/>
          </a:p>
          <a:p>
            <a:r>
              <a:rPr lang="en-US"/>
              <a:t>Indian culture:</a:t>
            </a:r>
          </a:p>
          <a:p>
            <a:r>
              <a:rPr lang="en-US"/>
              <a:t>Swedish culture:</a:t>
            </a:r>
          </a:p>
          <a:p>
            <a:r>
              <a:rPr lang="en-US"/>
              <a:t>Italian culture</a:t>
            </a:r>
            <a:endParaRPr lang="en-US" b="0" i="0">
              <a:solidFill>
                <a:srgbClr val="373D3F"/>
              </a:solidFill>
              <a:effectLst/>
            </a:endParaRPr>
          </a:p>
          <a:p>
            <a:pPr marL="114300" indent="0">
              <a:buNone/>
            </a:pPr>
            <a:r>
              <a:rPr lang="en-US" b="1" i="1">
                <a:solidFill>
                  <a:schemeClr val="tx1"/>
                </a:solidFill>
                <a:effectLst/>
              </a:rPr>
              <a:t>Employees need to not only be aware of different cultural aspects, but they also need to adjust to them when working abroad. </a:t>
            </a:r>
            <a:endParaRPr lang="en-US" b="1" i="1">
              <a:solidFill>
                <a:schemeClr val="tx1"/>
              </a:solidFill>
            </a:endParaRPr>
          </a:p>
        </p:txBody>
      </p:sp>
      <p:pic>
        <p:nvPicPr>
          <p:cNvPr id="7" name="Picture 6">
            <a:extLst>
              <a:ext uri="{FF2B5EF4-FFF2-40B4-BE49-F238E27FC236}">
                <a16:creationId xmlns:a16="http://schemas.microsoft.com/office/drawing/2014/main" id="{920675AA-5DFF-1D0F-5CE0-A92CFCF87E4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128" y="1336715"/>
            <a:ext cx="3117172" cy="2130879"/>
          </a:xfrm>
          <a:prstGeom prst="rect">
            <a:avLst/>
          </a:prstGeom>
        </p:spPr>
      </p:pic>
      <p:sp>
        <p:nvSpPr>
          <p:cNvPr id="9" name="TextBox 8">
            <a:extLst>
              <a:ext uri="{FF2B5EF4-FFF2-40B4-BE49-F238E27FC236}">
                <a16:creationId xmlns:a16="http://schemas.microsoft.com/office/drawing/2014/main" id="{7AA34866-6317-E657-AA21-A009EEFC849B}"/>
              </a:ext>
            </a:extLst>
          </p:cNvPr>
          <p:cNvSpPr txBox="1"/>
          <p:nvPr/>
        </p:nvSpPr>
        <p:spPr>
          <a:xfrm>
            <a:off x="5715128" y="3486149"/>
            <a:ext cx="3117172" cy="892552"/>
          </a:xfrm>
          <a:prstGeom prst="rect">
            <a:avLst/>
          </a:prstGeom>
          <a:noFill/>
        </p:spPr>
        <p:txBody>
          <a:bodyPr wrap="square">
            <a:spAutoFit/>
          </a:bodyPr>
          <a:lstStyle/>
          <a:p>
            <a:r>
              <a:rPr lang="en-US" sz="1200" b="0" i="1">
                <a:solidFill>
                  <a:srgbClr val="080808"/>
                </a:solidFill>
                <a:effectLst/>
                <a:latin typeface="+mn-lt"/>
              </a:rPr>
              <a:t>Women pray during the Hindu festival of </a:t>
            </a:r>
            <a:r>
              <a:rPr lang="en-US" sz="1200" b="0" i="1" err="1">
                <a:solidFill>
                  <a:srgbClr val="080808"/>
                </a:solidFill>
                <a:effectLst/>
                <a:latin typeface="+mn-lt"/>
              </a:rPr>
              <a:t>Karva</a:t>
            </a:r>
            <a:r>
              <a:rPr lang="en-US" sz="1200" b="0" i="1">
                <a:solidFill>
                  <a:srgbClr val="080808"/>
                </a:solidFill>
                <a:effectLst/>
                <a:latin typeface="+mn-lt"/>
              </a:rPr>
              <a:t> Chauth inside a temple in the northern Indian city of Chandigarh </a:t>
            </a:r>
            <a:r>
              <a:rPr lang="en-US" b="0" i="1">
                <a:solidFill>
                  <a:srgbClr val="080808"/>
                </a:solidFill>
                <a:effectLst/>
                <a:latin typeface="+mn-lt"/>
              </a:rPr>
              <a:t>by</a:t>
            </a:r>
            <a:r>
              <a:rPr lang="en-US" b="0" i="1">
                <a:solidFill>
                  <a:srgbClr val="003180"/>
                </a:solidFill>
                <a:effectLst/>
                <a:latin typeface="+mn-lt"/>
              </a:rPr>
              <a:t> </a:t>
            </a:r>
            <a:r>
              <a:rPr lang="en-US" b="0" i="1" u="sng">
                <a:effectLst/>
                <a:latin typeface="+mn-lt"/>
                <a:hlinkClick r:id="rId4"/>
              </a:rPr>
              <a:t>Ajay Verma</a:t>
            </a:r>
            <a:r>
              <a:rPr lang="en-US" b="0" i="1">
                <a:solidFill>
                  <a:srgbClr val="003180"/>
                </a:solidFill>
                <a:effectLst/>
                <a:latin typeface="+mn-lt"/>
              </a:rPr>
              <a:t> </a:t>
            </a:r>
            <a:r>
              <a:rPr lang="en-US" b="0" i="1">
                <a:solidFill>
                  <a:srgbClr val="080808"/>
                </a:solidFill>
                <a:effectLst/>
                <a:latin typeface="+mn-lt"/>
                <a:hlinkClick r:id="rId5"/>
              </a:rPr>
              <a:t>CC-BY-NC-SA</a:t>
            </a:r>
            <a:r>
              <a:rPr lang="en-US" b="0" i="1">
                <a:solidFill>
                  <a:srgbClr val="080808"/>
                </a:solidFill>
                <a:effectLst/>
                <a:latin typeface="+mn-lt"/>
              </a:rPr>
              <a:t>.</a:t>
            </a:r>
            <a:endParaRPr lang="en-US">
              <a:solidFill>
                <a:srgbClr val="080808"/>
              </a:solidFill>
              <a:latin typeface="+mn-lt"/>
            </a:endParaRPr>
          </a:p>
        </p:txBody>
      </p:sp>
    </p:spTree>
    <p:extLst>
      <p:ext uri="{BB962C8B-B14F-4D97-AF65-F5344CB8AC3E}">
        <p14:creationId xmlns:p14="http://schemas.microsoft.com/office/powerpoint/2010/main" val="24413806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D6CF3A5E-F80B-4874-B676-CCA7A364ED35}">
  <ds:schemaRefs>
    <ds:schemaRef ds:uri="2a2e7db6-e305-423f-94e6-8efd5e6fa176"/>
    <ds:schemaRef ds:uri="994b5876-6cd9-4c79-8e46-d4c16b01c1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2a2e7db6-e305-423f-94e6-8efd5e6fa176"/>
    <ds:schemaRef ds:uri="994b5876-6cd9-4c79-8e46-d4c16b01c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Geometric</Template>
  <Application>Microsoft Office PowerPoint</Application>
  <PresentationFormat>On-screen Show (16:9)</PresentationFormat>
  <Slides>13</Slides>
  <Notes>12</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Geometric</vt:lpstr>
      <vt:lpstr>Custom Design</vt:lpstr>
      <vt:lpstr>Human Resources Management 3rd Edition</vt:lpstr>
      <vt:lpstr>Learning Outcomes</vt:lpstr>
      <vt:lpstr>11.1 International Environments</vt:lpstr>
      <vt:lpstr>11.2 Types Of Structures Of Global Companies</vt:lpstr>
      <vt:lpstr>11.3 Defining The Countries </vt:lpstr>
      <vt:lpstr>11.3 Environmental Factors Affecting International Projects  </vt:lpstr>
      <vt:lpstr>11.4 Culture Shock And Coping </vt:lpstr>
      <vt:lpstr>11.5 Selection Of Employees (Expatriates)</vt:lpstr>
      <vt:lpstr>11.6 A Look at Cross-cultural Conditions &amp; HR</vt:lpstr>
      <vt:lpstr>11.7 Training International Project Teams</vt:lpstr>
      <vt:lpstr>Summary </vt:lpstr>
      <vt:lpstr>End Chapter Review</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 Global Human Resources</dc:title>
  <dc:subject>HRM</dc:subject>
  <cp:revision>1</cp:revision>
  <cp:lastPrinted>2021-10-24T15:39:03Z</cp:lastPrinted>
  <dcterms:created xsi:type="dcterms:W3CDTF">2023-03-17T18:33:04Z</dcterms:created>
  <dcterms:modified xsi:type="dcterms:W3CDTF">2023-04-21T13:30:03Z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