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 id="2147483660" r:id="rId5"/>
  </p:sldMasterIdLst>
  <p:notesMasterIdLst>
    <p:notesMasterId r:id="rId33"/>
  </p:notesMasterIdLst>
  <p:handoutMasterIdLst>
    <p:handoutMasterId r:id="rId34"/>
  </p:handoutMasterIdLst>
  <p:sldIdLst>
    <p:sldId id="256" r:id="rId6"/>
    <p:sldId id="311" r:id="rId7"/>
    <p:sldId id="381" r:id="rId8"/>
    <p:sldId id="393" r:id="rId9"/>
    <p:sldId id="405" r:id="rId10"/>
    <p:sldId id="404" r:id="rId11"/>
    <p:sldId id="401" r:id="rId12"/>
    <p:sldId id="402" r:id="rId13"/>
    <p:sldId id="403" r:id="rId14"/>
    <p:sldId id="406" r:id="rId15"/>
    <p:sldId id="407" r:id="rId16"/>
    <p:sldId id="408" r:id="rId17"/>
    <p:sldId id="394" r:id="rId18"/>
    <p:sldId id="395" r:id="rId19"/>
    <p:sldId id="397" r:id="rId20"/>
    <p:sldId id="398" r:id="rId21"/>
    <p:sldId id="399" r:id="rId22"/>
    <p:sldId id="409" r:id="rId23"/>
    <p:sldId id="414" r:id="rId24"/>
    <p:sldId id="410" r:id="rId25"/>
    <p:sldId id="411" r:id="rId26"/>
    <p:sldId id="323" r:id="rId27"/>
    <p:sldId id="412" r:id="rId28"/>
    <p:sldId id="413" r:id="rId29"/>
    <p:sldId id="396" r:id="rId30"/>
    <p:sldId id="322" r:id="rId31"/>
    <p:sldId id="307" r:id="rId32"/>
  </p:sldIdLst>
  <p:sldSz cx="9144000" cy="5143500" type="screen16x9"/>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Raleway" panose="020B0604020202020204" charset="0"/>
      <p:regular r:id="rId41"/>
      <p:bold r:id="rId42"/>
      <p:italic r:id="rId43"/>
      <p:boldItalic r:id="rId44"/>
    </p:embeddedFont>
    <p:embeddedFont>
      <p:font typeface="Roboto" panose="020B060402020202020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ienzi, Jack" initials="MJ" lastIdx="5" clrIdx="0">
    <p:extLst>
      <p:ext uri="{19B8F6BF-5375-455C-9EA6-DF929625EA0E}">
        <p15:presenceInfo xmlns:p15="http://schemas.microsoft.com/office/powerpoint/2012/main" userId="S-1-5-21-750930478-754930973-930774774-290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FFFFFF"/>
    <a:srgbClr val="FF5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87" autoAdjust="0"/>
    <p:restoredTop sz="77436" autoAdjust="0"/>
  </p:normalViewPr>
  <p:slideViewPr>
    <p:cSldViewPr snapToGrid="0">
      <p:cViewPr varScale="1">
        <p:scale>
          <a:sx n="113" d="100"/>
          <a:sy n="113" d="100"/>
        </p:scale>
        <p:origin x="1194" y="96"/>
      </p:cViewPr>
      <p:guideLst>
        <p:guide orient="horz" pos="1620"/>
        <p:guide pos="2880"/>
      </p:guideLst>
    </p:cSldViewPr>
  </p:slideViewPr>
  <p:notesTextViewPr>
    <p:cViewPr>
      <p:scale>
        <a:sx n="1" d="1"/>
        <a:sy n="1" d="1"/>
      </p:scale>
      <p:origin x="0" y="0"/>
    </p:cViewPr>
  </p:notesTextViewPr>
  <p:notesViewPr>
    <p:cSldViewPr snapToGrid="0">
      <p:cViewPr varScale="1">
        <p:scale>
          <a:sx n="87" d="100"/>
          <a:sy n="87" d="100"/>
        </p:scale>
        <p:origin x="384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21" Type="http://schemas.openxmlformats.org/officeDocument/2006/relationships/slide" Target="slides/slide16.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6C35F6-07B2-4786-9BCE-0918D98AB6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AF6F9930-C20A-4FBF-AFA7-EB9C957674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06A135-D504-4D42-B894-C18A4A001A30}" type="datetimeFigureOut">
              <a:rPr lang="en-CA" smtClean="0"/>
              <a:t>2023-04-18</a:t>
            </a:fld>
            <a:endParaRPr lang="en-CA" dirty="0"/>
          </a:p>
        </p:txBody>
      </p:sp>
      <p:sp>
        <p:nvSpPr>
          <p:cNvPr id="4" name="Footer Placeholder 3">
            <a:extLst>
              <a:ext uri="{FF2B5EF4-FFF2-40B4-BE49-F238E27FC236}">
                <a16:creationId xmlns:a16="http://schemas.microsoft.com/office/drawing/2014/main" id="{F1181EF6-D81E-4A92-AF00-BE08E15BD8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24CE2FB0-5C92-43F6-80A7-BE7F6266E4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5E7C48-A5A9-4A70-8C64-668C230C16E6}" type="slidenum">
              <a:rPr lang="en-CA" smtClean="0"/>
              <a:t>‹#›</a:t>
            </a:fld>
            <a:endParaRPr lang="en-CA" dirty="0"/>
          </a:p>
        </p:txBody>
      </p:sp>
    </p:spTree>
    <p:extLst>
      <p:ext uri="{BB962C8B-B14F-4D97-AF65-F5344CB8AC3E}">
        <p14:creationId xmlns:p14="http://schemas.microsoft.com/office/powerpoint/2010/main" val="36021357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campusontario.pressbooks.pub/hrforoperationsmanagers/chapter/10-4-related-legislation/#footnote-44-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campusontario.pressbooks.pub/hrforoperationsmanagers/chapter/10-2-rights-and-responsibilities/#footnote-39-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The purpose of record keeping does not imply that the employee or the company is at fault for an illness or injury. </a:t>
            </a:r>
          </a:p>
          <a:p>
            <a:r>
              <a:rPr lang="en-CA" dirty="0"/>
              <a:t>Record keeping does not always mean an employee will be eligible for worker’s compensation. </a:t>
            </a:r>
          </a:p>
        </p:txBody>
      </p:sp>
    </p:spTree>
    <p:extLst>
      <p:ext uri="{BB962C8B-B14F-4D97-AF65-F5344CB8AC3E}">
        <p14:creationId xmlns:p14="http://schemas.microsoft.com/office/powerpoint/2010/main" val="2118112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0" i="0" u="none" strike="noStrike" cap="none" dirty="0">
                <a:solidFill>
                  <a:srgbClr val="000000"/>
                </a:solidFill>
                <a:effectLst/>
                <a:latin typeface="Arial"/>
                <a:ea typeface="Arial"/>
                <a:cs typeface="Arial"/>
                <a:sym typeface="Arial"/>
              </a:rPr>
              <a:t>It is important to note that the main intent of the worker’s compensation is to ensure that the employee return to his/her original job.</a:t>
            </a:r>
            <a:endParaRPr lang="en-CA" dirty="0"/>
          </a:p>
        </p:txBody>
      </p:sp>
    </p:spTree>
    <p:extLst>
      <p:ext uri="{BB962C8B-B14F-4D97-AF65-F5344CB8AC3E}">
        <p14:creationId xmlns:p14="http://schemas.microsoft.com/office/powerpoint/2010/main" val="1440803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 The “logic” of these committees is that they marry the job-specific knowledge of workers with the broader perspective of managers to identify and resolve OHS issues. </a:t>
            </a:r>
          </a:p>
        </p:txBody>
      </p:sp>
    </p:spTree>
    <p:extLst>
      <p:ext uri="{BB962C8B-B14F-4D97-AF65-F5344CB8AC3E}">
        <p14:creationId xmlns:p14="http://schemas.microsoft.com/office/powerpoint/2010/main" val="3287347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0" i="0" u="none" strike="noStrike" dirty="0">
                <a:solidFill>
                  <a:srgbClr val="373D3F"/>
                </a:solidFill>
                <a:effectLst/>
                <a:latin typeface="Encode Sans"/>
              </a:rPr>
              <a:t> Inspections may be random or targeted (e.g., focusing on high-injury industries, such as residential construction). Inspections may also be triggered by worker complaints.</a:t>
            </a:r>
          </a:p>
          <a:p>
            <a:endParaRPr lang="en-CA" b="0" i="0" u="none" strike="noStrike" dirty="0">
              <a:solidFill>
                <a:srgbClr val="373D3F"/>
              </a:solidFill>
              <a:effectLst/>
              <a:latin typeface="Encode Sans"/>
            </a:endParaRPr>
          </a:p>
          <a:p>
            <a:r>
              <a:rPr lang="en-CA" b="0" i="0" u="none" strike="noStrike" dirty="0">
                <a:solidFill>
                  <a:srgbClr val="373D3F"/>
                </a:solidFill>
                <a:effectLst/>
                <a:latin typeface="Encode Sans"/>
              </a:rPr>
              <a:t>Inspectors will also investigate serious workplace injuries and fatalities. Where inspectors find violations of OHS rules, they may order employers to remedy the situation. </a:t>
            </a:r>
          </a:p>
          <a:p>
            <a:endParaRPr lang="en-CA" b="0" i="0" u="none" strike="noStrike" dirty="0">
              <a:solidFill>
                <a:srgbClr val="373D3F"/>
              </a:solidFill>
              <a:effectLst/>
              <a:latin typeface="Encode Sans"/>
            </a:endParaRPr>
          </a:p>
        </p:txBody>
      </p:sp>
    </p:spTree>
    <p:extLst>
      <p:ext uri="{BB962C8B-B14F-4D97-AF65-F5344CB8AC3E}">
        <p14:creationId xmlns:p14="http://schemas.microsoft.com/office/powerpoint/2010/main" val="2405990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CA" b="0" i="0" u="none" strike="noStrike" dirty="0">
                <a:solidFill>
                  <a:srgbClr val="373D3F"/>
                </a:solidFill>
                <a:effectLst/>
                <a:latin typeface="Encode Sans"/>
              </a:rPr>
              <a:t>This information assists workers in exercising their right to know about workplace hazards. Each of Canada’s 14 jurisdictions have included aspects of WHMIS in their own OHS systems.</a:t>
            </a:r>
            <a:r>
              <a:rPr lang="en-CA" b="0" i="0" u="sng" strike="noStrike" baseline="30000" dirty="0">
                <a:solidFill>
                  <a:srgbClr val="373D3F"/>
                </a:solidFill>
                <a:effectLst/>
                <a:latin typeface="Encode Sans"/>
                <a:hlinkClick r:id="rId3" tooltip="Learn more about WHMIS at http://whmis.org"/>
              </a:rPr>
              <a:t>[1]</a:t>
            </a:r>
            <a:endParaRPr lang="en-CA" b="0" i="0" u="sng" strike="noStrike" baseline="30000" dirty="0">
              <a:solidFill>
                <a:srgbClr val="373D3F"/>
              </a:solidFill>
              <a:effectLst/>
              <a:latin typeface="Encode Sans"/>
            </a:endParaRPr>
          </a:p>
          <a:p>
            <a:pPr algn="l"/>
            <a:endParaRPr lang="en-CA" b="0" i="0" u="none" strike="noStrike" dirty="0">
              <a:solidFill>
                <a:srgbClr val="373D3F"/>
              </a:solidFill>
              <a:effectLst/>
              <a:latin typeface="Encode Sans"/>
            </a:endParaRPr>
          </a:p>
          <a:p>
            <a:pPr algn="l"/>
            <a:r>
              <a:rPr lang="en-CA" b="0" i="0" u="none" strike="noStrike" dirty="0">
                <a:solidFill>
                  <a:srgbClr val="373D3F"/>
                </a:solidFill>
                <a:effectLst/>
                <a:latin typeface="Encode Sans"/>
              </a:rPr>
              <a:t>Governments also regulate aspects of certain occupations. For example, workers whose job requires them to handle or use explosives may be required to undertake specific training and hold a permit. Governments have also enacted environmental laws that regulate air, water, and soil pollution, waste management, and climate change. While environmental regulations are not normally considered a part of occupational health and safety, there is no clear boundary between environmental hazards and workplace hazards.</a:t>
            </a:r>
          </a:p>
          <a:p>
            <a:br>
              <a:rPr lang="en-CA" dirty="0"/>
            </a:br>
            <a:endParaRPr lang="en-US" dirty="0"/>
          </a:p>
        </p:txBody>
      </p:sp>
    </p:spTree>
    <p:extLst>
      <p:ext uri="{BB962C8B-B14F-4D97-AF65-F5344CB8AC3E}">
        <p14:creationId xmlns:p14="http://schemas.microsoft.com/office/powerpoint/2010/main" val="1706638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CA" b="0" i="0" u="none" strike="noStrike" dirty="0">
                <a:solidFill>
                  <a:srgbClr val="373D3F"/>
                </a:solidFill>
                <a:effectLst/>
                <a:latin typeface="Encode Sans"/>
              </a:rPr>
              <a:t>Employment standards legislation also usually contains limits on the employment of minors, reflecting their greater vulnerability to occupational injury due to their physical and intellectual immaturity. Such laws preclude employers from recovering the cost of customer theft from workers’ wages. As the vignette at the beginning of this chapter suggests, though, employment standards laws are unevenly enforced, thereby reducing their contribution to injury prevention.</a:t>
            </a:r>
          </a:p>
        </p:txBody>
      </p:sp>
    </p:spTree>
    <p:extLst>
      <p:ext uri="{BB962C8B-B14F-4D97-AF65-F5344CB8AC3E}">
        <p14:creationId xmlns:p14="http://schemas.microsoft.com/office/powerpoint/2010/main" val="638511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CA" b="0" i="0" u="none" strike="noStrike" dirty="0">
                <a:solidFill>
                  <a:srgbClr val="373D3F"/>
                </a:solidFill>
                <a:effectLst/>
                <a:latin typeface="Encode Sans"/>
              </a:rPr>
              <a:t>The </a:t>
            </a:r>
            <a:r>
              <a:rPr lang="en-CA" b="1" i="0" u="none" strike="noStrike" dirty="0">
                <a:solidFill>
                  <a:srgbClr val="373D3F"/>
                </a:solidFill>
                <a:effectLst/>
                <a:latin typeface="Encode Sans"/>
              </a:rPr>
              <a:t>duty to accommodate</a:t>
            </a:r>
            <a:r>
              <a:rPr lang="en-CA" b="0" i="0" u="none" strike="noStrike" dirty="0">
                <a:solidFill>
                  <a:srgbClr val="373D3F"/>
                </a:solidFill>
                <a:effectLst/>
                <a:latin typeface="Encode Sans"/>
              </a:rPr>
              <a:t> injured workers that flows from human rights legislation. In short, employers are expected to modify work and workplaces, up to the point of undue hardship for the employer, so as not to discriminate against workers with temporary or permanent disabilities.</a:t>
            </a:r>
          </a:p>
          <a:p>
            <a:br>
              <a:rPr lang="en-CA" dirty="0"/>
            </a:br>
            <a:endParaRPr lang="en-US" dirty="0"/>
          </a:p>
        </p:txBody>
      </p:sp>
    </p:spTree>
    <p:extLst>
      <p:ext uri="{BB962C8B-B14F-4D97-AF65-F5344CB8AC3E}">
        <p14:creationId xmlns:p14="http://schemas.microsoft.com/office/powerpoint/2010/main" val="3594589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1" i="0" u="none" strike="noStrike" cap="none" dirty="0">
                <a:solidFill>
                  <a:srgbClr val="000000"/>
                </a:solidFill>
                <a:effectLst/>
                <a:latin typeface="Arial"/>
                <a:ea typeface="Arial"/>
                <a:cs typeface="Arial"/>
                <a:sym typeface="Arial"/>
              </a:rPr>
              <a:t>Incident investigations</a:t>
            </a:r>
            <a:r>
              <a:rPr lang="en-CA" sz="1100" b="0" i="0" u="none" strike="noStrike" cap="none" dirty="0">
                <a:solidFill>
                  <a:srgbClr val="000000"/>
                </a:solidFill>
                <a:effectLst/>
                <a:latin typeface="Arial"/>
                <a:ea typeface="Arial"/>
                <a:cs typeface="Arial"/>
                <a:sym typeface="Arial"/>
              </a:rPr>
              <a:t> are intended to uncover all of the key facts about how and why an incident occurred so that action can be taken to prevent it happening again. </a:t>
            </a:r>
            <a:endParaRPr lang="en-CA" dirty="0"/>
          </a:p>
        </p:txBody>
      </p:sp>
    </p:spTree>
    <p:extLst>
      <p:ext uri="{BB962C8B-B14F-4D97-AF65-F5344CB8AC3E}">
        <p14:creationId xmlns:p14="http://schemas.microsoft.com/office/powerpoint/2010/main" val="2383835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839397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CA" b="1" i="0" u="none" strike="noStrike" dirty="0">
                <a:solidFill>
                  <a:srgbClr val="003180"/>
                </a:solidFill>
                <a:effectLst/>
                <a:latin typeface="Raleway" pitchFamily="2" charset="77"/>
              </a:rPr>
              <a:t>Step 1. Scene Security  </a:t>
            </a:r>
            <a:r>
              <a:rPr lang="en-CA" b="0" i="0" u="none" strike="noStrike" dirty="0">
                <a:solidFill>
                  <a:srgbClr val="003180"/>
                </a:solidFill>
                <a:effectLst/>
                <a:latin typeface="Raleway" pitchFamily="2" charset="77"/>
              </a:rPr>
              <a:t>- </a:t>
            </a:r>
            <a:r>
              <a:rPr lang="en-CA" b="0" i="0" u="none" strike="noStrike" dirty="0">
                <a:solidFill>
                  <a:srgbClr val="373D3F"/>
                </a:solidFill>
                <a:effectLst/>
                <a:latin typeface="Encode Sans"/>
              </a:rPr>
              <a:t>Securing the scene entails two actions. First, any uncontrolled hazard (e.g., leaking gas) needs to be eliminated to ensure the safety of the investigators and others. Second, the scene needs to be protected so that no evidence can be destroyed or altered (intentionally or unintentionally) until the completion of the investigation. Protection normally includes restricting access to the scene. In some circumstances, it may also require protecting the scene from inclement weather.</a:t>
            </a:r>
          </a:p>
          <a:p>
            <a:pPr algn="l"/>
            <a:endParaRPr lang="en-CA" b="1" i="0" u="none" strike="noStrike" dirty="0">
              <a:solidFill>
                <a:srgbClr val="003180"/>
              </a:solidFill>
              <a:effectLst/>
              <a:latin typeface="Raleway" pitchFamily="2" charset="77"/>
            </a:endParaRPr>
          </a:p>
          <a:p>
            <a:pPr algn="l"/>
            <a:endParaRPr lang="en-CA" b="1" i="0" u="none" strike="noStrike" dirty="0">
              <a:solidFill>
                <a:srgbClr val="003180"/>
              </a:solidFill>
              <a:effectLst/>
              <a:latin typeface="Raleway" pitchFamily="2" charset="77"/>
            </a:endParaRPr>
          </a:p>
          <a:p>
            <a:pPr algn="l"/>
            <a:r>
              <a:rPr lang="en-CA" b="1" i="0" u="none" strike="noStrike" dirty="0">
                <a:solidFill>
                  <a:srgbClr val="003180"/>
                </a:solidFill>
                <a:effectLst/>
                <a:latin typeface="Raleway" pitchFamily="2" charset="77"/>
              </a:rPr>
              <a:t>Step 2. Identify and Interview Witnesses</a:t>
            </a:r>
            <a:r>
              <a:rPr lang="en-CA" b="0" i="0" u="none" strike="noStrike" dirty="0">
                <a:solidFill>
                  <a:srgbClr val="003180"/>
                </a:solidFill>
                <a:effectLst/>
                <a:latin typeface="Raleway" pitchFamily="2" charset="77"/>
              </a:rPr>
              <a:t> - </a:t>
            </a:r>
            <a:r>
              <a:rPr lang="en-CA" b="0" i="0" u="none" strike="noStrike" dirty="0">
                <a:solidFill>
                  <a:srgbClr val="373D3F"/>
                </a:solidFill>
                <a:effectLst/>
                <a:latin typeface="Encode Sans"/>
              </a:rPr>
              <a:t>Investigators normally prioritize interviewing witnesses, including the injured worker(s). Witnesses should be interviewed as soon as possible after the incident while their memories are fresh and uncontaminated by discussing the event with others.</a:t>
            </a:r>
          </a:p>
          <a:p>
            <a:pPr algn="l"/>
            <a:endParaRPr lang="en-CA" b="1" i="0" u="none" strike="noStrike" dirty="0">
              <a:solidFill>
                <a:srgbClr val="003180"/>
              </a:solidFill>
              <a:effectLst/>
              <a:latin typeface="Raleway" pitchFamily="2" charset="77"/>
            </a:endParaRPr>
          </a:p>
          <a:p>
            <a:pPr algn="l"/>
            <a:endParaRPr lang="en-CA" b="1" i="0" u="none" strike="noStrike" dirty="0">
              <a:solidFill>
                <a:srgbClr val="003180"/>
              </a:solidFill>
              <a:effectLst/>
              <a:latin typeface="Raleway" pitchFamily="2" charset="77"/>
            </a:endParaRPr>
          </a:p>
          <a:p>
            <a:pPr algn="l"/>
            <a:r>
              <a:rPr lang="en-CA" b="1" i="0" u="none" strike="noStrike" dirty="0">
                <a:solidFill>
                  <a:srgbClr val="003180"/>
                </a:solidFill>
                <a:effectLst/>
                <a:latin typeface="Raleway" pitchFamily="2" charset="77"/>
              </a:rPr>
              <a:t>Step 3. Complete the Investigation </a:t>
            </a:r>
            <a:r>
              <a:rPr lang="en-CA" b="0" i="0" u="none" strike="noStrike" dirty="0">
                <a:solidFill>
                  <a:srgbClr val="003180"/>
                </a:solidFill>
                <a:effectLst/>
                <a:latin typeface="Raleway" pitchFamily="2" charset="77"/>
              </a:rPr>
              <a:t>- </a:t>
            </a:r>
            <a:r>
              <a:rPr lang="en-CA" b="0" i="0" u="none" strike="noStrike" dirty="0">
                <a:solidFill>
                  <a:srgbClr val="373D3F"/>
                </a:solidFill>
                <a:effectLst/>
                <a:latin typeface="Encode Sans"/>
              </a:rPr>
              <a:t>The next step in an investigation is to gather evidence. There are a number of techniques for collecting the relevant information. They will be used in various combinations depending on the nature of the incident and the workplace</a:t>
            </a:r>
          </a:p>
          <a:p>
            <a:pPr algn="l"/>
            <a:endParaRPr lang="en-CA" b="1" i="0" u="none" strike="noStrike" dirty="0">
              <a:solidFill>
                <a:srgbClr val="003180"/>
              </a:solidFill>
              <a:effectLst/>
              <a:latin typeface="Raleway" pitchFamily="2" charset="77"/>
            </a:endParaRPr>
          </a:p>
          <a:p>
            <a:pPr algn="l"/>
            <a:endParaRPr lang="en-CA" b="1" i="0" u="none" strike="noStrike" dirty="0">
              <a:solidFill>
                <a:srgbClr val="003180"/>
              </a:solidFill>
              <a:effectLst/>
              <a:latin typeface="Raleway" pitchFamily="2" charset="77"/>
            </a:endParaRPr>
          </a:p>
          <a:p>
            <a:pPr algn="l"/>
            <a:r>
              <a:rPr lang="en-CA" b="1" i="0" u="none" strike="noStrike" dirty="0">
                <a:solidFill>
                  <a:srgbClr val="003180"/>
                </a:solidFill>
                <a:effectLst/>
                <a:latin typeface="Raleway" pitchFamily="2" charset="77"/>
              </a:rPr>
              <a:t>Step 4. Root Cause Analysis</a:t>
            </a:r>
            <a:r>
              <a:rPr lang="en-CA" b="0" i="0" u="none" strike="noStrike" dirty="0">
                <a:solidFill>
                  <a:srgbClr val="003180"/>
                </a:solidFill>
                <a:effectLst/>
                <a:latin typeface="Raleway" pitchFamily="2" charset="77"/>
              </a:rPr>
              <a:t> - </a:t>
            </a:r>
            <a:r>
              <a:rPr lang="en-CA" b="0" i="0" u="none" strike="noStrike" dirty="0">
                <a:solidFill>
                  <a:srgbClr val="373D3F"/>
                </a:solidFill>
                <a:effectLst/>
                <a:latin typeface="Encode Sans"/>
              </a:rPr>
              <a:t>Once all the information has been gathered, the next step is to analyze the data to determine the causes. This is a crucial step, and is often where investigations go wrong. The immediate reasons for the incident will be the first to appear. These causes will usually be worker error or some factor that may appear to be uncontrollable</a:t>
            </a:r>
          </a:p>
          <a:p>
            <a:pPr algn="l"/>
            <a:endParaRPr lang="en-CA" b="1" i="0" u="none" strike="noStrike" dirty="0">
              <a:solidFill>
                <a:srgbClr val="003180"/>
              </a:solidFill>
              <a:effectLst/>
              <a:latin typeface="Raleway" pitchFamily="2" charset="77"/>
            </a:endParaRPr>
          </a:p>
          <a:p>
            <a:pPr algn="l"/>
            <a:endParaRPr lang="en-CA" b="1" i="0" u="none" strike="noStrike" dirty="0">
              <a:solidFill>
                <a:srgbClr val="003180"/>
              </a:solidFill>
              <a:effectLst/>
              <a:latin typeface="Raleway" pitchFamily="2" charset="77"/>
            </a:endParaRPr>
          </a:p>
          <a:p>
            <a:pPr algn="l"/>
            <a:r>
              <a:rPr lang="en-CA" b="1" i="0" u="none" strike="noStrike" dirty="0">
                <a:solidFill>
                  <a:srgbClr val="003180"/>
                </a:solidFill>
                <a:effectLst/>
                <a:latin typeface="Raleway" pitchFamily="2" charset="77"/>
              </a:rPr>
              <a:t>Step 5. Reporting and Recommendations  </a:t>
            </a:r>
            <a:r>
              <a:rPr lang="en-CA" b="0" i="0" u="none" strike="noStrike" dirty="0">
                <a:solidFill>
                  <a:srgbClr val="003180"/>
                </a:solidFill>
                <a:effectLst/>
                <a:latin typeface="Raleway" pitchFamily="2" charset="77"/>
              </a:rPr>
              <a:t>- </a:t>
            </a:r>
            <a:r>
              <a:rPr lang="en-CA" b="0" i="0" u="none" strike="noStrike" dirty="0">
                <a:solidFill>
                  <a:srgbClr val="373D3F"/>
                </a:solidFill>
                <a:effectLst/>
                <a:latin typeface="Encode Sans"/>
              </a:rPr>
              <a:t>The next step in the investigation process is to write a formal report outlining the findings and making recommendations. In some respects this can be considered the most crucial phase, as a careful investigation is without value if the recommendations fail to improve the situation. The </a:t>
            </a:r>
            <a:r>
              <a:rPr lang="en-CA" b="1" i="0" u="none" strike="noStrike" dirty="0">
                <a:solidFill>
                  <a:srgbClr val="373D3F"/>
                </a:solidFill>
                <a:effectLst/>
                <a:latin typeface="Encode Sans"/>
              </a:rPr>
              <a:t>incident report </a:t>
            </a:r>
            <a:r>
              <a:rPr lang="en-CA" b="0" i="0" u="none" strike="noStrike" dirty="0">
                <a:solidFill>
                  <a:srgbClr val="373D3F"/>
                </a:solidFill>
                <a:effectLst/>
                <a:latin typeface="Encode Sans"/>
              </a:rPr>
              <a:t>will be the permanent record of the incident and its causes and thus should clearly outline what happened and why it happened.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CA" b="1" i="0" u="none" strike="noStrike" dirty="0">
              <a:solidFill>
                <a:srgbClr val="003180"/>
              </a:solidFill>
              <a:effectLst/>
              <a:latin typeface="Raleway" pitchFamily="2" charset="77"/>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1" i="0" u="none" strike="noStrike" dirty="0">
                <a:solidFill>
                  <a:srgbClr val="003180"/>
                </a:solidFill>
                <a:effectLst/>
                <a:latin typeface="Raleway" pitchFamily="2" charset="77"/>
              </a:rPr>
              <a:t>Step 6. Follow up</a:t>
            </a:r>
            <a:r>
              <a:rPr lang="en-CA" b="0" i="0" u="none" strike="noStrike" dirty="0">
                <a:solidFill>
                  <a:srgbClr val="003180"/>
                </a:solidFill>
                <a:effectLst/>
                <a:latin typeface="Raleway" pitchFamily="2" charset="77"/>
              </a:rPr>
              <a:t> - </a:t>
            </a:r>
            <a:r>
              <a:rPr lang="en-CA" b="0" i="0" u="none" strike="noStrike" dirty="0">
                <a:solidFill>
                  <a:srgbClr val="373D3F"/>
                </a:solidFill>
                <a:effectLst/>
                <a:latin typeface="Encode Sans"/>
              </a:rPr>
              <a:t>The final step in the incident investigation process is follow up. During the reporting stage, specific recommendations were put forward which most often include corrective and preventative measures. The goal is to eliminate or minimize the risk of a similar incident happening in the future.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CA" b="0" i="0" u="none" strike="noStrike" dirty="0">
              <a:solidFill>
                <a:srgbClr val="373D3F"/>
              </a:solidFill>
              <a:effectLst/>
              <a:latin typeface="Encode Sans"/>
            </a:endParaRPr>
          </a:p>
          <a:p>
            <a:endParaRPr lang="en-CA" dirty="0"/>
          </a:p>
        </p:txBody>
      </p:sp>
    </p:spTree>
    <p:extLst>
      <p:ext uri="{BB962C8B-B14F-4D97-AF65-F5344CB8AC3E}">
        <p14:creationId xmlns:p14="http://schemas.microsoft.com/office/powerpoint/2010/main" val="3644402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578954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0" i="0" u="none" strike="noStrike" cap="none" dirty="0">
                <a:solidFill>
                  <a:srgbClr val="000000"/>
                </a:solidFill>
                <a:effectLst/>
                <a:latin typeface="Arial"/>
                <a:ea typeface="Arial"/>
                <a:cs typeface="Arial"/>
                <a:sym typeface="Arial"/>
              </a:rPr>
              <a:t>Another option to ensure health and safety is to implement an </a:t>
            </a:r>
            <a:r>
              <a:rPr lang="en-CA" sz="1100" b="1" i="0" u="none" strike="noStrike" cap="none" dirty="0">
                <a:solidFill>
                  <a:srgbClr val="000000"/>
                </a:solidFill>
                <a:effectLst/>
                <a:latin typeface="Arial"/>
                <a:ea typeface="Arial"/>
                <a:cs typeface="Arial"/>
                <a:sym typeface="Arial"/>
              </a:rPr>
              <a:t>employee assistance program (EAP)</a:t>
            </a:r>
            <a:r>
              <a:rPr lang="en-CA" sz="1100" b="0" i="0" u="none" strike="noStrike" cap="none" dirty="0">
                <a:solidFill>
                  <a:srgbClr val="000000"/>
                </a:solidFill>
                <a:effectLst/>
                <a:latin typeface="Arial"/>
                <a:ea typeface="Arial"/>
                <a:cs typeface="Arial"/>
                <a:sym typeface="Arial"/>
              </a:rPr>
              <a:t>. This benefit is intended to help employees with personal problems that could affect their performance at work. The EAP usually includes covered counselling and referral services. This type of program can assist employees with drug or alcohol addictions, emotional issues such as depression, stress management, or other personal issues. Sometimes these programs are outsourced to organizations that can provide in-house training and referral services to employees.</a:t>
            </a:r>
            <a:endParaRPr lang="en-CA" dirty="0"/>
          </a:p>
        </p:txBody>
      </p:sp>
    </p:spTree>
    <p:extLst>
      <p:ext uri="{BB962C8B-B14F-4D97-AF65-F5344CB8AC3E}">
        <p14:creationId xmlns:p14="http://schemas.microsoft.com/office/powerpoint/2010/main" val="1405615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120916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912931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0" i="0" u="none" strike="noStrike" dirty="0">
                <a:solidFill>
                  <a:srgbClr val="373D3F"/>
                </a:solidFill>
                <a:effectLst/>
                <a:latin typeface="Encode Sans"/>
              </a:rPr>
              <a:t>Guidelines and policies are more specific rules about occupational health and safety. Other supporting guidance can be found in standards and codes. These documents provide employers with direction on health and safety implementation in the workplace.</a:t>
            </a:r>
            <a:endParaRPr lang="en-US" dirty="0"/>
          </a:p>
        </p:txBody>
      </p:sp>
    </p:spTree>
    <p:extLst>
      <p:ext uri="{BB962C8B-B14F-4D97-AF65-F5344CB8AC3E}">
        <p14:creationId xmlns:p14="http://schemas.microsoft.com/office/powerpoint/2010/main" val="4026449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0" i="0" u="none" strike="noStrike" dirty="0">
                <a:solidFill>
                  <a:srgbClr val="373D3F"/>
                </a:solidFill>
                <a:effectLst/>
                <a:latin typeface="Encode Sans"/>
              </a:rPr>
              <a:t>Occupational health and safety legislation consists of rights and responsibilities</a:t>
            </a:r>
          </a:p>
          <a:p>
            <a:endParaRPr lang="en-CA" b="0" i="0" u="none" strike="noStrike" dirty="0">
              <a:solidFill>
                <a:srgbClr val="373D3F"/>
              </a:solidFill>
              <a:effectLst/>
              <a:latin typeface="Encode Sans"/>
            </a:endParaRPr>
          </a:p>
          <a:p>
            <a:pPr algn="l"/>
            <a:r>
              <a:rPr lang="en-CA" b="0" dirty="0">
                <a:effectLst/>
              </a:rPr>
              <a:t>The decision by governments to give employers the power to determine how to address workplace hazards bolsters employers’ broader </a:t>
            </a:r>
            <a:r>
              <a:rPr lang="en-CA" b="1" dirty="0">
                <a:effectLst/>
              </a:rPr>
              <a:t>management rights</a:t>
            </a:r>
            <a:r>
              <a:rPr lang="en-CA" b="0" dirty="0">
                <a:effectLst/>
              </a:rPr>
              <a:t> to control and direct work.</a:t>
            </a:r>
          </a:p>
          <a:p>
            <a:pPr algn="l"/>
            <a:r>
              <a:rPr lang="en-CA" b="0" dirty="0">
                <a:effectLst/>
              </a:rPr>
              <a:t>It can be difficult for employers to know when they have met their duty to make work as safe as reasonably practicable. Meeting the </a:t>
            </a:r>
            <a:r>
              <a:rPr lang="en-CA" b="1" dirty="0">
                <a:effectLst/>
              </a:rPr>
              <a:t>reasonably practicable </a:t>
            </a:r>
            <a:r>
              <a:rPr lang="en-CA" b="0" dirty="0">
                <a:effectLst/>
              </a:rPr>
              <a:t>standard means taking precautions “that are not only possible but that are also suitable or rational, given the particular situation.”</a:t>
            </a:r>
            <a:r>
              <a:rPr lang="en-CA" b="0" i="0" u="sng" baseline="30000" dirty="0">
                <a:effectLst/>
                <a:hlinkClick r:id="rId3" tooltip="Government of Canada, Labour Program. (1993). Labour Standards Interpretations, Policies and Guidelines 808/819-IPG 057 (p. 4). https://www.canada.ca/content/dam/esdc-edsc/documents/programs/laws-regulations/labour/interpretations-policies/057.pdf"/>
              </a:rPr>
              <a:t>[2]</a:t>
            </a:r>
            <a:r>
              <a:rPr lang="en-CA" b="0" dirty="0">
                <a:effectLst/>
              </a:rPr>
              <a:t> The generally accepted test is that of due diligence.</a:t>
            </a:r>
          </a:p>
        </p:txBody>
      </p:sp>
    </p:spTree>
    <p:extLst>
      <p:ext uri="{BB962C8B-B14F-4D97-AF65-F5344CB8AC3E}">
        <p14:creationId xmlns:p14="http://schemas.microsoft.com/office/powerpoint/2010/main" val="3599083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1" i="0" u="none" strike="noStrike" cap="none" dirty="0">
                <a:solidFill>
                  <a:srgbClr val="000000"/>
                </a:solidFill>
                <a:effectLst/>
                <a:latin typeface="Arial"/>
                <a:ea typeface="Arial"/>
                <a:cs typeface="Arial"/>
                <a:sym typeface="Arial"/>
              </a:rPr>
              <a:t>Due diligence</a:t>
            </a:r>
            <a:r>
              <a:rPr lang="en-CA" sz="1100" b="0" i="0" u="none" strike="noStrike" cap="none" dirty="0">
                <a:solidFill>
                  <a:srgbClr val="000000"/>
                </a:solidFill>
                <a:effectLst/>
                <a:latin typeface="Arial"/>
                <a:ea typeface="Arial"/>
                <a:cs typeface="Arial"/>
                <a:sym typeface="Arial"/>
              </a:rPr>
              <a:t> is taking reasonable precautions and steps to prevent injury, given the circumstances. It is assessed using a three-part test:</a:t>
            </a:r>
          </a:p>
          <a:p>
            <a:r>
              <a:rPr lang="en-CA" sz="1100" b="0" i="1" u="none" strike="noStrike" cap="none" dirty="0">
                <a:solidFill>
                  <a:srgbClr val="000000"/>
                </a:solidFill>
                <a:effectLst/>
                <a:latin typeface="Arial"/>
                <a:ea typeface="Arial"/>
                <a:cs typeface="Arial"/>
                <a:sym typeface="Arial"/>
              </a:rPr>
              <a:t>Foreseeability</a:t>
            </a:r>
            <a:r>
              <a:rPr lang="en-CA" sz="1100" b="1" i="0" u="none" strike="noStrike" cap="none" dirty="0">
                <a:solidFill>
                  <a:srgbClr val="000000"/>
                </a:solidFill>
                <a:effectLst/>
                <a:latin typeface="Arial"/>
                <a:ea typeface="Arial"/>
                <a:cs typeface="Arial"/>
                <a:sym typeface="Arial"/>
              </a:rPr>
              <a:t>:</a:t>
            </a:r>
            <a:r>
              <a:rPr lang="en-CA" sz="1100" b="0" i="0" u="none" strike="noStrike" cap="none" dirty="0">
                <a:solidFill>
                  <a:srgbClr val="000000"/>
                </a:solidFill>
                <a:effectLst/>
                <a:latin typeface="Arial"/>
                <a:ea typeface="Arial"/>
                <a:cs typeface="Arial"/>
                <a:sym typeface="Arial"/>
              </a:rPr>
              <a:t> Reasonable employers are expected to know about the hazards of their business. Injuries that arise from events that other operators in the industry expect might occur are foreseeable events.</a:t>
            </a:r>
          </a:p>
          <a:p>
            <a:r>
              <a:rPr lang="en-CA" sz="1100" b="0" i="1" u="none" strike="noStrike" cap="none" dirty="0">
                <a:solidFill>
                  <a:srgbClr val="000000"/>
                </a:solidFill>
                <a:effectLst/>
                <a:latin typeface="Arial"/>
                <a:ea typeface="Arial"/>
                <a:cs typeface="Arial"/>
                <a:sym typeface="Arial"/>
              </a:rPr>
              <a:t>Preventability:</a:t>
            </a:r>
            <a:r>
              <a:rPr lang="en-CA" sz="1100" b="0" i="0" u="none" strike="noStrike" cap="none" dirty="0">
                <a:solidFill>
                  <a:srgbClr val="000000"/>
                </a:solidFill>
                <a:effectLst/>
                <a:latin typeface="Arial"/>
                <a:ea typeface="Arial"/>
                <a:cs typeface="Arial"/>
                <a:sym typeface="Arial"/>
              </a:rPr>
              <a:t> Reasonable employers are expected to take steps to prevent injury. The normal steps include identifying hazards, preparing and enforcing safe working procedures, training and monitoring worker safety, and ensuring compliance with safety procedures. Injuries that arise because an employer did not take these steps are preventable injuries.</a:t>
            </a:r>
          </a:p>
          <a:p>
            <a:r>
              <a:rPr lang="en-CA" sz="1100" b="0" i="1" u="none" strike="noStrike" cap="none" dirty="0">
                <a:solidFill>
                  <a:srgbClr val="000000"/>
                </a:solidFill>
                <a:effectLst/>
                <a:latin typeface="Arial"/>
                <a:ea typeface="Arial"/>
                <a:cs typeface="Arial"/>
                <a:sym typeface="Arial"/>
              </a:rPr>
              <a:t>Control:</a:t>
            </a:r>
            <a:r>
              <a:rPr lang="en-CA" sz="1100" b="0" i="0" u="none" strike="noStrike" cap="none" dirty="0">
                <a:solidFill>
                  <a:srgbClr val="000000"/>
                </a:solidFill>
                <a:effectLst/>
                <a:latin typeface="Arial"/>
                <a:ea typeface="Arial"/>
                <a:cs typeface="Arial"/>
                <a:sym typeface="Arial"/>
              </a:rPr>
              <a:t> Reasonable employers are expected to take action on hazards that they can control. Injuries that arise from such hazards suggest the employer failed to control these hazards (LeBlanc, n.d.).</a:t>
            </a:r>
          </a:p>
          <a:p>
            <a:endParaRPr lang="en-CA" dirty="0"/>
          </a:p>
        </p:txBody>
      </p:sp>
    </p:spTree>
    <p:extLst>
      <p:ext uri="{BB962C8B-B14F-4D97-AF65-F5344CB8AC3E}">
        <p14:creationId xmlns:p14="http://schemas.microsoft.com/office/powerpoint/2010/main" val="2288783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1. While many hazards are readily apparent, chemical and biological hazards may not be. The right to know has given rise to systems such as the Workplace Hazardous Materials Information System discussed below, which provides workers with information about hazards materials and their safe handling.</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2. Participation most often occurs through joint health and safety committees (JHSCs) but can be through other means.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3. A refusal requires employers to investigate and remedy unsafe work. Although the right to refuse sounds like a powerful right, it is one workers rarely use.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528783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Make sure workers know how to use and handle the equipment safely and properly.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0" i="0" u="none" strike="noStrike" dirty="0">
                <a:solidFill>
                  <a:srgbClr val="373D3F"/>
                </a:solidFill>
                <a:effectLst/>
                <a:latin typeface="Encode Sans"/>
              </a:rPr>
              <a:t>Make sure workers use any necessary personal protective equipment.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0" i="0" u="none" strike="noStrike" dirty="0">
                <a:solidFill>
                  <a:srgbClr val="373D3F"/>
                </a:solidFill>
                <a:effectLst/>
                <a:latin typeface="Encode Sans"/>
              </a:rPr>
              <a:t>Immediately report all critical injuries to the government department responsible for OH&amp;S.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0" i="0" u="none" strike="noStrike" dirty="0">
                <a:solidFill>
                  <a:srgbClr val="373D3F"/>
                </a:solidFill>
                <a:effectLst/>
                <a:latin typeface="Encode Sans"/>
              </a:rPr>
              <a:t>Appoint a competent supervisor who sets the standards for performance, and who ensures safe working conditions are always observed.</a:t>
            </a:r>
          </a:p>
          <a:p>
            <a:endParaRPr lang="en-US" dirty="0"/>
          </a:p>
        </p:txBody>
      </p:sp>
    </p:spTree>
    <p:extLst>
      <p:ext uri="{BB962C8B-B14F-4D97-AF65-F5344CB8AC3E}">
        <p14:creationId xmlns:p14="http://schemas.microsoft.com/office/powerpoint/2010/main" val="2540418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CA" b="0" i="0" u="none" strike="noStrike" dirty="0">
                <a:solidFill>
                  <a:srgbClr val="373D3F"/>
                </a:solidFill>
                <a:effectLst/>
                <a:latin typeface="Encode Sans"/>
              </a:rPr>
              <a:t>Work in a safe manner as required by the employer and use the prescribed safety equipment.</a:t>
            </a:r>
          </a:p>
          <a:p>
            <a:pPr algn="l">
              <a:buFont typeface="Arial" panose="020B0604020202020204" pitchFamily="34" charset="0"/>
              <a:buChar char="•"/>
            </a:pPr>
            <a:r>
              <a:rPr lang="en-CA" b="0" i="0" u="none" strike="noStrike" dirty="0">
                <a:solidFill>
                  <a:srgbClr val="373D3F"/>
                </a:solidFill>
                <a:effectLst/>
                <a:latin typeface="Encode Sans"/>
              </a:rPr>
              <a:t>Tell the supervisor or employer about any missing or defective equipment or protective device that may be dangerous.</a:t>
            </a:r>
            <a:br>
              <a:rPr lang="en-CA" dirty="0"/>
            </a:br>
            <a:endParaRPr lang="en-US" dirty="0"/>
          </a:p>
        </p:txBody>
      </p:sp>
    </p:spTree>
    <p:extLst>
      <p:ext uri="{BB962C8B-B14F-4D97-AF65-F5344CB8AC3E}">
        <p14:creationId xmlns:p14="http://schemas.microsoft.com/office/powerpoint/2010/main" val="156632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CA" b="0" i="0" u="none" strike="noStrike" dirty="0">
                <a:solidFill>
                  <a:srgbClr val="373D3F"/>
                </a:solidFill>
                <a:effectLst/>
                <a:latin typeface="Encode Sans"/>
              </a:rPr>
              <a:t>Provide workers with written instructions as to the measures and procedures to be taken for protection of the worker.</a:t>
            </a:r>
          </a:p>
          <a:p>
            <a:pPr algn="l">
              <a:buFont typeface="Arial" panose="020B0604020202020204" pitchFamily="34" charset="0"/>
              <a:buChar char="•"/>
            </a:pPr>
            <a:r>
              <a:rPr lang="en-CA" b="0" i="0" u="none" strike="noStrike" dirty="0">
                <a:solidFill>
                  <a:srgbClr val="373D3F"/>
                </a:solidFill>
                <a:effectLst/>
                <a:latin typeface="Encode Sans"/>
              </a:rPr>
              <a:t>Take every reasonable precaution in the circumstances for the protection of workers.</a:t>
            </a:r>
          </a:p>
          <a:p>
            <a:endParaRPr lang="en-US" dirty="0"/>
          </a:p>
        </p:txBody>
      </p:sp>
    </p:spTree>
    <p:extLst>
      <p:ext uri="{BB962C8B-B14F-4D97-AF65-F5344CB8AC3E}">
        <p14:creationId xmlns:p14="http://schemas.microsoft.com/office/powerpoint/2010/main" val="2733561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200"/>
              <a:buNone/>
              <a:defRPr sz="4200">
                <a:solidFill>
                  <a:schemeClr val="lt1"/>
                </a:solidFill>
                <a:latin typeface="+mj-lt"/>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r>
              <a:rPr lang="en-US"/>
              <a:t>Click to edit Master title style</a:t>
            </a:r>
            <a:endParaRPr dirty="0"/>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2100"/>
              <a:buNone/>
              <a:defRPr sz="2100">
                <a:solidFill>
                  <a:schemeClr val="lt1"/>
                </a:solidFill>
                <a:latin typeface="+mj-lt"/>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a:r>
              <a:rPr lang="en-US"/>
              <a:t>Click to edit Master subtitle style</a:t>
            </a:r>
            <a:endParaRPr dirty="0"/>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2BB26-4A57-4DC1-BC9F-1A811D816A1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C33B6DA-4199-4246-B548-6DC6A414DE2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5A536FA-815C-4E88-A728-6E2A655760B1}"/>
              </a:ext>
            </a:extLst>
          </p:cNvPr>
          <p:cNvSpPr>
            <a:spLocks noGrp="1"/>
          </p:cNvSpPr>
          <p:nvPr>
            <p:ph type="dt" sz="half" idx="10"/>
          </p:nvPr>
        </p:nvSpPr>
        <p:spPr/>
        <p:txBody>
          <a:bodyPr/>
          <a:lstStyle/>
          <a:p>
            <a:fld id="{C1C98E36-DA73-4F35-A8EA-1B09B086FCED}" type="datetimeFigureOut">
              <a:rPr lang="en-CA" smtClean="0"/>
              <a:t>2023-04-18</a:t>
            </a:fld>
            <a:endParaRPr lang="en-CA" dirty="0"/>
          </a:p>
        </p:txBody>
      </p:sp>
      <p:sp>
        <p:nvSpPr>
          <p:cNvPr id="5" name="Footer Placeholder 4">
            <a:extLst>
              <a:ext uri="{FF2B5EF4-FFF2-40B4-BE49-F238E27FC236}">
                <a16:creationId xmlns:a16="http://schemas.microsoft.com/office/drawing/2014/main" id="{CD49ED2C-6C10-4487-9429-BB7BAEAD7D65}"/>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F099BB0B-74F9-4CBC-AC28-13033802C8E2}"/>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1153143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C60D8-825C-4C5B-B7BD-AC90B9A6ED68}"/>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EA116E4-CD0D-4359-85D7-0E0093ADA58F}"/>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A89D56-56A3-46C1-9D42-A24D92D18ACD}"/>
              </a:ext>
            </a:extLst>
          </p:cNvPr>
          <p:cNvSpPr>
            <a:spLocks noGrp="1"/>
          </p:cNvSpPr>
          <p:nvPr>
            <p:ph type="dt" sz="half" idx="10"/>
          </p:nvPr>
        </p:nvSpPr>
        <p:spPr/>
        <p:txBody>
          <a:bodyPr/>
          <a:lstStyle/>
          <a:p>
            <a:fld id="{C1C98E36-DA73-4F35-A8EA-1B09B086FCED}" type="datetimeFigureOut">
              <a:rPr lang="en-CA" smtClean="0"/>
              <a:t>2023-04-18</a:t>
            </a:fld>
            <a:endParaRPr lang="en-CA" dirty="0"/>
          </a:p>
        </p:txBody>
      </p:sp>
      <p:sp>
        <p:nvSpPr>
          <p:cNvPr id="5" name="Footer Placeholder 4">
            <a:extLst>
              <a:ext uri="{FF2B5EF4-FFF2-40B4-BE49-F238E27FC236}">
                <a16:creationId xmlns:a16="http://schemas.microsoft.com/office/drawing/2014/main" id="{EC2D9B8A-DAA8-4B20-9759-4CD18AD98C5D}"/>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CA7B1438-DB99-4A84-BEC5-331A9C7A69F3}"/>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3657027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A3F5-E938-455E-96EE-4E4D744CEEE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7BE2BB7-04B1-4D4F-AE95-F6585DDE290E}"/>
              </a:ext>
            </a:extLst>
          </p:cNvPr>
          <p:cNvSpPr>
            <a:spLocks noGrp="1"/>
          </p:cNvSpPr>
          <p:nvPr>
            <p:ph sz="half" idx="1"/>
          </p:nvPr>
        </p:nvSpPr>
        <p:spPr>
          <a:xfrm>
            <a:off x="62865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DED3E1A-EA64-4096-8BA8-103A7EA220DB}"/>
              </a:ext>
            </a:extLst>
          </p:cNvPr>
          <p:cNvSpPr>
            <a:spLocks noGrp="1"/>
          </p:cNvSpPr>
          <p:nvPr>
            <p:ph sz="half" idx="2"/>
          </p:nvPr>
        </p:nvSpPr>
        <p:spPr>
          <a:xfrm>
            <a:off x="464820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E5FC414-46C0-4D1A-B4DB-656A040B72EC}"/>
              </a:ext>
            </a:extLst>
          </p:cNvPr>
          <p:cNvSpPr>
            <a:spLocks noGrp="1"/>
          </p:cNvSpPr>
          <p:nvPr>
            <p:ph type="dt" sz="half" idx="10"/>
          </p:nvPr>
        </p:nvSpPr>
        <p:spPr/>
        <p:txBody>
          <a:bodyPr/>
          <a:lstStyle/>
          <a:p>
            <a:fld id="{C1C98E36-DA73-4F35-A8EA-1B09B086FCED}" type="datetimeFigureOut">
              <a:rPr lang="en-CA" smtClean="0"/>
              <a:t>2023-04-18</a:t>
            </a:fld>
            <a:endParaRPr lang="en-CA" dirty="0"/>
          </a:p>
        </p:txBody>
      </p:sp>
      <p:sp>
        <p:nvSpPr>
          <p:cNvPr id="6" name="Footer Placeholder 5">
            <a:extLst>
              <a:ext uri="{FF2B5EF4-FFF2-40B4-BE49-F238E27FC236}">
                <a16:creationId xmlns:a16="http://schemas.microsoft.com/office/drawing/2014/main" id="{ADEEF4A1-4396-4588-90D2-1C70D48EB16C}"/>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77CE52B9-BED1-4096-AE8E-BFE938A92D3C}"/>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3456834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9F151-7CA1-46BF-BB45-B9230F52BE44}"/>
              </a:ext>
            </a:extLst>
          </p:cNvPr>
          <p:cNvSpPr>
            <a:spLocks noGrp="1"/>
          </p:cNvSpPr>
          <p:nvPr>
            <p:ph type="title"/>
          </p:nvPr>
        </p:nvSpPr>
        <p:spPr>
          <a:xfrm>
            <a:off x="630238" y="274638"/>
            <a:ext cx="7886700" cy="993775"/>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EED8BDC-6CBD-43DC-9369-9D476601B726}"/>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480E32A-9DCA-4AC8-865A-DE31CC520CBE}"/>
              </a:ext>
            </a:extLst>
          </p:cNvPr>
          <p:cNvSpPr>
            <a:spLocks noGrp="1"/>
          </p:cNvSpPr>
          <p:nvPr>
            <p:ph sz="half" idx="2"/>
          </p:nvPr>
        </p:nvSpPr>
        <p:spPr>
          <a:xfrm>
            <a:off x="630238" y="1879600"/>
            <a:ext cx="386873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455957A-F2A6-44E2-BB52-5B3585098A0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ECDDD0-03AB-4536-A865-4164609FFB68}"/>
              </a:ext>
            </a:extLst>
          </p:cNvPr>
          <p:cNvSpPr>
            <a:spLocks noGrp="1"/>
          </p:cNvSpPr>
          <p:nvPr>
            <p:ph sz="quarter" idx="4"/>
          </p:nvPr>
        </p:nvSpPr>
        <p:spPr>
          <a:xfrm>
            <a:off x="4629150" y="1879600"/>
            <a:ext cx="3887788"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F355584F-26E9-432E-A79C-415FFE8C7A03}"/>
              </a:ext>
            </a:extLst>
          </p:cNvPr>
          <p:cNvSpPr>
            <a:spLocks noGrp="1"/>
          </p:cNvSpPr>
          <p:nvPr>
            <p:ph type="dt" sz="half" idx="10"/>
          </p:nvPr>
        </p:nvSpPr>
        <p:spPr/>
        <p:txBody>
          <a:bodyPr/>
          <a:lstStyle/>
          <a:p>
            <a:fld id="{C1C98E36-DA73-4F35-A8EA-1B09B086FCED}" type="datetimeFigureOut">
              <a:rPr lang="en-CA" smtClean="0"/>
              <a:t>2023-04-18</a:t>
            </a:fld>
            <a:endParaRPr lang="en-CA" dirty="0"/>
          </a:p>
        </p:txBody>
      </p:sp>
      <p:sp>
        <p:nvSpPr>
          <p:cNvPr id="8" name="Footer Placeholder 7">
            <a:extLst>
              <a:ext uri="{FF2B5EF4-FFF2-40B4-BE49-F238E27FC236}">
                <a16:creationId xmlns:a16="http://schemas.microsoft.com/office/drawing/2014/main" id="{2CB503E6-2018-48D0-A1C5-3C22BA8BDF99}"/>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E0DF1142-8A24-40AA-BB05-6FCED7FFCD43}"/>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3688976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800B1-7774-4DB6-8998-C00A18B40CC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5622E6F-013E-4A6F-8DF4-B99B55D52B7D}"/>
              </a:ext>
            </a:extLst>
          </p:cNvPr>
          <p:cNvSpPr>
            <a:spLocks noGrp="1"/>
          </p:cNvSpPr>
          <p:nvPr>
            <p:ph type="dt" sz="half" idx="10"/>
          </p:nvPr>
        </p:nvSpPr>
        <p:spPr/>
        <p:txBody>
          <a:bodyPr/>
          <a:lstStyle/>
          <a:p>
            <a:fld id="{C1C98E36-DA73-4F35-A8EA-1B09B086FCED}" type="datetimeFigureOut">
              <a:rPr lang="en-CA" smtClean="0"/>
              <a:t>2023-04-18</a:t>
            </a:fld>
            <a:endParaRPr lang="en-CA" dirty="0"/>
          </a:p>
        </p:txBody>
      </p:sp>
      <p:sp>
        <p:nvSpPr>
          <p:cNvPr id="4" name="Footer Placeholder 3">
            <a:extLst>
              <a:ext uri="{FF2B5EF4-FFF2-40B4-BE49-F238E27FC236}">
                <a16:creationId xmlns:a16="http://schemas.microsoft.com/office/drawing/2014/main" id="{8144FCF3-50A7-4A05-B1B5-8C4C191FB01E}"/>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0A7348D0-948C-4DCA-81A0-330122503EE0}"/>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1731797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96E431-E44D-4A14-B2DE-D8DE485B0D39}"/>
              </a:ext>
            </a:extLst>
          </p:cNvPr>
          <p:cNvSpPr>
            <a:spLocks noGrp="1"/>
          </p:cNvSpPr>
          <p:nvPr>
            <p:ph type="dt" sz="half" idx="10"/>
          </p:nvPr>
        </p:nvSpPr>
        <p:spPr/>
        <p:txBody>
          <a:bodyPr/>
          <a:lstStyle/>
          <a:p>
            <a:fld id="{C1C98E36-DA73-4F35-A8EA-1B09B086FCED}" type="datetimeFigureOut">
              <a:rPr lang="en-CA" smtClean="0"/>
              <a:t>2023-04-18</a:t>
            </a:fld>
            <a:endParaRPr lang="en-CA" dirty="0"/>
          </a:p>
        </p:txBody>
      </p:sp>
      <p:sp>
        <p:nvSpPr>
          <p:cNvPr id="3" name="Footer Placeholder 2">
            <a:extLst>
              <a:ext uri="{FF2B5EF4-FFF2-40B4-BE49-F238E27FC236}">
                <a16:creationId xmlns:a16="http://schemas.microsoft.com/office/drawing/2014/main" id="{E421F2A8-68F0-4948-BB61-73C3D59963D0}"/>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id="{B53A98E5-E979-47DC-A7D6-FE27E997D829}"/>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3500362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00EBB-5D0E-46A6-9E9E-F9C43F36E1F4}"/>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873491D-E9A5-4420-92AD-256C44EF3017}"/>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C074A2E-E830-4F49-89D2-07EE62D1AC31}"/>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89797E-7879-4E25-80AD-B272FF8692A1}"/>
              </a:ext>
            </a:extLst>
          </p:cNvPr>
          <p:cNvSpPr>
            <a:spLocks noGrp="1"/>
          </p:cNvSpPr>
          <p:nvPr>
            <p:ph type="dt" sz="half" idx="10"/>
          </p:nvPr>
        </p:nvSpPr>
        <p:spPr/>
        <p:txBody>
          <a:bodyPr/>
          <a:lstStyle/>
          <a:p>
            <a:fld id="{C1C98E36-DA73-4F35-A8EA-1B09B086FCED}" type="datetimeFigureOut">
              <a:rPr lang="en-CA" smtClean="0"/>
              <a:t>2023-04-18</a:t>
            </a:fld>
            <a:endParaRPr lang="en-CA" dirty="0"/>
          </a:p>
        </p:txBody>
      </p:sp>
      <p:sp>
        <p:nvSpPr>
          <p:cNvPr id="6" name="Footer Placeholder 5">
            <a:extLst>
              <a:ext uri="{FF2B5EF4-FFF2-40B4-BE49-F238E27FC236}">
                <a16:creationId xmlns:a16="http://schemas.microsoft.com/office/drawing/2014/main" id="{E374D7DC-3D52-4BD9-B6FE-906E32560F97}"/>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47409D50-6198-44D2-9B92-0522801CA8D3}"/>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3771123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5ED9C-A3F0-41C0-93DD-0BCBBC5C0073}"/>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443AEEB-2BC6-40F1-8713-36CCB04B26AB}"/>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3E7EA403-FA47-47D2-96D6-0FD097F851F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228247-A39C-4A14-92B9-5A2A539D534D}"/>
              </a:ext>
            </a:extLst>
          </p:cNvPr>
          <p:cNvSpPr>
            <a:spLocks noGrp="1"/>
          </p:cNvSpPr>
          <p:nvPr>
            <p:ph type="dt" sz="half" idx="10"/>
          </p:nvPr>
        </p:nvSpPr>
        <p:spPr/>
        <p:txBody>
          <a:bodyPr/>
          <a:lstStyle/>
          <a:p>
            <a:fld id="{C1C98E36-DA73-4F35-A8EA-1B09B086FCED}" type="datetimeFigureOut">
              <a:rPr lang="en-CA" smtClean="0"/>
              <a:t>2023-04-18</a:t>
            </a:fld>
            <a:endParaRPr lang="en-CA" dirty="0"/>
          </a:p>
        </p:txBody>
      </p:sp>
      <p:sp>
        <p:nvSpPr>
          <p:cNvPr id="6" name="Footer Placeholder 5">
            <a:extLst>
              <a:ext uri="{FF2B5EF4-FFF2-40B4-BE49-F238E27FC236}">
                <a16:creationId xmlns:a16="http://schemas.microsoft.com/office/drawing/2014/main" id="{FB482973-B6E8-4A0D-A701-CBD506921B10}"/>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9DA16CAD-70E6-40FA-A1AD-6943A2BFE8EA}"/>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658178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5CEB-112A-4B98-8F69-E82ABE4DD71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7304AF2-CCF3-4CE9-A266-4DE7F8AAFF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4ACE4F1-553C-436E-8270-6DDE30112DDA}"/>
              </a:ext>
            </a:extLst>
          </p:cNvPr>
          <p:cNvSpPr>
            <a:spLocks noGrp="1"/>
          </p:cNvSpPr>
          <p:nvPr>
            <p:ph type="dt" sz="half" idx="10"/>
          </p:nvPr>
        </p:nvSpPr>
        <p:spPr/>
        <p:txBody>
          <a:bodyPr/>
          <a:lstStyle/>
          <a:p>
            <a:fld id="{C1C98E36-DA73-4F35-A8EA-1B09B086FCED}" type="datetimeFigureOut">
              <a:rPr lang="en-CA" smtClean="0"/>
              <a:t>2023-04-18</a:t>
            </a:fld>
            <a:endParaRPr lang="en-CA" dirty="0"/>
          </a:p>
        </p:txBody>
      </p:sp>
      <p:sp>
        <p:nvSpPr>
          <p:cNvPr id="5" name="Footer Placeholder 4">
            <a:extLst>
              <a:ext uri="{FF2B5EF4-FFF2-40B4-BE49-F238E27FC236}">
                <a16:creationId xmlns:a16="http://schemas.microsoft.com/office/drawing/2014/main" id="{9D3156B4-7ADD-4EDE-AEB4-76B16F6E3999}"/>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49359D2B-48E4-4789-AB01-8EFC5FC74A8D}"/>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12563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0118AB-2849-4783-83D4-2ED48AC300D4}"/>
              </a:ext>
            </a:extLst>
          </p:cNvPr>
          <p:cNvSpPr>
            <a:spLocks noGrp="1"/>
          </p:cNvSpPr>
          <p:nvPr>
            <p:ph type="title" orient="vert"/>
          </p:nvPr>
        </p:nvSpPr>
        <p:spPr>
          <a:xfrm>
            <a:off x="6543675" y="274638"/>
            <a:ext cx="1971675" cy="4357687"/>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02B2C76-B6C4-4095-BE16-E3EED854B497}"/>
              </a:ext>
            </a:extLst>
          </p:cNvPr>
          <p:cNvSpPr>
            <a:spLocks noGrp="1"/>
          </p:cNvSpPr>
          <p:nvPr>
            <p:ph type="body" orient="vert" idx="1"/>
          </p:nvPr>
        </p:nvSpPr>
        <p:spPr>
          <a:xfrm>
            <a:off x="628650" y="274638"/>
            <a:ext cx="5762625" cy="43576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F9DDFEF-4362-493B-A0AA-BBD01C67DF1A}"/>
              </a:ext>
            </a:extLst>
          </p:cNvPr>
          <p:cNvSpPr>
            <a:spLocks noGrp="1"/>
          </p:cNvSpPr>
          <p:nvPr>
            <p:ph type="dt" sz="half" idx="10"/>
          </p:nvPr>
        </p:nvSpPr>
        <p:spPr/>
        <p:txBody>
          <a:bodyPr/>
          <a:lstStyle/>
          <a:p>
            <a:fld id="{C1C98E36-DA73-4F35-A8EA-1B09B086FCED}" type="datetimeFigureOut">
              <a:rPr lang="en-CA" smtClean="0"/>
              <a:t>2023-04-18</a:t>
            </a:fld>
            <a:endParaRPr lang="en-CA" dirty="0"/>
          </a:p>
        </p:txBody>
      </p:sp>
      <p:sp>
        <p:nvSpPr>
          <p:cNvPr id="5" name="Footer Placeholder 4">
            <a:extLst>
              <a:ext uri="{FF2B5EF4-FFF2-40B4-BE49-F238E27FC236}">
                <a16:creationId xmlns:a16="http://schemas.microsoft.com/office/drawing/2014/main" id="{C86CF25B-FF4C-488A-8211-88EC82227127}"/>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A55C9D5A-749F-4FD8-937D-ABBB4C7BA96C}"/>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3738014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200"/>
              <a:buNone/>
              <a:defRPr sz="4200">
                <a:solidFill>
                  <a:schemeClr val="lt1"/>
                </a:solidFill>
                <a:latin typeface="+mj-lt"/>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r>
              <a:rPr lang="en-US"/>
              <a:t>Click to edit Master title style</a:t>
            </a:r>
            <a:endParaRPr dirty="0"/>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Ref idx="1001">
        <a:schemeClr val="bg1"/>
      </p:bgRef>
    </p:bg>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b="1">
                <a:solidFill>
                  <a:schemeClr val="tx1"/>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dirty="0"/>
              <a:t>Click to edit Master title style</a:t>
            </a:r>
            <a:endParaRPr dirty="0"/>
          </a:p>
        </p:txBody>
      </p:sp>
      <p:sp>
        <p:nvSpPr>
          <p:cNvPr id="30" name="Google Shape;30;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00050" lvl="0" indent="-285750" rtl="0">
              <a:spcBef>
                <a:spcPts val="0"/>
              </a:spcBef>
              <a:spcAft>
                <a:spcPts val="0"/>
              </a:spcAft>
              <a:buClr>
                <a:schemeClr val="tx1"/>
              </a:buClr>
              <a:buSzPts val="1800"/>
              <a:buFont typeface="Arial" panose="020B0604020202020204" pitchFamily="34" charset="0"/>
              <a:buChar char="•"/>
              <a:defRPr sz="1800">
                <a:solidFill>
                  <a:srgbClr val="080808"/>
                </a:solidFill>
                <a:latin typeface="+mn-lt"/>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endParaRPr lang="en-US" dirty="0"/>
          </a:p>
        </p:txBody>
      </p:sp>
      <p:sp>
        <p:nvSpPr>
          <p:cNvPr id="31" name="Google Shape;31;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32" name="Google Shape;32;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Ref idx="1001">
        <a:schemeClr val="bg1"/>
      </p:bgRef>
    </p:bg>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solidFill>
                  <a:schemeClr val="tx1"/>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dirty="0"/>
              <a:t>Click to edit Master title style</a:t>
            </a:r>
            <a:endParaRPr dirty="0"/>
          </a:p>
        </p:txBody>
      </p:sp>
      <p:sp>
        <p:nvSpPr>
          <p:cNvPr id="40" name="Google Shape;40;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Ref idx="1001">
        <a:schemeClr val="bg1"/>
      </p:bgRef>
    </p:bg>
    <p:spTree>
      <p:nvGrpSpPr>
        <p:cNvPr id="1" name="Shape 45"/>
        <p:cNvGrpSpPr/>
        <p:nvPr/>
      </p:nvGrpSpPr>
      <p:grpSpPr>
        <a:xfrm>
          <a:off x="0" y="0"/>
          <a:ext cx="0" cy="0"/>
          <a:chOff x="0" y="0"/>
          <a:chExt cx="0" cy="0"/>
        </a:xfrm>
      </p:grpSpPr>
      <p:grpSp>
        <p:nvGrpSpPr>
          <p:cNvPr id="46" name="Google Shape;46;p8"/>
          <p:cNvGrpSpPr/>
          <p:nvPr/>
        </p:nvGrpSpPr>
        <p:grpSpPr>
          <a:xfrm>
            <a:off x="6098378" y="5"/>
            <a:ext cx="3045625" cy="2030570"/>
            <a:chOff x="6098378" y="5"/>
            <a:chExt cx="3045625" cy="2030570"/>
          </a:xfrm>
        </p:grpSpPr>
        <p:sp>
          <p:nvSpPr>
            <p:cNvPr id="47" name="Google Shape;47;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8" name="Google Shape;48;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9" name="Google Shape;49;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50" name="Google Shape;50;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51" name="Google Shape;51;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grpSp>
      <p:sp>
        <p:nvSpPr>
          <p:cNvPr id="52" name="Google Shape;52;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4800">
                <a:solidFill>
                  <a:schemeClr val="lt1"/>
                </a:solidFill>
                <a:latin typeface="+mj-lt"/>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r>
              <a:rPr lang="en-US"/>
              <a:t>Click to edit Master title style</a:t>
            </a:r>
            <a:endParaRPr dirty="0"/>
          </a:p>
        </p:txBody>
      </p:sp>
      <p:sp>
        <p:nvSpPr>
          <p:cNvPr id="53" name="Google Shape;53;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Ref idx="1001">
        <a:schemeClr val="bg1"/>
      </p:bgRef>
    </p:bg>
    <p:spTree>
      <p:nvGrpSpPr>
        <p:cNvPr id="1" name="Shape 54"/>
        <p:cNvGrpSpPr/>
        <p:nvPr/>
      </p:nvGrpSpPr>
      <p:grpSpPr>
        <a:xfrm>
          <a:off x="0" y="0"/>
          <a:ext cx="0" cy="0"/>
          <a:chOff x="0" y="0"/>
          <a:chExt cx="0" cy="0"/>
        </a:xfrm>
      </p:grpSpPr>
      <p:sp>
        <p:nvSpPr>
          <p:cNvPr id="55" name="Google Shape;55;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6" name="Google Shape;56;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7" name="Google Shape;57;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atin typeface="+mj-l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r>
              <a:rPr lang="en-US"/>
              <a:t>Click to edit Master title style</a:t>
            </a:r>
            <a:endParaRPr dirty="0"/>
          </a:p>
        </p:txBody>
      </p:sp>
      <p:sp>
        <p:nvSpPr>
          <p:cNvPr id="58" name="Google Shape;58;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solidFill>
                  <a:schemeClr val="bg1"/>
                </a:solidFill>
                <a:latin typeface="+mj-l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r>
              <a:rPr lang="en-US"/>
              <a:t>Click to edit Master subtitle style</a:t>
            </a:r>
            <a:endParaRPr dirty="0"/>
          </a:p>
        </p:txBody>
      </p:sp>
      <p:sp>
        <p:nvSpPr>
          <p:cNvPr id="59" name="Google Shape;5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latin typeface="+mj-lt"/>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pPr lvl="0"/>
            <a:r>
              <a:rPr lang="en-US" dirty="0"/>
              <a:t>Click to edit Master text styles</a:t>
            </a:r>
          </a:p>
        </p:txBody>
      </p:sp>
      <p:sp>
        <p:nvSpPr>
          <p:cNvPr id="60" name="Google Shape;60;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Ref idx="1001">
        <a:schemeClr val="bg1"/>
      </p:bgRef>
    </p:bg>
    <p:spTree>
      <p:nvGrpSpPr>
        <p:cNvPr id="1" name="Shape 61"/>
        <p:cNvGrpSpPr/>
        <p:nvPr/>
      </p:nvGrpSpPr>
      <p:grpSpPr>
        <a:xfrm>
          <a:off x="0" y="0"/>
          <a:ext cx="0" cy="0"/>
          <a:chOff x="0" y="0"/>
          <a:chExt cx="0" cy="0"/>
        </a:xfrm>
      </p:grpSpPr>
      <p:sp>
        <p:nvSpPr>
          <p:cNvPr id="62" name="Google Shape;62;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solidFill>
                  <a:schemeClr val="bg1"/>
                </a:solidFill>
                <a:latin typeface="+mj-lt"/>
              </a:defRPr>
            </a:lvl1pPr>
          </a:lstStyle>
          <a:p>
            <a:pPr lvl="0"/>
            <a:r>
              <a:rPr lang="en-US"/>
              <a:t>Click to edit Master text styles</a:t>
            </a:r>
          </a:p>
        </p:txBody>
      </p:sp>
      <p:sp>
        <p:nvSpPr>
          <p:cNvPr id="63" name="Google Shape;63;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Ref idx="1001">
        <a:schemeClr val="bg1"/>
      </p:bgRef>
    </p:bg>
    <p:spTree>
      <p:nvGrpSpPr>
        <p:cNvPr id="1" name="Shape 74"/>
        <p:cNvGrpSpPr/>
        <p:nvPr/>
      </p:nvGrpSpPr>
      <p:grpSpPr>
        <a:xfrm>
          <a:off x="0" y="0"/>
          <a:ext cx="0" cy="0"/>
          <a:chOff x="0" y="0"/>
          <a:chExt cx="0" cy="0"/>
        </a:xfrm>
      </p:grpSpPr>
      <p:sp>
        <p:nvSpPr>
          <p:cNvPr id="75" name="Google Shape;75;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74D2F-6DA6-468A-A8C0-97C4D3F9AD6F}"/>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BEBF14C-0724-486C-84D2-A9B694A3F1A9}"/>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3E55059-10B3-445C-9C17-67C1E61214A2}"/>
              </a:ext>
            </a:extLst>
          </p:cNvPr>
          <p:cNvSpPr>
            <a:spLocks noGrp="1"/>
          </p:cNvSpPr>
          <p:nvPr>
            <p:ph type="dt" sz="half" idx="10"/>
          </p:nvPr>
        </p:nvSpPr>
        <p:spPr/>
        <p:txBody>
          <a:bodyPr/>
          <a:lstStyle/>
          <a:p>
            <a:fld id="{C1C98E36-DA73-4F35-A8EA-1B09B086FCED}" type="datetimeFigureOut">
              <a:rPr lang="en-CA" smtClean="0"/>
              <a:t>2023-04-18</a:t>
            </a:fld>
            <a:endParaRPr lang="en-CA" dirty="0"/>
          </a:p>
        </p:txBody>
      </p:sp>
      <p:sp>
        <p:nvSpPr>
          <p:cNvPr id="5" name="Footer Placeholder 4">
            <a:extLst>
              <a:ext uri="{FF2B5EF4-FFF2-40B4-BE49-F238E27FC236}">
                <a16:creationId xmlns:a16="http://schemas.microsoft.com/office/drawing/2014/main" id="{4705C24A-69D3-4011-BFF5-7F0D11DBA46B}"/>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D530CC8F-B0B5-4923-ABAF-E408507ABF87}"/>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1035572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br>
              <a:rPr lang="en-CA" dirty="0">
                <a:latin typeface="+mj-lt"/>
              </a:rPr>
            </a:br>
            <a:endParaRPr dirty="0"/>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dirty="0"/>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1"/>
                </a:solidFill>
                <a:latin typeface="Roboto"/>
                <a:ea typeface="Roboto"/>
                <a:cs typeface="Roboto"/>
                <a:sym typeface="Roboto"/>
              </a:defRPr>
            </a:lvl1pPr>
            <a:lvl2pPr lvl="1" algn="r" rtl="0">
              <a:buNone/>
              <a:defRPr sz="1000">
                <a:solidFill>
                  <a:schemeClr val="lt1"/>
                </a:solidFill>
                <a:latin typeface="Roboto"/>
                <a:ea typeface="Roboto"/>
                <a:cs typeface="Roboto"/>
                <a:sym typeface="Roboto"/>
              </a:defRPr>
            </a:lvl2pPr>
            <a:lvl3pPr lvl="2" algn="r" rtl="0">
              <a:buNone/>
              <a:defRPr sz="1000">
                <a:solidFill>
                  <a:schemeClr val="lt1"/>
                </a:solidFill>
                <a:latin typeface="Roboto"/>
                <a:ea typeface="Roboto"/>
                <a:cs typeface="Roboto"/>
                <a:sym typeface="Roboto"/>
              </a:defRPr>
            </a:lvl3pPr>
            <a:lvl4pPr lvl="3" algn="r" rtl="0">
              <a:buNone/>
              <a:defRPr sz="1000">
                <a:solidFill>
                  <a:schemeClr val="lt1"/>
                </a:solidFill>
                <a:latin typeface="Roboto"/>
                <a:ea typeface="Roboto"/>
                <a:cs typeface="Roboto"/>
                <a:sym typeface="Roboto"/>
              </a:defRPr>
            </a:lvl4pPr>
            <a:lvl5pPr lvl="4" algn="r" rtl="0">
              <a:buNone/>
              <a:defRPr sz="1000">
                <a:solidFill>
                  <a:schemeClr val="lt1"/>
                </a:solidFill>
                <a:latin typeface="Roboto"/>
                <a:ea typeface="Roboto"/>
                <a:cs typeface="Roboto"/>
                <a:sym typeface="Roboto"/>
              </a:defRPr>
            </a:lvl5pPr>
            <a:lvl6pPr lvl="5" algn="r" rtl="0">
              <a:buNone/>
              <a:defRPr sz="1000">
                <a:solidFill>
                  <a:schemeClr val="lt1"/>
                </a:solidFill>
                <a:latin typeface="Roboto"/>
                <a:ea typeface="Roboto"/>
                <a:cs typeface="Roboto"/>
                <a:sym typeface="Roboto"/>
              </a:defRPr>
            </a:lvl6pPr>
            <a:lvl7pPr lvl="6" algn="r" rtl="0">
              <a:buNone/>
              <a:defRPr sz="1000">
                <a:solidFill>
                  <a:schemeClr val="lt1"/>
                </a:solidFill>
                <a:latin typeface="Roboto"/>
                <a:ea typeface="Roboto"/>
                <a:cs typeface="Roboto"/>
                <a:sym typeface="Roboto"/>
              </a:defRPr>
            </a:lvl7pPr>
            <a:lvl8pPr lvl="7" algn="r" rtl="0">
              <a:buNone/>
              <a:defRPr sz="1000">
                <a:solidFill>
                  <a:schemeClr val="lt1"/>
                </a:solidFill>
                <a:latin typeface="Roboto"/>
                <a:ea typeface="Roboto"/>
                <a:cs typeface="Roboto"/>
                <a:sym typeface="Roboto"/>
              </a:defRPr>
            </a:lvl8pPr>
            <a:lvl9pPr lvl="8" algn="r" rtl="0">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6" r:id="rId7"/>
    <p:sldLayoutId id="2147483658"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bg1"/>
        </a:buClr>
        <a:buFont typeface="Arial"/>
        <a:defRPr sz="1400" b="0" i="0" u="none" strike="noStrike" cap="none">
          <a:solidFill>
            <a:schemeClr val="bg1"/>
          </a:solidFill>
          <a:latin typeface="+mn-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63621E-0796-481B-8295-1A93E42CA932}"/>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84DB209-8D00-4916-BA24-D2369008DB99}"/>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D8772EB-80B3-4D39-B8C7-85338FF15983}"/>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1C98E36-DA73-4F35-A8EA-1B09B086FCED}" type="datetimeFigureOut">
              <a:rPr lang="en-CA" smtClean="0"/>
              <a:t>2023-04-18</a:t>
            </a:fld>
            <a:endParaRPr lang="en-CA" dirty="0"/>
          </a:p>
        </p:txBody>
      </p:sp>
      <p:sp>
        <p:nvSpPr>
          <p:cNvPr id="5" name="Footer Placeholder 4">
            <a:extLst>
              <a:ext uri="{FF2B5EF4-FFF2-40B4-BE49-F238E27FC236}">
                <a16:creationId xmlns:a16="http://schemas.microsoft.com/office/drawing/2014/main" id="{1F477EB2-5278-404E-84EF-117D45FC4923}"/>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6C738998-0DAC-4750-BAD4-5581BFC2DEAE}"/>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EDEF197-1860-4E8F-ADA3-E427FC30FDCC}" type="slidenum">
              <a:rPr lang="en-CA" smtClean="0"/>
              <a:t>‹#›</a:t>
            </a:fld>
            <a:endParaRPr lang="en-CA" dirty="0"/>
          </a:p>
        </p:txBody>
      </p:sp>
    </p:spTree>
    <p:extLst>
      <p:ext uri="{BB962C8B-B14F-4D97-AF65-F5344CB8AC3E}">
        <p14:creationId xmlns:p14="http://schemas.microsoft.com/office/powerpoint/2010/main" val="2607078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creativecommons.org/licenses/by-nc-sa/4.0/"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www.flickr.com/photos/9670183@N04/2333110483/"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creativecommons.org/publicdomain/zero/1.0/" TargetMode="External"/><Relationship Id="rId4" Type="http://schemas.openxmlformats.org/officeDocument/2006/relationships/hyperlink" Target="http://www.publicdomainpictures.net/view-image.php?image=159340&amp;picture=skull-hazard-sig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pxfuel.com/en/free-photo-jrcpr"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hyperlink" Target="https://www.pxfuel.com/terms-of-us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unsplash.com/photos/XXWM_8f77KQ"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hyperlink" Target="https://unsplash.com/license" TargetMode="External"/><Relationship Id="rId4" Type="http://schemas.openxmlformats.org/officeDocument/2006/relationships/hyperlink" Target="https://unsplash.com/@markusspiske?utm_source=unsplash&amp;utm_medium=referral&amp;utm_content=creditCopyTex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hyperlink" Target="https://unsplash.com/license"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unsplash.com/@jakehills" TargetMode="External"/><Relationship Id="rId5" Type="http://schemas.openxmlformats.org/officeDocument/2006/relationships/hyperlink" Target="https://unsplash.com/photos/bt-Sc22W-BE" TargetMode="External"/><Relationship Id="rId4" Type="http://schemas.openxmlformats.org/officeDocument/2006/relationships/hyperlink" Target="https://pxhere.com/en/photo/918033"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lynnfriedman/37591589850/in/photolist-ZgQHZu-6o44Zz-4Lm4Qj-aqjDhJ-5pzN39-5UWu1V-pRgvFP-PYUFqa-5nMTK-bpe9Sn-7zqyfX-5WQVbz-ffcSQV-ckWVXC-a7ceWx-ffcSYz-dEeadN-8iLGxo-24tP9w9-dKsche-8UhEsk-j2VWG-mYXqr-6Rp2ka-7MXCjC-5muesg-5nS694-535R18-56xD8A-EAzei-fCPAtT-6GDeEY-6gewoS-21F519m-36dcJX-ds4kcW-6zVMWk-ffs8wj-8hVej-adCbgk-9tkoVw-8Ab8Bc-6NajPR-5WTGFh-2b3Hv-5neszv-7DG2yP-5nesFH-8hB9mN-cM8GpC"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hyperlink" Target="https://creativecommons.org/licenses/by-nc-nd/3.0/"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s://pixabay.com/service/license-summary/"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pixabay.com/no/users/ben_kerckx-69781/" TargetMode="External"/><Relationship Id="rId5" Type="http://schemas.openxmlformats.org/officeDocument/2006/relationships/hyperlink" Target="https://pixabay.com/no/photos/bygningsarbeider-mann-folk-yrke-956495/" TargetMode="External"/><Relationship Id="rId4" Type="http://schemas.openxmlformats.org/officeDocument/2006/relationships/hyperlink" Target="https://www.pxfuel.com/en/free-photo-jofk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hyperlink" Target="https://pixabay.com/service/license-summary/"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pixabay.com/no/users/voltamax-60363/" TargetMode="External"/><Relationship Id="rId5" Type="http://schemas.openxmlformats.org/officeDocument/2006/relationships/hyperlink" Target="https://pixabay.com/no/photos/hjelm-industriell-sikkerhet-1636343/" TargetMode="External"/><Relationship Id="rId4" Type="http://schemas.openxmlformats.org/officeDocument/2006/relationships/hyperlink" Target="https://pxhere.com/es/photo/51323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grpSp>
        <p:nvGrpSpPr>
          <p:cNvPr id="4" name="Group 3" descr="Unless otherwise noted, this work is licensed under a Creative Commons Attribution-NonCommercial-ShareAlike 4.0 International (CC BY-NC-SA 4.0) license. Feel free to use, modify, reuse or redistribute any portion of this presentation.">
            <a:extLst>
              <a:ext uri="{FF2B5EF4-FFF2-40B4-BE49-F238E27FC236}">
                <a16:creationId xmlns:a16="http://schemas.microsoft.com/office/drawing/2014/main" id="{6062C8D7-224B-43F0-961A-744AB9D4AED9}"/>
              </a:ext>
            </a:extLst>
          </p:cNvPr>
          <p:cNvGrpSpPr/>
          <p:nvPr/>
        </p:nvGrpSpPr>
        <p:grpSpPr>
          <a:xfrm>
            <a:off x="598088" y="4514272"/>
            <a:ext cx="7947824" cy="444502"/>
            <a:chOff x="598088" y="4514272"/>
            <a:chExt cx="7947824" cy="444502"/>
          </a:xfrm>
        </p:grpSpPr>
        <p:pic>
          <p:nvPicPr>
            <p:cNvPr id="5" name="Google Shape;92;p23" descr="CC BY-NC-SA 4.0 License Logo">
              <a:extLst>
                <a:ext uri="{FF2B5EF4-FFF2-40B4-BE49-F238E27FC236}">
                  <a16:creationId xmlns:a16="http://schemas.microsoft.com/office/drawing/2014/main" id="{9C8C8945-068C-4988-8061-8FBB6A5A32A0}"/>
                </a:ext>
              </a:extLst>
            </p:cNvPr>
            <p:cNvPicPr preferRelativeResize="0"/>
            <p:nvPr/>
          </p:nvPicPr>
          <p:blipFill rotWithShape="1">
            <a:blip r:embed="rId3">
              <a:alphaModFix/>
            </a:blip>
            <a:srcRect/>
            <a:stretch/>
          </p:blipFill>
          <p:spPr>
            <a:xfrm>
              <a:off x="598088" y="4570826"/>
              <a:ext cx="947180" cy="331395"/>
            </a:xfrm>
            <a:prstGeom prst="rect">
              <a:avLst/>
            </a:prstGeom>
            <a:noFill/>
            <a:ln>
              <a:noFill/>
            </a:ln>
          </p:spPr>
        </p:pic>
        <p:sp>
          <p:nvSpPr>
            <p:cNvPr id="6" name="Google Shape;91;p23">
              <a:extLst>
                <a:ext uri="{FF2B5EF4-FFF2-40B4-BE49-F238E27FC236}">
                  <a16:creationId xmlns:a16="http://schemas.microsoft.com/office/drawing/2014/main" id="{3923A46C-86D9-4438-8E0E-372FAB5045D4}"/>
                </a:ext>
              </a:extLst>
            </p:cNvPr>
            <p:cNvSpPr/>
            <p:nvPr/>
          </p:nvSpPr>
          <p:spPr>
            <a:xfrm>
              <a:off x="1686732" y="4514272"/>
              <a:ext cx="6859180" cy="44450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b="0" i="0" u="none" strike="noStrike" cap="none" dirty="0">
                  <a:solidFill>
                    <a:schemeClr val="bg1"/>
                  </a:solidFill>
                  <a:ea typeface="Calibri"/>
                  <a:cs typeface="Calibri"/>
                  <a:sym typeface="Calibri"/>
                </a:rPr>
                <a:t>Unless otherwise noted, this work is licensed under a </a:t>
              </a:r>
              <a:r>
                <a:rPr lang="en" sz="1100" b="0" i="0" u="none" strike="noStrike" cap="none" dirty="0">
                  <a:solidFill>
                    <a:schemeClr val="bg1"/>
                  </a:solidFill>
                  <a:ea typeface="Calibri"/>
                  <a:cs typeface="Calibri"/>
                  <a:sym typeface="Calibri"/>
                  <a:hlinkClick r:id="rId4">
                    <a:extLst>
                      <a:ext uri="{A12FA001-AC4F-418D-AE19-62706E023703}">
                        <ahyp:hlinkClr xmlns:ahyp="http://schemas.microsoft.com/office/drawing/2018/hyperlinkcolor" val="tx"/>
                      </a:ext>
                    </a:extLst>
                  </a:hlinkClick>
                </a:rPr>
                <a:t>Creative </a:t>
              </a:r>
              <a:r>
                <a:rPr lang="en" sz="1100" dirty="0">
                  <a:solidFill>
                    <a:schemeClr val="bg1"/>
                  </a:solidFill>
                  <a:ea typeface="Calibri"/>
                  <a:cs typeface="Calibri"/>
                  <a:sym typeface="Calibri"/>
                  <a:hlinkClick r:id="rId4">
                    <a:extLst>
                      <a:ext uri="{A12FA001-AC4F-418D-AE19-62706E023703}">
                        <ahyp:hlinkClr xmlns:ahyp="http://schemas.microsoft.com/office/drawing/2018/hyperlinkcolor" val="tx"/>
                      </a:ext>
                    </a:extLst>
                  </a:hlinkClick>
                </a:rPr>
                <a:t>C</a:t>
              </a:r>
              <a:r>
                <a:rPr lang="en" sz="1100" b="0" i="0" u="none" strike="noStrike" cap="none" dirty="0">
                  <a:solidFill>
                    <a:schemeClr val="bg1"/>
                  </a:solidFill>
                  <a:ea typeface="Calibri"/>
                  <a:cs typeface="Calibri"/>
                  <a:sym typeface="Calibri"/>
                  <a:hlinkClick r:id="rId4">
                    <a:extLst>
                      <a:ext uri="{A12FA001-AC4F-418D-AE19-62706E023703}">
                        <ahyp:hlinkClr xmlns:ahyp="http://schemas.microsoft.com/office/drawing/2018/hyperlinkcolor" val="tx"/>
                      </a:ext>
                    </a:extLst>
                  </a:hlinkClick>
                </a:rPr>
                <a:t>ommons </a:t>
              </a:r>
              <a:r>
                <a:rPr lang="en-US" sz="1100" b="0" i="0" u="none" strike="noStrike" cap="none" dirty="0">
                  <a:solidFill>
                    <a:schemeClr val="bg1"/>
                  </a:solidFill>
                  <a:ea typeface="Calibri"/>
                  <a:cs typeface="Calibri"/>
                  <a:sym typeface="Calibri"/>
                  <a:hlinkClick r:id="rId4">
                    <a:extLst>
                      <a:ext uri="{A12FA001-AC4F-418D-AE19-62706E023703}">
                        <ahyp:hlinkClr xmlns:ahyp="http://schemas.microsoft.com/office/drawing/2018/hyperlinkcolor" val="tx"/>
                      </a:ext>
                    </a:extLst>
                  </a:hlinkClick>
                </a:rPr>
                <a:t>Attribution-NonCommercial-ShareAlike 4.0 International (CC BY-NC-SA 4.0)</a:t>
              </a:r>
              <a:r>
                <a:rPr lang="en-US" sz="1100" b="0" i="0" u="none" strike="noStrike" cap="none" dirty="0">
                  <a:solidFill>
                    <a:schemeClr val="bg1"/>
                  </a:solidFill>
                  <a:ea typeface="Calibri"/>
                  <a:cs typeface="Calibri"/>
                  <a:sym typeface="Calibri"/>
                </a:rPr>
                <a:t> license</a:t>
              </a:r>
              <a:r>
                <a:rPr lang="en" sz="1100" b="0" i="0" u="none" strike="noStrike" cap="none" dirty="0">
                  <a:solidFill>
                    <a:schemeClr val="bg1"/>
                  </a:solidFill>
                  <a:ea typeface="Calibri"/>
                  <a:cs typeface="Calibri"/>
                  <a:sym typeface="Calibri"/>
                </a:rPr>
                <a:t>. Feel free to use, modify, reuse or redistribute </a:t>
              </a:r>
              <a:r>
                <a:rPr lang="en" sz="1100" dirty="0">
                  <a:solidFill>
                    <a:schemeClr val="bg1"/>
                  </a:solidFill>
                  <a:ea typeface="Calibri"/>
                  <a:cs typeface="Calibri"/>
                  <a:sym typeface="Calibri"/>
                </a:rPr>
                <a:t>any portion of </a:t>
              </a:r>
              <a:r>
                <a:rPr lang="en" sz="1100" b="0" i="0" u="none" strike="noStrike" cap="none" dirty="0">
                  <a:solidFill>
                    <a:schemeClr val="bg1"/>
                  </a:solidFill>
                  <a:ea typeface="Calibri"/>
                  <a:cs typeface="Calibri"/>
                  <a:sym typeface="Calibri"/>
                </a:rPr>
                <a:t>this presentation.</a:t>
              </a:r>
              <a:endParaRPr sz="1100" dirty="0">
                <a:solidFill>
                  <a:schemeClr val="bg1"/>
                </a:solidFill>
                <a:ea typeface="Calibri"/>
                <a:cs typeface="Calibri"/>
                <a:sym typeface="Calibri"/>
              </a:endParaRPr>
            </a:p>
          </p:txBody>
        </p:sp>
      </p:grpSp>
      <p:sp>
        <p:nvSpPr>
          <p:cNvPr id="80" name="Google Shape;80;p13"/>
          <p:cNvSpPr txBox="1">
            <a:spLocks noGrp="1"/>
          </p:cNvSpPr>
          <p:nvPr>
            <p:ph type="ctrTitle"/>
          </p:nvPr>
        </p:nvSpPr>
        <p:spPr>
          <a:prstGeom prst="rect">
            <a:avLst/>
          </a:prstGeom>
        </p:spPr>
        <p:txBody>
          <a:bodyPr spcFirstLastPara="1" wrap="square" lIns="91425" tIns="91425" rIns="91425" bIns="91425" anchor="b" anchorCtr="0">
            <a:noAutofit/>
          </a:bodyPr>
          <a:lstStyle/>
          <a:p>
            <a:r>
              <a:rPr lang="en-CA" sz="3000" b="1" dirty="0"/>
              <a:t>Human Resources Management 3</a:t>
            </a:r>
            <a:r>
              <a:rPr lang="en-CA" sz="3000" b="1" baseline="30000" dirty="0"/>
              <a:t>rd</a:t>
            </a:r>
            <a:r>
              <a:rPr lang="en-CA" sz="3000" b="1" dirty="0"/>
              <a:t> Edition</a:t>
            </a:r>
            <a:endParaRPr sz="3000" b="1" dirty="0"/>
          </a:p>
        </p:txBody>
      </p:sp>
      <p:sp>
        <p:nvSpPr>
          <p:cNvPr id="81" name="Google Shape;81;p13"/>
          <p:cNvSpPr txBox="1">
            <a:spLocks noGrp="1"/>
          </p:cNvSpPr>
          <p:nvPr>
            <p:ph type="subTitle" idx="1"/>
          </p:nvPr>
        </p:nvSpPr>
        <p:spPr>
          <a:prstGeom prst="rect">
            <a:avLst/>
          </a:prstGeom>
        </p:spPr>
        <p:txBody>
          <a:bodyPr spcFirstLastPara="1" wrap="square" lIns="91425" tIns="91425" rIns="91425" bIns="91425" anchor="t" anchorCtr="0">
            <a:noAutofit/>
          </a:bodyPr>
          <a:lstStyle/>
          <a:p>
            <a:pPr marL="0" indent="0">
              <a:lnSpc>
                <a:spcPct val="80000"/>
              </a:lnSpc>
              <a:buSzPts val="1018"/>
            </a:pPr>
            <a:r>
              <a:rPr lang="en-CA" sz="2500" dirty="0">
                <a:latin typeface="Arial" panose="020B0604020202020204" pitchFamily="34" charset="0"/>
                <a:cs typeface="Arial" panose="020B0604020202020204" pitchFamily="34" charset="0"/>
              </a:rPr>
              <a:t>Chapter 9: Health and Safety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708F6-DA66-4268-8695-4BCE86C71C01}"/>
              </a:ext>
            </a:extLst>
          </p:cNvPr>
          <p:cNvSpPr>
            <a:spLocks noGrp="1"/>
          </p:cNvSpPr>
          <p:nvPr>
            <p:ph type="title"/>
          </p:nvPr>
        </p:nvSpPr>
        <p:spPr/>
        <p:txBody>
          <a:bodyPr>
            <a:noAutofit/>
          </a:bodyPr>
          <a:lstStyle/>
          <a:p>
            <a:r>
              <a:rPr lang="en-CA" dirty="0"/>
              <a:t>9.3 Recording Keeping</a:t>
            </a:r>
          </a:p>
        </p:txBody>
      </p:sp>
      <p:sp>
        <p:nvSpPr>
          <p:cNvPr id="3" name="Text Placeholder 2">
            <a:extLst>
              <a:ext uri="{FF2B5EF4-FFF2-40B4-BE49-F238E27FC236}">
                <a16:creationId xmlns:a16="http://schemas.microsoft.com/office/drawing/2014/main" id="{D9B5E08E-797E-460A-AF0D-AF09DAAB964F}"/>
              </a:ext>
            </a:extLst>
          </p:cNvPr>
          <p:cNvSpPr>
            <a:spLocks noGrp="1"/>
          </p:cNvSpPr>
          <p:nvPr>
            <p:ph type="body" idx="1"/>
          </p:nvPr>
        </p:nvSpPr>
        <p:spPr>
          <a:xfrm>
            <a:off x="311700" y="1229875"/>
            <a:ext cx="8520600" cy="1505161"/>
          </a:xfrm>
        </p:spPr>
        <p:txBody>
          <a:bodyPr/>
          <a:lstStyle/>
          <a:p>
            <a:r>
              <a:rPr lang="en-CA" dirty="0"/>
              <a:t>Record-keeping normally refers to the keeping of incidence rates, or the number of illnesses or injuries per one hundred full-time employees per year, as calculated by the following formula:</a:t>
            </a:r>
          </a:p>
          <a:p>
            <a:endParaRPr lang="en-CA" dirty="0"/>
          </a:p>
        </p:txBody>
      </p:sp>
      <p:sp>
        <p:nvSpPr>
          <p:cNvPr id="5" name="TextBox 4">
            <a:extLst>
              <a:ext uri="{FF2B5EF4-FFF2-40B4-BE49-F238E27FC236}">
                <a16:creationId xmlns:a16="http://schemas.microsoft.com/office/drawing/2014/main" id="{A80C441C-B572-46A1-963C-F7032ADFDE66}"/>
              </a:ext>
            </a:extLst>
          </p:cNvPr>
          <p:cNvSpPr txBox="1"/>
          <p:nvPr/>
        </p:nvSpPr>
        <p:spPr>
          <a:xfrm>
            <a:off x="783771" y="3110593"/>
            <a:ext cx="7298872" cy="738664"/>
          </a:xfrm>
          <a:prstGeom prst="rect">
            <a:avLst/>
          </a:prstGeom>
          <a:noFill/>
          <a:ln w="57150">
            <a:solidFill>
              <a:schemeClr val="tx1"/>
            </a:solidFill>
          </a:ln>
        </p:spPr>
        <p:txBody>
          <a:bodyPr wrap="square" rtlCol="0">
            <a:spAutoFit/>
          </a:bodyPr>
          <a:lstStyle/>
          <a:p>
            <a:pPr algn="ctr"/>
            <a:r>
              <a:rPr lang="en-CA" b="1" dirty="0"/>
              <a:t>incidence rate = number of injuries and illness × 200,000 / total hours worked by all employees in the period</a:t>
            </a:r>
            <a:endParaRPr lang="en-CA" dirty="0"/>
          </a:p>
          <a:p>
            <a:endParaRPr lang="en-CA" dirty="0">
              <a:ln w="76200">
                <a:solidFill>
                  <a:srgbClr val="002060"/>
                </a:solidFill>
              </a:ln>
            </a:endParaRPr>
          </a:p>
        </p:txBody>
      </p:sp>
    </p:spTree>
    <p:extLst>
      <p:ext uri="{BB962C8B-B14F-4D97-AF65-F5344CB8AC3E}">
        <p14:creationId xmlns:p14="http://schemas.microsoft.com/office/powerpoint/2010/main" val="1547485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C7E5-AF70-4E32-98C4-589111249E4E}"/>
              </a:ext>
            </a:extLst>
          </p:cNvPr>
          <p:cNvSpPr>
            <a:spLocks noGrp="1"/>
          </p:cNvSpPr>
          <p:nvPr>
            <p:ph type="title"/>
          </p:nvPr>
        </p:nvSpPr>
        <p:spPr/>
        <p:txBody>
          <a:bodyPr>
            <a:noAutofit/>
          </a:bodyPr>
          <a:lstStyle/>
          <a:p>
            <a:r>
              <a:rPr lang="en-CA" dirty="0"/>
              <a:t>9.3 Worker’s Compensation</a:t>
            </a:r>
          </a:p>
        </p:txBody>
      </p:sp>
      <p:sp>
        <p:nvSpPr>
          <p:cNvPr id="3" name="Text Placeholder 2">
            <a:extLst>
              <a:ext uri="{FF2B5EF4-FFF2-40B4-BE49-F238E27FC236}">
                <a16:creationId xmlns:a16="http://schemas.microsoft.com/office/drawing/2014/main" id="{15F41E5D-0C51-43F8-B48E-A7039BD7AA17}"/>
              </a:ext>
            </a:extLst>
          </p:cNvPr>
          <p:cNvSpPr>
            <a:spLocks noGrp="1"/>
          </p:cNvSpPr>
          <p:nvPr>
            <p:ph type="body" idx="1"/>
          </p:nvPr>
        </p:nvSpPr>
        <p:spPr/>
        <p:txBody>
          <a:bodyPr/>
          <a:lstStyle/>
          <a:p>
            <a:pPr marL="114300" indent="0">
              <a:buNone/>
            </a:pPr>
            <a:r>
              <a:rPr lang="en-CA" dirty="0"/>
              <a:t>If an employee cannot return to their job due to permanent injuries, there are four options available:</a:t>
            </a:r>
          </a:p>
          <a:p>
            <a:r>
              <a:rPr lang="en-CA" dirty="0"/>
              <a:t>Cash payouts (for permanent disability)</a:t>
            </a:r>
          </a:p>
          <a:p>
            <a:r>
              <a:rPr lang="en-CA" dirty="0"/>
              <a:t>Wage loss payments (if worker can no longer earn as much)</a:t>
            </a:r>
          </a:p>
          <a:p>
            <a:r>
              <a:rPr lang="en-CA" dirty="0"/>
              <a:t>Medical aid</a:t>
            </a:r>
          </a:p>
          <a:p>
            <a:r>
              <a:rPr lang="en-CA" dirty="0"/>
              <a:t>Vocational rehabilitation</a:t>
            </a:r>
          </a:p>
          <a:p>
            <a:endParaRPr lang="en-CA" dirty="0"/>
          </a:p>
        </p:txBody>
      </p:sp>
    </p:spTree>
    <p:extLst>
      <p:ext uri="{BB962C8B-B14F-4D97-AF65-F5344CB8AC3E}">
        <p14:creationId xmlns:p14="http://schemas.microsoft.com/office/powerpoint/2010/main" val="1765532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3792-347E-43F3-9A1B-3096CFECD344}"/>
              </a:ext>
            </a:extLst>
          </p:cNvPr>
          <p:cNvSpPr>
            <a:spLocks noGrp="1"/>
          </p:cNvSpPr>
          <p:nvPr>
            <p:ph type="title"/>
          </p:nvPr>
        </p:nvSpPr>
        <p:spPr/>
        <p:txBody>
          <a:bodyPr>
            <a:noAutofit/>
          </a:bodyPr>
          <a:lstStyle/>
          <a:p>
            <a:r>
              <a:rPr lang="en-CA" dirty="0"/>
              <a:t>9.4 Joint Health and Safety Committee</a:t>
            </a:r>
          </a:p>
        </p:txBody>
      </p:sp>
      <p:sp>
        <p:nvSpPr>
          <p:cNvPr id="3" name="Text Placeholder 2">
            <a:extLst>
              <a:ext uri="{FF2B5EF4-FFF2-40B4-BE49-F238E27FC236}">
                <a16:creationId xmlns:a16="http://schemas.microsoft.com/office/drawing/2014/main" id="{771176AF-FC2B-43B3-A83E-2C0BD1E37EEC}"/>
              </a:ext>
            </a:extLst>
          </p:cNvPr>
          <p:cNvSpPr>
            <a:spLocks noGrp="1"/>
          </p:cNvSpPr>
          <p:nvPr>
            <p:ph type="body" idx="1"/>
          </p:nvPr>
        </p:nvSpPr>
        <p:spPr/>
        <p:txBody>
          <a:bodyPr/>
          <a:lstStyle/>
          <a:p>
            <a:r>
              <a:rPr lang="en-CA" dirty="0"/>
              <a:t>Joint health and safety committees allow workers to exercise their right to participate in occupational health and safety matters. </a:t>
            </a:r>
          </a:p>
          <a:p>
            <a:r>
              <a:rPr lang="en-CA" dirty="0"/>
              <a:t>Comprised of employer and worker representatives who regularly meet to discuss health and safety issues.</a:t>
            </a:r>
          </a:p>
          <a:p>
            <a:r>
              <a:rPr lang="en-CA" dirty="0"/>
              <a:t>The legislative requirements for JHSCs vary by jurisdiction and organization size. Unions may also negotiate mandatory JHSCs into their collective agreements.</a:t>
            </a:r>
          </a:p>
        </p:txBody>
      </p:sp>
    </p:spTree>
    <p:extLst>
      <p:ext uri="{BB962C8B-B14F-4D97-AF65-F5344CB8AC3E}">
        <p14:creationId xmlns:p14="http://schemas.microsoft.com/office/powerpoint/2010/main" val="883134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0CFA-EB25-A93B-998A-55655E2E6A55}"/>
              </a:ext>
            </a:extLst>
          </p:cNvPr>
          <p:cNvSpPr>
            <a:spLocks noGrp="1"/>
          </p:cNvSpPr>
          <p:nvPr>
            <p:ph type="title"/>
          </p:nvPr>
        </p:nvSpPr>
        <p:spPr/>
        <p:txBody>
          <a:bodyPr>
            <a:normAutofit fontScale="90000"/>
          </a:bodyPr>
          <a:lstStyle/>
          <a:p>
            <a:r>
              <a:rPr lang="en-US" sz="3300" dirty="0"/>
              <a:t>9.5 Powers, Authority And Legal Implications</a:t>
            </a:r>
            <a:br>
              <a:rPr lang="en-US" dirty="0"/>
            </a:br>
            <a:br>
              <a:rPr lang="en-US" dirty="0"/>
            </a:br>
            <a:endParaRPr lang="en-US" dirty="0"/>
          </a:p>
        </p:txBody>
      </p:sp>
      <p:sp>
        <p:nvSpPr>
          <p:cNvPr id="3" name="Text Placeholder 2">
            <a:extLst>
              <a:ext uri="{FF2B5EF4-FFF2-40B4-BE49-F238E27FC236}">
                <a16:creationId xmlns:a16="http://schemas.microsoft.com/office/drawing/2014/main" id="{2FFF393F-D59E-E14F-27E1-2F8871D67549}"/>
              </a:ext>
            </a:extLst>
          </p:cNvPr>
          <p:cNvSpPr>
            <a:spLocks noGrp="1"/>
          </p:cNvSpPr>
          <p:nvPr>
            <p:ph type="body" idx="1"/>
          </p:nvPr>
        </p:nvSpPr>
        <p:spPr>
          <a:xfrm>
            <a:off x="368850" y="1299910"/>
            <a:ext cx="5207357" cy="3339000"/>
          </a:xfrm>
        </p:spPr>
        <p:txBody>
          <a:bodyPr>
            <a:normAutofit/>
          </a:bodyPr>
          <a:lstStyle/>
          <a:p>
            <a:r>
              <a:rPr lang="en-CA" b="0" i="0" u="none" strike="noStrike" dirty="0">
                <a:solidFill>
                  <a:srgbClr val="373D3F"/>
                </a:solidFill>
                <a:effectLst/>
                <a:cs typeface="Arial" panose="020B0604020202020204" pitchFamily="34" charset="0"/>
              </a:rPr>
              <a:t>Governments also employ OHS officers who perform </a:t>
            </a:r>
            <a:r>
              <a:rPr lang="en-CA" b="1" i="0" u="none" strike="noStrike" dirty="0">
                <a:solidFill>
                  <a:srgbClr val="373D3F"/>
                </a:solidFill>
                <a:effectLst/>
                <a:cs typeface="Arial" panose="020B0604020202020204" pitchFamily="34" charset="0"/>
              </a:rPr>
              <a:t>worksite inspections</a:t>
            </a:r>
            <a:r>
              <a:rPr lang="en-CA" b="0" i="0" u="none" strike="noStrike" dirty="0">
                <a:solidFill>
                  <a:srgbClr val="373D3F"/>
                </a:solidFill>
                <a:effectLst/>
                <a:cs typeface="Arial" panose="020B0604020202020204" pitchFamily="34" charset="0"/>
              </a:rPr>
              <a:t> in order to identify health and safety violations and ensure their remediation.</a:t>
            </a:r>
          </a:p>
          <a:p>
            <a:r>
              <a:rPr lang="en-CA" dirty="0"/>
              <a:t>A solution to a violation is the most common response of OHS inspectors. </a:t>
            </a:r>
          </a:p>
          <a:p>
            <a:r>
              <a:rPr lang="en-CA" dirty="0"/>
              <a:t>Sometimes they will issue a </a:t>
            </a:r>
            <a:r>
              <a:rPr lang="en-CA" b="1" dirty="0"/>
              <a:t>stop-work order</a:t>
            </a:r>
            <a:r>
              <a:rPr lang="en-CA" dirty="0"/>
              <a:t>, which halts operations at the worksite until an unsafe situation is resolved. </a:t>
            </a:r>
            <a:r>
              <a:rPr lang="en-CA" b="0" i="0" u="none" strike="noStrike" dirty="0">
                <a:solidFill>
                  <a:srgbClr val="373D3F"/>
                </a:solidFill>
                <a:effectLst/>
                <a:cs typeface="Arial" panose="020B0604020202020204" pitchFamily="34" charset="0"/>
              </a:rPr>
              <a:t> </a:t>
            </a:r>
            <a:endParaRPr lang="en-US" dirty="0">
              <a:cs typeface="Arial" panose="020B0604020202020204" pitchFamily="34" charset="0"/>
            </a:endParaRPr>
          </a:p>
        </p:txBody>
      </p:sp>
      <p:pic>
        <p:nvPicPr>
          <p:cNvPr id="5" name="Picture 4">
            <a:extLst>
              <a:ext uri="{FF2B5EF4-FFF2-40B4-BE49-F238E27FC236}">
                <a16:creationId xmlns:a16="http://schemas.microsoft.com/office/drawing/2014/main" id="{DDC2A3C8-E0E1-40F8-8E33-7B22E25D76C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860361" y="1738993"/>
            <a:ext cx="2914789" cy="1945140"/>
          </a:xfrm>
          <a:prstGeom prst="rect">
            <a:avLst/>
          </a:prstGeom>
        </p:spPr>
      </p:pic>
      <p:sp>
        <p:nvSpPr>
          <p:cNvPr id="6" name="TextBox 5">
            <a:extLst>
              <a:ext uri="{FF2B5EF4-FFF2-40B4-BE49-F238E27FC236}">
                <a16:creationId xmlns:a16="http://schemas.microsoft.com/office/drawing/2014/main" id="{8A2DC6B8-FA02-42B7-BE3C-31B9F4091E2E}"/>
              </a:ext>
            </a:extLst>
          </p:cNvPr>
          <p:cNvSpPr txBox="1"/>
          <p:nvPr/>
        </p:nvSpPr>
        <p:spPr>
          <a:xfrm>
            <a:off x="5860361" y="4025023"/>
            <a:ext cx="2752045" cy="369332"/>
          </a:xfrm>
          <a:prstGeom prst="rect">
            <a:avLst/>
          </a:prstGeom>
          <a:noFill/>
        </p:spPr>
        <p:txBody>
          <a:bodyPr wrap="square" rtlCol="0">
            <a:spAutoFit/>
          </a:bodyPr>
          <a:lstStyle/>
          <a:p>
            <a:r>
              <a:rPr lang="en-CA" sz="900" dirty="0">
                <a:hlinkClick r:id="rId4" tooltip="https://www.flickr.com/photos/9670183@N04/2333110483/"/>
              </a:rPr>
              <a:t>This Photo</a:t>
            </a:r>
            <a:r>
              <a:rPr lang="en-CA" sz="900" dirty="0"/>
              <a:t> by Unknown Author is licensed under </a:t>
            </a:r>
            <a:r>
              <a:rPr lang="en-CA" sz="900" dirty="0">
                <a:hlinkClick r:id="rId5" tooltip="https://creativecommons.org/licenses/by/3.0/"/>
              </a:rPr>
              <a:t>CC BY</a:t>
            </a:r>
            <a:endParaRPr lang="en-CA" sz="900" dirty="0"/>
          </a:p>
        </p:txBody>
      </p:sp>
    </p:spTree>
    <p:extLst>
      <p:ext uri="{BB962C8B-B14F-4D97-AF65-F5344CB8AC3E}">
        <p14:creationId xmlns:p14="http://schemas.microsoft.com/office/powerpoint/2010/main" val="466028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A8015-807B-162B-6A80-640DC3C02221}"/>
              </a:ext>
            </a:extLst>
          </p:cNvPr>
          <p:cNvSpPr>
            <a:spLocks noGrp="1"/>
          </p:cNvSpPr>
          <p:nvPr>
            <p:ph type="title"/>
          </p:nvPr>
        </p:nvSpPr>
        <p:spPr/>
        <p:txBody>
          <a:bodyPr>
            <a:noAutofit/>
          </a:bodyPr>
          <a:lstStyle/>
          <a:p>
            <a:r>
              <a:rPr lang="en-US" dirty="0"/>
              <a:t>9.6 Related Legislation </a:t>
            </a:r>
            <a:br>
              <a:rPr lang="en-US" dirty="0"/>
            </a:br>
            <a:br>
              <a:rPr lang="en-US" dirty="0"/>
            </a:br>
            <a:endParaRPr lang="en-US" dirty="0"/>
          </a:p>
        </p:txBody>
      </p:sp>
      <p:sp>
        <p:nvSpPr>
          <p:cNvPr id="3" name="Text Placeholder 2">
            <a:extLst>
              <a:ext uri="{FF2B5EF4-FFF2-40B4-BE49-F238E27FC236}">
                <a16:creationId xmlns:a16="http://schemas.microsoft.com/office/drawing/2014/main" id="{F929803F-E19D-575F-A8D8-75A58EFA1052}"/>
              </a:ext>
            </a:extLst>
          </p:cNvPr>
          <p:cNvSpPr>
            <a:spLocks noGrp="1"/>
          </p:cNvSpPr>
          <p:nvPr>
            <p:ph type="body" idx="1"/>
          </p:nvPr>
        </p:nvSpPr>
        <p:spPr>
          <a:xfrm>
            <a:off x="311700" y="1249329"/>
            <a:ext cx="8520600" cy="3339000"/>
          </a:xfrm>
        </p:spPr>
        <p:txBody>
          <a:bodyPr>
            <a:normAutofit/>
          </a:bodyPr>
          <a:lstStyle/>
          <a:p>
            <a:pPr marL="114300" indent="0" algn="l">
              <a:buNone/>
            </a:pPr>
            <a:r>
              <a:rPr lang="en-CA" b="0" i="0" u="none" strike="noStrike" dirty="0">
                <a:solidFill>
                  <a:srgbClr val="373D3F"/>
                </a:solidFill>
                <a:effectLst/>
                <a:latin typeface="Arial" panose="020B0604020202020204" pitchFamily="34" charset="0"/>
                <a:cs typeface="Arial" panose="020B0604020202020204" pitchFamily="34" charset="0"/>
              </a:rPr>
              <a:t>Occupational health and safety laws are part of a broader </a:t>
            </a:r>
            <a:r>
              <a:rPr lang="en-CA" b="1" i="0" u="none" strike="noStrike" dirty="0">
                <a:solidFill>
                  <a:srgbClr val="373D3F"/>
                </a:solidFill>
                <a:effectLst/>
                <a:latin typeface="Arial" panose="020B0604020202020204" pitchFamily="34" charset="0"/>
                <a:cs typeface="Arial" panose="020B0604020202020204" pitchFamily="34" charset="0"/>
              </a:rPr>
              <a:t>web of rules </a:t>
            </a:r>
            <a:r>
              <a:rPr lang="en-CA" b="0" i="0" u="none" strike="noStrike" dirty="0">
                <a:solidFill>
                  <a:srgbClr val="373D3F"/>
                </a:solidFill>
                <a:effectLst/>
                <a:latin typeface="Arial" panose="020B0604020202020204" pitchFamily="34" charset="0"/>
                <a:cs typeface="Arial" panose="020B0604020202020204" pitchFamily="34" charset="0"/>
              </a:rPr>
              <a:t>that regulate employment. Other laws passed by legislatures that impact OHS include: </a:t>
            </a:r>
          </a:p>
          <a:p>
            <a:r>
              <a:rPr lang="en-CA" b="0" i="0" u="none" strike="noStrike" dirty="0">
                <a:solidFill>
                  <a:srgbClr val="373D3F"/>
                </a:solidFill>
                <a:effectLst/>
                <a:latin typeface="Arial" panose="020B0604020202020204" pitchFamily="34" charset="0"/>
                <a:cs typeface="Arial" panose="020B0604020202020204" pitchFamily="34" charset="0"/>
              </a:rPr>
              <a:t>Hazardous products </a:t>
            </a:r>
          </a:p>
          <a:p>
            <a:r>
              <a:rPr lang="en-CA" b="0" i="0" u="none" strike="noStrike" dirty="0">
                <a:solidFill>
                  <a:srgbClr val="373D3F"/>
                </a:solidFill>
                <a:effectLst/>
                <a:latin typeface="Arial" panose="020B0604020202020204" pitchFamily="34" charset="0"/>
                <a:cs typeface="Arial" panose="020B0604020202020204" pitchFamily="34" charset="0"/>
              </a:rPr>
              <a:t>fire and building codes</a:t>
            </a:r>
            <a:r>
              <a:rPr lang="en-CA" dirty="0">
                <a:solidFill>
                  <a:srgbClr val="373D3F"/>
                </a:solidFill>
                <a:latin typeface="Arial" panose="020B0604020202020204" pitchFamily="34" charset="0"/>
                <a:cs typeface="Arial" panose="020B0604020202020204" pitchFamily="34" charset="0"/>
              </a:rPr>
              <a:t> </a:t>
            </a:r>
          </a:p>
          <a:p>
            <a:r>
              <a:rPr lang="en-CA" b="0" i="0" u="none" strike="noStrike" dirty="0">
                <a:solidFill>
                  <a:srgbClr val="373D3F"/>
                </a:solidFill>
                <a:effectLst/>
                <a:latin typeface="Arial" panose="020B0604020202020204" pitchFamily="34" charset="0"/>
                <a:cs typeface="Arial" panose="020B0604020202020204" pitchFamily="34" charset="0"/>
              </a:rPr>
              <a:t>occupational-specific regulations</a:t>
            </a:r>
            <a:endParaRPr lang="en-CA" dirty="0">
              <a:solidFill>
                <a:srgbClr val="373D3F"/>
              </a:solidFill>
              <a:latin typeface="Arial" panose="020B0604020202020204" pitchFamily="34" charset="0"/>
              <a:cs typeface="Arial" panose="020B0604020202020204" pitchFamily="34" charset="0"/>
            </a:endParaRPr>
          </a:p>
          <a:p>
            <a:r>
              <a:rPr lang="en-CA" b="0" i="0" u="none" strike="noStrike" dirty="0">
                <a:solidFill>
                  <a:srgbClr val="373D3F"/>
                </a:solidFill>
                <a:effectLst/>
                <a:latin typeface="Arial" panose="020B0604020202020204" pitchFamily="34" charset="0"/>
                <a:cs typeface="Arial" panose="020B0604020202020204" pitchFamily="34" charset="0"/>
              </a:rPr>
              <a:t>laws regulating hazardous materials </a:t>
            </a:r>
          </a:p>
          <a:p>
            <a:r>
              <a:rPr lang="en-CA" b="0" i="0" u="none" strike="noStrike" dirty="0">
                <a:solidFill>
                  <a:srgbClr val="373D3F"/>
                </a:solidFill>
                <a:effectLst/>
                <a:latin typeface="Arial" panose="020B0604020202020204" pitchFamily="34" charset="0"/>
                <a:cs typeface="Arial" panose="020B0604020202020204" pitchFamily="34" charset="0"/>
              </a:rPr>
              <a:t>employment (or labour) standards</a:t>
            </a:r>
            <a:endParaRPr lang="en-CA" dirty="0">
              <a:solidFill>
                <a:srgbClr val="373D3F"/>
              </a:solidFill>
              <a:latin typeface="Arial" panose="020B0604020202020204" pitchFamily="34" charset="0"/>
              <a:cs typeface="Arial" panose="020B0604020202020204" pitchFamily="34" charset="0"/>
            </a:endParaRPr>
          </a:p>
          <a:p>
            <a:r>
              <a:rPr lang="en-CA" b="0" i="0" u="none" strike="noStrike" dirty="0">
                <a:solidFill>
                  <a:srgbClr val="373D3F"/>
                </a:solidFill>
                <a:effectLst/>
                <a:latin typeface="Arial" panose="020B0604020202020204" pitchFamily="34" charset="0"/>
                <a:cs typeface="Arial" panose="020B0604020202020204" pitchFamily="34" charset="0"/>
              </a:rPr>
              <a:t>human rights</a:t>
            </a:r>
          </a:p>
          <a:p>
            <a:r>
              <a:rPr lang="en-CA" b="0" i="0" u="none" strike="noStrike" dirty="0">
                <a:solidFill>
                  <a:srgbClr val="373D3F"/>
                </a:solidFill>
                <a:effectLst/>
                <a:latin typeface="Arial" panose="020B0604020202020204" pitchFamily="34" charset="0"/>
                <a:cs typeface="Arial" panose="020B0604020202020204" pitchFamily="34" charset="0"/>
              </a:rPr>
              <a:t>workers’ compensation schemes.</a:t>
            </a:r>
          </a:p>
          <a:p>
            <a:pPr marL="114300" indent="0">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862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955C-8A90-382C-CC76-AD3D1BF0B1A5}"/>
              </a:ext>
            </a:extLst>
          </p:cNvPr>
          <p:cNvSpPr>
            <a:spLocks noGrp="1"/>
          </p:cNvSpPr>
          <p:nvPr>
            <p:ph type="title"/>
          </p:nvPr>
        </p:nvSpPr>
        <p:spPr/>
        <p:txBody>
          <a:bodyPr>
            <a:noAutofit/>
          </a:bodyPr>
          <a:lstStyle/>
          <a:p>
            <a:r>
              <a:rPr lang="en-US" dirty="0"/>
              <a:t>9.6 Hazardous Products</a:t>
            </a:r>
            <a:br>
              <a:rPr lang="en-US" dirty="0"/>
            </a:br>
            <a:br>
              <a:rPr lang="en-US" dirty="0"/>
            </a:br>
            <a:endParaRPr lang="en-US" dirty="0"/>
          </a:p>
        </p:txBody>
      </p:sp>
      <p:sp>
        <p:nvSpPr>
          <p:cNvPr id="3" name="Text Placeholder 2">
            <a:extLst>
              <a:ext uri="{FF2B5EF4-FFF2-40B4-BE49-F238E27FC236}">
                <a16:creationId xmlns:a16="http://schemas.microsoft.com/office/drawing/2014/main" id="{E9E36639-9B83-1E88-307E-BBDC3E7FE338}"/>
              </a:ext>
            </a:extLst>
          </p:cNvPr>
          <p:cNvSpPr>
            <a:spLocks noGrp="1"/>
          </p:cNvSpPr>
          <p:nvPr>
            <p:ph type="body" idx="1"/>
          </p:nvPr>
        </p:nvSpPr>
        <p:spPr>
          <a:xfrm>
            <a:off x="311700" y="1229875"/>
            <a:ext cx="3705129" cy="3339000"/>
          </a:xfrm>
        </p:spPr>
        <p:txBody>
          <a:bodyPr/>
          <a:lstStyle/>
          <a:p>
            <a:pPr marL="114300" indent="0">
              <a:buNone/>
            </a:pPr>
            <a:r>
              <a:rPr lang="en-US" dirty="0"/>
              <a:t>The federal Hazardous Products Act established the Workplace Hazardous Materials Information System (WHMIS). WHMIS protects workers by requiring employers to label hazardous materials and provide safety data sheets (SDS) which outline the hazards of the substance.</a:t>
            </a:r>
          </a:p>
        </p:txBody>
      </p:sp>
      <p:pic>
        <p:nvPicPr>
          <p:cNvPr id="6" name="Picture 5">
            <a:extLst>
              <a:ext uri="{FF2B5EF4-FFF2-40B4-BE49-F238E27FC236}">
                <a16:creationId xmlns:a16="http://schemas.microsoft.com/office/drawing/2014/main" id="{0BBC9A27-30D8-48AD-8099-C3AE0CEA956F}"/>
              </a:ext>
            </a:extLst>
          </p:cNvPr>
          <p:cNvPicPr>
            <a:picLocks noChangeAspect="1"/>
          </p:cNvPicPr>
          <p:nvPr/>
        </p:nvPicPr>
        <p:blipFill>
          <a:blip r:embed="rId3"/>
          <a:stretch>
            <a:fillRect/>
          </a:stretch>
        </p:blipFill>
        <p:spPr>
          <a:xfrm>
            <a:off x="5349883" y="1229875"/>
            <a:ext cx="2626624" cy="2208006"/>
          </a:xfrm>
          <a:prstGeom prst="rect">
            <a:avLst/>
          </a:prstGeom>
        </p:spPr>
      </p:pic>
      <p:sp>
        <p:nvSpPr>
          <p:cNvPr id="7" name="TextBox 6">
            <a:extLst>
              <a:ext uri="{FF2B5EF4-FFF2-40B4-BE49-F238E27FC236}">
                <a16:creationId xmlns:a16="http://schemas.microsoft.com/office/drawing/2014/main" id="{E5D86F28-8936-4542-A53F-7BCF5DB171B8}"/>
              </a:ext>
            </a:extLst>
          </p:cNvPr>
          <p:cNvSpPr txBox="1"/>
          <p:nvPr/>
        </p:nvSpPr>
        <p:spPr>
          <a:xfrm>
            <a:off x="5347607" y="3755571"/>
            <a:ext cx="2563586" cy="230832"/>
          </a:xfrm>
          <a:prstGeom prst="rect">
            <a:avLst/>
          </a:prstGeom>
          <a:noFill/>
        </p:spPr>
        <p:txBody>
          <a:bodyPr wrap="square" rtlCol="0">
            <a:spAutoFit/>
          </a:bodyPr>
          <a:lstStyle/>
          <a:p>
            <a:r>
              <a:rPr lang="en-CA" sz="900" dirty="0">
                <a:hlinkClick r:id="rId4"/>
              </a:rPr>
              <a:t>Hazard sign </a:t>
            </a:r>
            <a:r>
              <a:rPr lang="en-CA" sz="900" dirty="0"/>
              <a:t> by Piotr </a:t>
            </a:r>
            <a:r>
              <a:rPr lang="en-CA" sz="900" dirty="0">
                <a:hlinkClick r:id="rId5"/>
              </a:rPr>
              <a:t>CCO</a:t>
            </a:r>
            <a:r>
              <a:rPr lang="en-CA" sz="900" dirty="0"/>
              <a:t> </a:t>
            </a:r>
          </a:p>
        </p:txBody>
      </p:sp>
    </p:spTree>
    <p:extLst>
      <p:ext uri="{BB962C8B-B14F-4D97-AF65-F5344CB8AC3E}">
        <p14:creationId xmlns:p14="http://schemas.microsoft.com/office/powerpoint/2010/main" val="735322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9D3B0-89C7-B792-490E-28CF42421683}"/>
              </a:ext>
            </a:extLst>
          </p:cNvPr>
          <p:cNvSpPr>
            <a:spLocks noGrp="1"/>
          </p:cNvSpPr>
          <p:nvPr>
            <p:ph type="title"/>
          </p:nvPr>
        </p:nvSpPr>
        <p:spPr/>
        <p:txBody>
          <a:bodyPr>
            <a:normAutofit fontScale="90000"/>
          </a:bodyPr>
          <a:lstStyle/>
          <a:p>
            <a:r>
              <a:rPr lang="en-US" sz="3300" dirty="0"/>
              <a:t>9.6 Employment Standards</a:t>
            </a:r>
            <a:br>
              <a:rPr lang="en-US" dirty="0"/>
            </a:br>
            <a:br>
              <a:rPr lang="en-US" dirty="0"/>
            </a:br>
            <a:endParaRPr lang="en-US" dirty="0"/>
          </a:p>
        </p:txBody>
      </p:sp>
      <p:sp>
        <p:nvSpPr>
          <p:cNvPr id="3" name="Text Placeholder 2">
            <a:extLst>
              <a:ext uri="{FF2B5EF4-FFF2-40B4-BE49-F238E27FC236}">
                <a16:creationId xmlns:a16="http://schemas.microsoft.com/office/drawing/2014/main" id="{4259B4EC-C836-F5B2-18E4-E2BFB3DCCA3D}"/>
              </a:ext>
            </a:extLst>
          </p:cNvPr>
          <p:cNvSpPr>
            <a:spLocks noGrp="1"/>
          </p:cNvSpPr>
          <p:nvPr>
            <p:ph type="body" idx="1"/>
          </p:nvPr>
        </p:nvSpPr>
        <p:spPr>
          <a:xfrm>
            <a:off x="311700" y="1229875"/>
            <a:ext cx="4325614" cy="3339000"/>
          </a:xfrm>
        </p:spPr>
        <p:txBody>
          <a:bodyPr>
            <a:normAutofit fontScale="92500" lnSpcReduction="20000"/>
          </a:bodyPr>
          <a:lstStyle/>
          <a:p>
            <a:pPr marL="114300" indent="0">
              <a:buNone/>
            </a:pPr>
            <a:r>
              <a:rPr lang="en-US" sz="2000" b="1" dirty="0">
                <a:latin typeface="Arial" panose="020B0604020202020204" pitchFamily="34" charset="0"/>
                <a:cs typeface="Arial" panose="020B0604020202020204" pitchFamily="34" charset="0"/>
              </a:rPr>
              <a:t> </a:t>
            </a:r>
          </a:p>
          <a:p>
            <a:pPr marL="114300" indent="0">
              <a:buNone/>
            </a:pPr>
            <a:r>
              <a:rPr lang="en-CA" sz="2000" b="0" i="0" u="none" strike="noStrike" dirty="0">
                <a:solidFill>
                  <a:srgbClr val="373D3F"/>
                </a:solidFill>
                <a:effectLst/>
                <a:latin typeface="Arial" panose="020B0604020202020204" pitchFamily="34" charset="0"/>
                <a:cs typeface="Arial" panose="020B0604020202020204" pitchFamily="34" charset="0"/>
              </a:rPr>
              <a:t>All Canadian jurisdictions have enacted laws setting out the minimum terms and conditions of work. These </a:t>
            </a:r>
            <a:r>
              <a:rPr lang="en-CA" sz="2000" b="1" i="0" u="none" strike="noStrike" dirty="0">
                <a:solidFill>
                  <a:srgbClr val="373D3F"/>
                </a:solidFill>
                <a:effectLst/>
                <a:latin typeface="Arial" panose="020B0604020202020204" pitchFamily="34" charset="0"/>
                <a:cs typeface="Arial" panose="020B0604020202020204" pitchFamily="34" charset="0"/>
              </a:rPr>
              <a:t>employment standards</a:t>
            </a:r>
            <a:r>
              <a:rPr lang="en-CA" sz="2000" b="0" i="0" u="none" strike="noStrike" dirty="0">
                <a:solidFill>
                  <a:srgbClr val="373D3F"/>
                </a:solidFill>
                <a:effectLst/>
                <a:latin typeface="Arial" panose="020B0604020202020204" pitchFamily="34" charset="0"/>
                <a:cs typeface="Arial" panose="020B0604020202020204" pitchFamily="34" charset="0"/>
              </a:rPr>
              <a:t> (or labour standards) acts often outline maximum hours of work and required rest breaks. These requirements prevent workers from becoming overly tired, which increases the risk of injury.</a:t>
            </a:r>
            <a:endParaRPr lang="en-US" sz="20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128A961-5493-4259-9A27-E4B1D0CF6072}"/>
              </a:ext>
            </a:extLst>
          </p:cNvPr>
          <p:cNvSpPr/>
          <p:nvPr/>
        </p:nvSpPr>
        <p:spPr>
          <a:xfrm>
            <a:off x="5685063" y="4473617"/>
            <a:ext cx="2286000" cy="230832"/>
          </a:xfrm>
          <a:prstGeom prst="rect">
            <a:avLst/>
          </a:prstGeom>
        </p:spPr>
        <p:txBody>
          <a:bodyPr wrap="square">
            <a:spAutoFit/>
          </a:bodyPr>
          <a:lstStyle/>
          <a:p>
            <a:r>
              <a:rPr lang="en-CA" sz="900" dirty="0">
                <a:hlinkClick r:id="rId3"/>
              </a:rPr>
              <a:t>Photo </a:t>
            </a:r>
            <a:r>
              <a:rPr lang="en-CA" sz="900" dirty="0"/>
              <a:t>by unknown author </a:t>
            </a:r>
            <a:r>
              <a:rPr lang="en-CA" sz="900" dirty="0" err="1">
                <a:hlinkClick r:id="rId4"/>
              </a:rPr>
              <a:t>pxfuel</a:t>
            </a:r>
            <a:r>
              <a:rPr lang="en-CA" sz="900" dirty="0">
                <a:hlinkClick r:id="rId4"/>
              </a:rPr>
              <a:t> license </a:t>
            </a:r>
            <a:endParaRPr lang="en-CA" sz="900" dirty="0"/>
          </a:p>
        </p:txBody>
      </p:sp>
      <p:pic>
        <p:nvPicPr>
          <p:cNvPr id="6" name="Picture 5">
            <a:extLst>
              <a:ext uri="{FF2B5EF4-FFF2-40B4-BE49-F238E27FC236}">
                <a16:creationId xmlns:a16="http://schemas.microsoft.com/office/drawing/2014/main" id="{53044221-C784-4773-9D21-572831E1B600}"/>
              </a:ext>
            </a:extLst>
          </p:cNvPr>
          <p:cNvPicPr>
            <a:picLocks noChangeAspect="1"/>
          </p:cNvPicPr>
          <p:nvPr/>
        </p:nvPicPr>
        <p:blipFill>
          <a:blip r:embed="rId5"/>
          <a:stretch>
            <a:fillRect/>
          </a:stretch>
        </p:blipFill>
        <p:spPr>
          <a:xfrm>
            <a:off x="5608864" y="930318"/>
            <a:ext cx="2362199" cy="3543299"/>
          </a:xfrm>
          <a:prstGeom prst="rect">
            <a:avLst/>
          </a:prstGeom>
        </p:spPr>
      </p:pic>
    </p:spTree>
    <p:extLst>
      <p:ext uri="{BB962C8B-B14F-4D97-AF65-F5344CB8AC3E}">
        <p14:creationId xmlns:p14="http://schemas.microsoft.com/office/powerpoint/2010/main" val="2474849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9C994-84F6-6796-461E-0DC666F84C55}"/>
              </a:ext>
            </a:extLst>
          </p:cNvPr>
          <p:cNvSpPr>
            <a:spLocks noGrp="1"/>
          </p:cNvSpPr>
          <p:nvPr>
            <p:ph type="title"/>
          </p:nvPr>
        </p:nvSpPr>
        <p:spPr/>
        <p:txBody>
          <a:bodyPr>
            <a:noAutofit/>
          </a:bodyPr>
          <a:lstStyle/>
          <a:p>
            <a:r>
              <a:rPr lang="en-US" dirty="0"/>
              <a:t>9.6 Human Rights</a:t>
            </a:r>
            <a:br>
              <a:rPr lang="en-US" dirty="0"/>
            </a:br>
            <a:br>
              <a:rPr lang="en-US" dirty="0"/>
            </a:br>
            <a:endParaRPr lang="en-US" dirty="0"/>
          </a:p>
        </p:txBody>
      </p:sp>
      <p:sp>
        <p:nvSpPr>
          <p:cNvPr id="3" name="Text Placeholder 2">
            <a:extLst>
              <a:ext uri="{FF2B5EF4-FFF2-40B4-BE49-F238E27FC236}">
                <a16:creationId xmlns:a16="http://schemas.microsoft.com/office/drawing/2014/main" id="{BF8FD5E2-0561-55D7-D89C-76C82BB88B92}"/>
              </a:ext>
            </a:extLst>
          </p:cNvPr>
          <p:cNvSpPr>
            <a:spLocks noGrp="1"/>
          </p:cNvSpPr>
          <p:nvPr>
            <p:ph type="body" idx="1"/>
          </p:nvPr>
        </p:nvSpPr>
        <p:spPr>
          <a:xfrm>
            <a:off x="311699" y="1229875"/>
            <a:ext cx="5494189" cy="3339000"/>
          </a:xfrm>
        </p:spPr>
        <p:txBody>
          <a:bodyPr>
            <a:normAutofit/>
          </a:bodyPr>
          <a:lstStyle/>
          <a:p>
            <a:pPr marL="114300" indent="0">
              <a:buNone/>
            </a:pPr>
            <a:r>
              <a:rPr lang="en-US" sz="2000" dirty="0">
                <a:latin typeface="Arial" panose="020B0604020202020204" pitchFamily="34" charset="0"/>
                <a:cs typeface="Arial" panose="020B0604020202020204" pitchFamily="34" charset="0"/>
              </a:rPr>
              <a:t>It is important to consider the impact of human rights legislation on OHS. Human rights acts preclude discrimination on various grounds, such as gender, family status, age, sexual orientation, and disability.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114300" indent="0">
              <a:buNone/>
            </a:pPr>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8C03803-5F7B-1D9A-0088-E53BBFAA88DD}"/>
              </a:ext>
            </a:extLst>
          </p:cNvPr>
          <p:cNvSpPr txBox="1"/>
          <p:nvPr/>
        </p:nvSpPr>
        <p:spPr>
          <a:xfrm>
            <a:off x="6051200" y="4401357"/>
            <a:ext cx="2971800" cy="261610"/>
          </a:xfrm>
          <a:prstGeom prst="rect">
            <a:avLst/>
          </a:prstGeom>
          <a:noFill/>
        </p:spPr>
        <p:txBody>
          <a:bodyPr wrap="square">
            <a:spAutoFit/>
          </a:bodyPr>
          <a:lstStyle/>
          <a:p>
            <a:pPr algn="l"/>
            <a:r>
              <a:rPr lang="en-CA" sz="1100" b="0" i="0" dirty="0">
                <a:solidFill>
                  <a:srgbClr val="111111"/>
                </a:solidFill>
                <a:effectLst/>
                <a:latin typeface="-apple-system"/>
                <a:hlinkClick r:id="rId3"/>
              </a:rPr>
              <a:t>Photo </a:t>
            </a:r>
            <a:r>
              <a:rPr lang="en-CA" sz="1100" b="0" i="0" dirty="0">
                <a:solidFill>
                  <a:srgbClr val="111111"/>
                </a:solidFill>
                <a:effectLst/>
                <a:latin typeface="-apple-system"/>
              </a:rPr>
              <a:t>by </a:t>
            </a:r>
            <a:r>
              <a:rPr lang="en-CA" sz="1100" b="0" i="0" dirty="0">
                <a:solidFill>
                  <a:srgbClr val="767676"/>
                </a:solidFill>
                <a:effectLst/>
                <a:latin typeface="-apple-system"/>
                <a:hlinkClick r:id="rId4"/>
              </a:rPr>
              <a:t>Markus Spiske</a:t>
            </a:r>
            <a:r>
              <a:rPr lang="en-CA" sz="1100" b="0" i="0" dirty="0">
                <a:solidFill>
                  <a:srgbClr val="111111"/>
                </a:solidFill>
                <a:effectLst/>
                <a:latin typeface="-apple-system"/>
              </a:rPr>
              <a:t>  </a:t>
            </a:r>
            <a:r>
              <a:rPr lang="en-CA" sz="1100" b="0" i="0" dirty="0" err="1">
                <a:solidFill>
                  <a:srgbClr val="111111"/>
                </a:solidFill>
                <a:effectLst/>
                <a:latin typeface="-apple-system"/>
                <a:hlinkClick r:id="rId5"/>
              </a:rPr>
              <a:t>Unsplash</a:t>
            </a:r>
            <a:r>
              <a:rPr lang="en-CA" sz="1100" b="0" i="0" dirty="0">
                <a:solidFill>
                  <a:srgbClr val="111111"/>
                </a:solidFill>
                <a:effectLst/>
                <a:latin typeface="-apple-system"/>
                <a:hlinkClick r:id="rId5"/>
              </a:rPr>
              <a:t> License</a:t>
            </a:r>
            <a:endParaRPr lang="en-US" dirty="0"/>
          </a:p>
        </p:txBody>
      </p:sp>
      <p:pic>
        <p:nvPicPr>
          <p:cNvPr id="7" name="Picture 6">
            <a:extLst>
              <a:ext uri="{FF2B5EF4-FFF2-40B4-BE49-F238E27FC236}">
                <a16:creationId xmlns:a16="http://schemas.microsoft.com/office/drawing/2014/main" id="{BB355B67-6272-A34E-53F3-CF5A87D5EAB4}"/>
              </a:ext>
              <a:ext uri="{C183D7F6-B498-43B3-948B-1728B52AA6E4}">
                <adec:decorative xmlns:adec="http://schemas.microsoft.com/office/drawing/2017/decorative" val="1"/>
              </a:ext>
            </a:extLst>
          </p:cNvPr>
          <p:cNvPicPr>
            <a:picLocks noChangeAspect="1"/>
          </p:cNvPicPr>
          <p:nvPr/>
        </p:nvPicPr>
        <p:blipFill rotWithShape="1">
          <a:blip r:embed="rId6"/>
          <a:srcRect l="29987" t="1562" b="-1562"/>
          <a:stretch/>
        </p:blipFill>
        <p:spPr>
          <a:xfrm>
            <a:off x="5993176" y="1040079"/>
            <a:ext cx="3029824" cy="3338999"/>
          </a:xfrm>
          <a:prstGeom prst="rect">
            <a:avLst/>
          </a:prstGeom>
        </p:spPr>
      </p:pic>
    </p:spTree>
    <p:extLst>
      <p:ext uri="{BB962C8B-B14F-4D97-AF65-F5344CB8AC3E}">
        <p14:creationId xmlns:p14="http://schemas.microsoft.com/office/powerpoint/2010/main" val="3612398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0B2F2-FD59-4EB7-A4A7-B92B281D1AF5}"/>
              </a:ext>
            </a:extLst>
          </p:cNvPr>
          <p:cNvSpPr>
            <a:spLocks noGrp="1"/>
          </p:cNvSpPr>
          <p:nvPr>
            <p:ph type="title"/>
          </p:nvPr>
        </p:nvSpPr>
        <p:spPr/>
        <p:txBody>
          <a:bodyPr>
            <a:normAutofit fontScale="90000"/>
          </a:bodyPr>
          <a:lstStyle/>
          <a:p>
            <a:r>
              <a:rPr lang="en-CA" dirty="0"/>
              <a:t>9.8 Health Hazards</a:t>
            </a:r>
          </a:p>
        </p:txBody>
      </p:sp>
      <p:sp>
        <p:nvSpPr>
          <p:cNvPr id="3" name="Text Placeholder 2">
            <a:extLst>
              <a:ext uri="{FF2B5EF4-FFF2-40B4-BE49-F238E27FC236}">
                <a16:creationId xmlns:a16="http://schemas.microsoft.com/office/drawing/2014/main" id="{49B6EBAB-C166-4076-9E4A-B8664F8D4134}"/>
              </a:ext>
            </a:extLst>
          </p:cNvPr>
          <p:cNvSpPr>
            <a:spLocks noGrp="1"/>
          </p:cNvSpPr>
          <p:nvPr>
            <p:ph type="body" idx="1"/>
          </p:nvPr>
        </p:nvSpPr>
        <p:spPr/>
        <p:txBody>
          <a:bodyPr/>
          <a:lstStyle/>
          <a:p>
            <a:pPr marL="114300" indent="0">
              <a:buNone/>
            </a:pPr>
            <a:r>
              <a:rPr lang="en-CA" dirty="0"/>
              <a:t>The main different types of  health incidents that can occur are:</a:t>
            </a:r>
            <a:endParaRPr lang="en-CA" i="1" dirty="0"/>
          </a:p>
          <a:p>
            <a:r>
              <a:rPr lang="en-CA" i="1" dirty="0"/>
              <a:t>Occupational injury:</a:t>
            </a:r>
            <a:r>
              <a:rPr lang="en-CA" dirty="0"/>
              <a:t> Cut, fracture, sprain, or amputation resulting from a workplace accident or from an exposure involving an accident in the work environment</a:t>
            </a:r>
          </a:p>
          <a:p>
            <a:r>
              <a:rPr lang="en-CA" i="1" dirty="0"/>
              <a:t>Occupational illness:</a:t>
            </a:r>
            <a:r>
              <a:rPr lang="en-CA" dirty="0"/>
              <a:t> Abnormal condition or disorder caused by exposure to environmental factors associated with employment</a:t>
            </a:r>
          </a:p>
          <a:p>
            <a:r>
              <a:rPr lang="en-CA" i="1" dirty="0"/>
              <a:t>Industrial disease</a:t>
            </a:r>
            <a:r>
              <a:rPr lang="en-CA" dirty="0"/>
              <a:t>: Disease resulting from exposure relating to a particular process, trade, or occupation in industry</a:t>
            </a:r>
          </a:p>
          <a:p>
            <a:endParaRPr lang="en-CA" dirty="0"/>
          </a:p>
        </p:txBody>
      </p:sp>
    </p:spTree>
    <p:extLst>
      <p:ext uri="{BB962C8B-B14F-4D97-AF65-F5344CB8AC3E}">
        <p14:creationId xmlns:p14="http://schemas.microsoft.com/office/powerpoint/2010/main" val="703226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995AB-29C4-4FCD-9501-D65FEFE23477}"/>
              </a:ext>
            </a:extLst>
          </p:cNvPr>
          <p:cNvSpPr>
            <a:spLocks noGrp="1"/>
          </p:cNvSpPr>
          <p:nvPr>
            <p:ph type="title"/>
          </p:nvPr>
        </p:nvSpPr>
        <p:spPr/>
        <p:txBody>
          <a:bodyPr>
            <a:normAutofit fontScale="90000"/>
          </a:bodyPr>
          <a:lstStyle/>
          <a:p>
            <a:r>
              <a:rPr lang="en-CA" dirty="0"/>
              <a:t>9.8 Health Hazard Examples</a:t>
            </a:r>
          </a:p>
        </p:txBody>
      </p:sp>
      <p:sp>
        <p:nvSpPr>
          <p:cNvPr id="3" name="Text Placeholder 2">
            <a:extLst>
              <a:ext uri="{FF2B5EF4-FFF2-40B4-BE49-F238E27FC236}">
                <a16:creationId xmlns:a16="http://schemas.microsoft.com/office/drawing/2014/main" id="{0D9E346F-185B-4E1B-91C2-9C7845B00A90}"/>
              </a:ext>
            </a:extLst>
          </p:cNvPr>
          <p:cNvSpPr>
            <a:spLocks noGrp="1"/>
          </p:cNvSpPr>
          <p:nvPr>
            <p:ph type="body" idx="1"/>
          </p:nvPr>
        </p:nvSpPr>
        <p:spPr/>
        <p:txBody>
          <a:bodyPr>
            <a:normAutofit fontScale="92500"/>
          </a:bodyPr>
          <a:lstStyle/>
          <a:p>
            <a:pPr marL="114300" indent="0">
              <a:buNone/>
            </a:pPr>
            <a:r>
              <a:rPr lang="en-CA" dirty="0"/>
              <a:t>Stress management, office-related injuries such as carpal tunnel syndrome, and no-fragrance areas are all contemporary issues surrounding employee health and safety.</a:t>
            </a:r>
          </a:p>
          <a:p>
            <a:pPr marL="114300" indent="0">
              <a:buNone/>
            </a:pPr>
            <a:endParaRPr lang="en-CA" dirty="0"/>
          </a:p>
          <a:p>
            <a:r>
              <a:rPr lang="en-CA" b="1" dirty="0"/>
              <a:t>Cumulative trauma disorders (CTDs</a:t>
            </a:r>
            <a:r>
              <a:rPr lang="en-CA" dirty="0"/>
              <a:t>) are injuries to the fingers, hands, arms, or shoulders that result from repetitive motions such as typing.</a:t>
            </a:r>
          </a:p>
          <a:p>
            <a:r>
              <a:rPr lang="en-CA" b="1" dirty="0"/>
              <a:t>Multiple chemical sensitivity (MCS) </a:t>
            </a:r>
            <a:r>
              <a:rPr lang="en-CA" dirty="0"/>
              <a:t>or environmental illness (EI). MCS or EI is the inability to tolerate an environmental chemical or class of foreign chemicals.</a:t>
            </a:r>
          </a:p>
          <a:p>
            <a:r>
              <a:rPr lang="en-CA" dirty="0"/>
              <a:t>The </a:t>
            </a:r>
            <a:r>
              <a:rPr lang="en-CA" b="1" dirty="0"/>
              <a:t>Workplace Hazardous Materials Information System (WHMIS) </a:t>
            </a:r>
            <a:r>
              <a:rPr lang="en-CA" dirty="0"/>
              <a:t>gives directives on how to properly label, use, manage, store and dispose of chemical substances.</a:t>
            </a:r>
          </a:p>
        </p:txBody>
      </p:sp>
    </p:spTree>
    <p:extLst>
      <p:ext uri="{BB962C8B-B14F-4D97-AF65-F5344CB8AC3E}">
        <p14:creationId xmlns:p14="http://schemas.microsoft.com/office/powerpoint/2010/main" val="1378777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6DE9F-22FC-41F4-BCC8-E24AD731A394}"/>
              </a:ext>
            </a:extLst>
          </p:cNvPr>
          <p:cNvSpPr>
            <a:spLocks noGrp="1"/>
          </p:cNvSpPr>
          <p:nvPr>
            <p:ph type="title"/>
          </p:nvPr>
        </p:nvSpPr>
        <p:spPr>
          <a:xfrm>
            <a:off x="270000" y="180000"/>
            <a:ext cx="8520600" cy="607800"/>
          </a:xfrm>
        </p:spPr>
        <p:txBody>
          <a:bodyPr>
            <a:noAutofit/>
          </a:bodyPr>
          <a:lstStyle/>
          <a:p>
            <a:r>
              <a:rPr lang="en-CA" b="1" dirty="0"/>
              <a:t>Learning Outcomes</a:t>
            </a:r>
          </a:p>
        </p:txBody>
      </p:sp>
      <p:sp>
        <p:nvSpPr>
          <p:cNvPr id="3" name="Text Placeholder 2">
            <a:extLst>
              <a:ext uri="{FF2B5EF4-FFF2-40B4-BE49-F238E27FC236}">
                <a16:creationId xmlns:a16="http://schemas.microsoft.com/office/drawing/2014/main" id="{AEE13E09-62A1-49F4-8B00-EB7D1C56CEF9}"/>
              </a:ext>
            </a:extLst>
          </p:cNvPr>
          <p:cNvSpPr>
            <a:spLocks noGrp="1"/>
          </p:cNvSpPr>
          <p:nvPr>
            <p:ph type="body" idx="1"/>
          </p:nvPr>
        </p:nvSpPr>
        <p:spPr>
          <a:xfrm>
            <a:off x="311700" y="1229874"/>
            <a:ext cx="8684816" cy="3570726"/>
          </a:xfrm>
        </p:spPr>
        <p:txBody>
          <a:bodyPr>
            <a:normAutofit/>
          </a:bodyPr>
          <a:lstStyle/>
          <a:p>
            <a:pPr marL="571500" indent="-457200">
              <a:buSzPct val="100000"/>
              <a:buFont typeface="+mj-lt"/>
              <a:buAutoNum type="arabicPeriod"/>
            </a:pPr>
            <a:r>
              <a:rPr lang="en-CA" dirty="0"/>
              <a:t>Describe employer and employee obligations in regards to Occupational Health and Safety.</a:t>
            </a:r>
          </a:p>
          <a:p>
            <a:pPr marL="571500" indent="-457200">
              <a:buSzPct val="100000"/>
              <a:buFont typeface="+mj-lt"/>
              <a:buAutoNum type="arabicPeriod"/>
            </a:pPr>
            <a:r>
              <a:rPr lang="en-CA" dirty="0"/>
              <a:t>Explain the impact of non compliance.</a:t>
            </a:r>
          </a:p>
          <a:p>
            <a:pPr marL="571500" indent="-457200">
              <a:buSzPct val="100000"/>
              <a:buFont typeface="+mj-lt"/>
              <a:buAutoNum type="arabicPeriod"/>
            </a:pPr>
            <a:r>
              <a:rPr lang="en-CA" dirty="0"/>
              <a:t>Explain health concerns that can affect employees at work.</a:t>
            </a:r>
          </a:p>
          <a:p>
            <a:pPr marL="571500" indent="-457200">
              <a:buSzPct val="100000"/>
              <a:buFont typeface="+mj-lt"/>
              <a:buAutoNum type="arabicPeriod"/>
            </a:pPr>
            <a:r>
              <a:rPr lang="en-CA" dirty="0"/>
              <a:t>List the three rights of workers.</a:t>
            </a:r>
          </a:p>
          <a:p>
            <a:pPr marL="571500" indent="-457200">
              <a:buSzPct val="100000"/>
              <a:buFont typeface="+mj-lt"/>
              <a:buAutoNum type="arabicPeriod"/>
            </a:pPr>
            <a:r>
              <a:rPr lang="en-CA" dirty="0"/>
              <a:t>Explain the elements that make up WHMIS 2015.</a:t>
            </a:r>
          </a:p>
          <a:p>
            <a:pPr marL="571500" indent="-457200">
              <a:buSzPct val="100000"/>
              <a:buFont typeface="+mj-lt"/>
              <a:buAutoNum type="arabicPeriod"/>
            </a:pPr>
            <a:r>
              <a:rPr lang="en-CA" dirty="0"/>
              <a:t>Identify the pictograms associated with product labels.</a:t>
            </a:r>
          </a:p>
          <a:p>
            <a:pPr marL="571500" indent="-457200">
              <a:buSzPct val="100000"/>
              <a:buFont typeface="+mj-lt"/>
              <a:buAutoNum type="arabicPeriod"/>
            </a:pPr>
            <a:r>
              <a:rPr lang="en-CA" dirty="0"/>
              <a:t>Explain how to identify a hazard at work.</a:t>
            </a:r>
          </a:p>
          <a:p>
            <a:pPr marL="571500" indent="-457200">
              <a:buSzPct val="100000"/>
              <a:buFont typeface="+mj-lt"/>
              <a:buAutoNum type="arabicPeriod"/>
            </a:pPr>
            <a:r>
              <a:rPr lang="en-CA" dirty="0"/>
              <a:t>Explain the steps and reporting requirements in an incident investigation.</a:t>
            </a:r>
            <a:endParaRPr lang="en-CA" dirty="0">
              <a:latin typeface="+mn-lt"/>
            </a:endParaRPr>
          </a:p>
        </p:txBody>
      </p:sp>
    </p:spTree>
    <p:extLst>
      <p:ext uri="{BB962C8B-B14F-4D97-AF65-F5344CB8AC3E}">
        <p14:creationId xmlns:p14="http://schemas.microsoft.com/office/powerpoint/2010/main" val="2368022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C045-2C7B-46C6-A54E-6E5D23689E53}"/>
              </a:ext>
            </a:extLst>
          </p:cNvPr>
          <p:cNvSpPr>
            <a:spLocks noGrp="1"/>
          </p:cNvSpPr>
          <p:nvPr>
            <p:ph type="title"/>
          </p:nvPr>
        </p:nvSpPr>
        <p:spPr/>
        <p:txBody>
          <a:bodyPr>
            <a:normAutofit fontScale="90000"/>
          </a:bodyPr>
          <a:lstStyle/>
          <a:p>
            <a:r>
              <a:rPr lang="en-CA" dirty="0"/>
              <a:t>9.9 Stress</a:t>
            </a:r>
          </a:p>
        </p:txBody>
      </p:sp>
      <p:sp>
        <p:nvSpPr>
          <p:cNvPr id="3" name="Text Placeholder 2">
            <a:extLst>
              <a:ext uri="{FF2B5EF4-FFF2-40B4-BE49-F238E27FC236}">
                <a16:creationId xmlns:a16="http://schemas.microsoft.com/office/drawing/2014/main" id="{F1432EF9-0122-4786-9666-3AF09DAE366D}"/>
              </a:ext>
            </a:extLst>
          </p:cNvPr>
          <p:cNvSpPr>
            <a:spLocks noGrp="1"/>
          </p:cNvSpPr>
          <p:nvPr>
            <p:ph type="body" idx="1"/>
          </p:nvPr>
        </p:nvSpPr>
        <p:spPr>
          <a:xfrm>
            <a:off x="311700" y="1229875"/>
            <a:ext cx="4480736" cy="3339000"/>
          </a:xfrm>
        </p:spPr>
        <p:txBody>
          <a:bodyPr/>
          <a:lstStyle/>
          <a:p>
            <a:r>
              <a:rPr lang="en-CA" dirty="0"/>
              <a:t>Stress is the reaction we have to a stressor. </a:t>
            </a:r>
          </a:p>
          <a:p>
            <a:r>
              <a:rPr lang="en-CA" dirty="0"/>
              <a:t>A stressor is some activity, event, or other stimulus that causes either a positive or negative reaction in the body. </a:t>
            </a:r>
          </a:p>
          <a:p>
            <a:r>
              <a:rPr lang="en-CA" dirty="0"/>
              <a:t>Despite what people may think, some stress is actually good.</a:t>
            </a:r>
          </a:p>
        </p:txBody>
      </p:sp>
    </p:spTree>
    <p:extLst>
      <p:ext uri="{BB962C8B-B14F-4D97-AF65-F5344CB8AC3E}">
        <p14:creationId xmlns:p14="http://schemas.microsoft.com/office/powerpoint/2010/main" val="267101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5297A-2A3C-42E0-820D-2E4B0E148CD6}"/>
              </a:ext>
            </a:extLst>
          </p:cNvPr>
          <p:cNvSpPr>
            <a:spLocks noGrp="1"/>
          </p:cNvSpPr>
          <p:nvPr>
            <p:ph type="title"/>
          </p:nvPr>
        </p:nvSpPr>
        <p:spPr/>
        <p:txBody>
          <a:bodyPr>
            <a:normAutofit fontScale="90000"/>
          </a:bodyPr>
          <a:lstStyle/>
          <a:p>
            <a:r>
              <a:rPr lang="en-CA" dirty="0"/>
              <a:t>9.10 Incident Investigation</a:t>
            </a:r>
          </a:p>
        </p:txBody>
      </p:sp>
      <p:sp>
        <p:nvSpPr>
          <p:cNvPr id="3" name="Text Placeholder 2">
            <a:extLst>
              <a:ext uri="{FF2B5EF4-FFF2-40B4-BE49-F238E27FC236}">
                <a16:creationId xmlns:a16="http://schemas.microsoft.com/office/drawing/2014/main" id="{C5FBC710-1DED-4689-91A1-6743428286CF}"/>
              </a:ext>
            </a:extLst>
          </p:cNvPr>
          <p:cNvSpPr>
            <a:spLocks noGrp="1"/>
          </p:cNvSpPr>
          <p:nvPr>
            <p:ph type="body" idx="1"/>
          </p:nvPr>
        </p:nvSpPr>
        <p:spPr/>
        <p:txBody>
          <a:bodyPr/>
          <a:lstStyle/>
          <a:p>
            <a:pPr marL="114300" indent="0">
              <a:buNone/>
            </a:pPr>
            <a:r>
              <a:rPr lang="en-CA" dirty="0"/>
              <a:t>Employers are responsible for investigating workplace incidents. Before the formal incident investigation begins, the employer needs to take the necessary steps to meet both internal and external reporting requirements.</a:t>
            </a:r>
          </a:p>
          <a:p>
            <a:r>
              <a:rPr lang="en-CA" dirty="0"/>
              <a:t>Pre-investigation</a:t>
            </a:r>
          </a:p>
          <a:p>
            <a:r>
              <a:rPr lang="en-CA" dirty="0"/>
              <a:t>Worker’s Compensation and compliance</a:t>
            </a:r>
          </a:p>
          <a:p>
            <a:r>
              <a:rPr lang="en-CA" dirty="0"/>
              <a:t>Incident Investigations </a:t>
            </a:r>
          </a:p>
          <a:p>
            <a:endParaRPr lang="en-CA" dirty="0"/>
          </a:p>
          <a:p>
            <a:pPr marL="114300" indent="0">
              <a:buNone/>
            </a:pPr>
            <a:endParaRPr lang="en-CA" dirty="0"/>
          </a:p>
        </p:txBody>
      </p:sp>
    </p:spTree>
    <p:extLst>
      <p:ext uri="{BB962C8B-B14F-4D97-AF65-F5344CB8AC3E}">
        <p14:creationId xmlns:p14="http://schemas.microsoft.com/office/powerpoint/2010/main" val="1496246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03567-2AA4-4861-9CCF-BB70A238EF56}"/>
              </a:ext>
            </a:extLst>
          </p:cNvPr>
          <p:cNvSpPr>
            <a:spLocks noGrp="1"/>
          </p:cNvSpPr>
          <p:nvPr>
            <p:ph type="title"/>
          </p:nvPr>
        </p:nvSpPr>
        <p:spPr/>
        <p:txBody>
          <a:bodyPr>
            <a:normAutofit fontScale="90000"/>
          </a:bodyPr>
          <a:lstStyle/>
          <a:p>
            <a:r>
              <a:rPr lang="en-CA" dirty="0"/>
              <a:t>9.11 Hazard Recognition, Assessment and Control</a:t>
            </a:r>
          </a:p>
        </p:txBody>
      </p:sp>
      <p:sp>
        <p:nvSpPr>
          <p:cNvPr id="3" name="Text Placeholder 2">
            <a:extLst>
              <a:ext uri="{FF2B5EF4-FFF2-40B4-BE49-F238E27FC236}">
                <a16:creationId xmlns:a16="http://schemas.microsoft.com/office/drawing/2014/main" id="{FB0CCF6C-65D4-4851-BB09-239153688249}"/>
              </a:ext>
            </a:extLst>
          </p:cNvPr>
          <p:cNvSpPr>
            <a:spLocks noGrp="1"/>
          </p:cNvSpPr>
          <p:nvPr>
            <p:ph type="body" idx="1"/>
          </p:nvPr>
        </p:nvSpPr>
        <p:spPr/>
        <p:txBody>
          <a:bodyPr>
            <a:normAutofit/>
          </a:bodyPr>
          <a:lstStyle/>
          <a:p>
            <a:pPr marL="114300" indent="0">
              <a:buNone/>
            </a:pPr>
            <a:r>
              <a:rPr lang="en-CA" dirty="0"/>
              <a:t>The key to preventing workplace injuries and fatalities is to identify hazards and control them, otherwise known as Hazard Recognition, Assessment and Control (HRAC). This process follows these steps:</a:t>
            </a:r>
          </a:p>
          <a:p>
            <a:pPr marL="971550" lvl="1" indent="-342900">
              <a:buFont typeface="+mj-lt"/>
              <a:buAutoNum type="arabicPeriod"/>
            </a:pPr>
            <a:r>
              <a:rPr lang="en-CA" sz="1600" dirty="0">
                <a:latin typeface="+mn-lt"/>
              </a:rPr>
              <a:t>Hazard recognition- is the systematic task of identifying all hazards present, or potentially present.</a:t>
            </a:r>
          </a:p>
          <a:p>
            <a:pPr marL="971550" lvl="1" indent="-342900">
              <a:buFont typeface="+mj-lt"/>
              <a:buAutoNum type="arabicPeriod"/>
            </a:pPr>
            <a:r>
              <a:rPr lang="en-CA" sz="1600" dirty="0">
                <a:latin typeface="+mn-lt"/>
              </a:rPr>
              <a:t>Hazard assessment - workers and employers determine which of the hazards needs to be addressed most urgently. </a:t>
            </a:r>
          </a:p>
          <a:p>
            <a:pPr marL="971550" lvl="1" indent="-342900">
              <a:buFont typeface="+mj-lt"/>
              <a:buAutoNum type="arabicPeriod"/>
            </a:pPr>
            <a:r>
              <a:rPr lang="en-CA" sz="1600" dirty="0">
                <a:latin typeface="+mn-lt"/>
              </a:rPr>
              <a:t>Hazard control process sees preventive and corrective measures implemented to eliminate or mitigate the effect of the hazard(s). </a:t>
            </a:r>
          </a:p>
        </p:txBody>
      </p:sp>
    </p:spTree>
    <p:extLst>
      <p:ext uri="{BB962C8B-B14F-4D97-AF65-F5344CB8AC3E}">
        <p14:creationId xmlns:p14="http://schemas.microsoft.com/office/powerpoint/2010/main" val="3782400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B3D18-5FA6-4068-9302-4F5E36F70B4C}"/>
              </a:ext>
            </a:extLst>
          </p:cNvPr>
          <p:cNvSpPr>
            <a:spLocks noGrp="1"/>
          </p:cNvSpPr>
          <p:nvPr>
            <p:ph type="title"/>
          </p:nvPr>
        </p:nvSpPr>
        <p:spPr/>
        <p:txBody>
          <a:bodyPr>
            <a:normAutofit fontScale="90000"/>
          </a:bodyPr>
          <a:lstStyle/>
          <a:p>
            <a:r>
              <a:rPr lang="en-CA" dirty="0"/>
              <a:t>9.12 Investigation Steps</a:t>
            </a:r>
          </a:p>
        </p:txBody>
      </p:sp>
      <p:sp>
        <p:nvSpPr>
          <p:cNvPr id="3" name="Text Placeholder 2">
            <a:extLst>
              <a:ext uri="{FF2B5EF4-FFF2-40B4-BE49-F238E27FC236}">
                <a16:creationId xmlns:a16="http://schemas.microsoft.com/office/drawing/2014/main" id="{3E524CF8-F36E-4DEA-98CF-BA4A061C4B8C}"/>
              </a:ext>
            </a:extLst>
          </p:cNvPr>
          <p:cNvSpPr>
            <a:spLocks noGrp="1"/>
          </p:cNvSpPr>
          <p:nvPr>
            <p:ph type="body" idx="1"/>
          </p:nvPr>
        </p:nvSpPr>
        <p:spPr>
          <a:xfrm>
            <a:off x="311700" y="1229875"/>
            <a:ext cx="4539700" cy="3339000"/>
          </a:xfrm>
        </p:spPr>
        <p:txBody>
          <a:bodyPr/>
          <a:lstStyle/>
          <a:p>
            <a:pPr marL="457200" indent="-342900">
              <a:buFont typeface="+mj-lt"/>
              <a:buAutoNum type="arabicPeriod"/>
            </a:pPr>
            <a:r>
              <a:rPr lang="en-CA" dirty="0"/>
              <a:t>Scene security</a:t>
            </a:r>
          </a:p>
          <a:p>
            <a:pPr marL="457200" indent="-342900">
              <a:buFont typeface="+mj-lt"/>
              <a:buAutoNum type="arabicPeriod"/>
            </a:pPr>
            <a:r>
              <a:rPr lang="en-CA" dirty="0"/>
              <a:t>Identify and interview witnesses</a:t>
            </a:r>
          </a:p>
          <a:p>
            <a:pPr marL="457200" indent="-342900">
              <a:buFont typeface="+mj-lt"/>
              <a:buAutoNum type="arabicPeriod"/>
            </a:pPr>
            <a:r>
              <a:rPr lang="en-CA" dirty="0"/>
              <a:t>Complete the investigation</a:t>
            </a:r>
          </a:p>
          <a:p>
            <a:pPr marL="457200" indent="-342900">
              <a:buFont typeface="+mj-lt"/>
              <a:buAutoNum type="arabicPeriod"/>
            </a:pPr>
            <a:r>
              <a:rPr lang="en-CA" dirty="0"/>
              <a:t>Root cause analysis</a:t>
            </a:r>
          </a:p>
          <a:p>
            <a:pPr marL="457200" indent="-342900">
              <a:buFont typeface="+mj-lt"/>
              <a:buAutoNum type="arabicPeriod"/>
            </a:pPr>
            <a:r>
              <a:rPr lang="en-CA" dirty="0"/>
              <a:t>Reporting and recommendations</a:t>
            </a:r>
          </a:p>
          <a:p>
            <a:pPr marL="457200" indent="-342900">
              <a:buFont typeface="+mj-lt"/>
              <a:buAutoNum type="arabicPeriod"/>
            </a:pPr>
            <a:r>
              <a:rPr lang="en-CA" dirty="0"/>
              <a:t>Follow-up</a:t>
            </a:r>
          </a:p>
          <a:p>
            <a:pPr marL="457200" indent="-342900">
              <a:buFont typeface="+mj-lt"/>
              <a:buAutoNum type="arabicPeriod"/>
            </a:pPr>
            <a:endParaRPr lang="en-CA" dirty="0"/>
          </a:p>
        </p:txBody>
      </p:sp>
      <p:pic>
        <p:nvPicPr>
          <p:cNvPr id="5" name="Picture 4">
            <a:extLst>
              <a:ext uri="{FF2B5EF4-FFF2-40B4-BE49-F238E27FC236}">
                <a16:creationId xmlns:a16="http://schemas.microsoft.com/office/drawing/2014/main" id="{7C6A70CF-903E-4755-9FFD-3ED28A77DCF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908550" y="1017800"/>
            <a:ext cx="3856780" cy="2571750"/>
          </a:xfrm>
          <a:prstGeom prst="rect">
            <a:avLst/>
          </a:prstGeom>
        </p:spPr>
      </p:pic>
      <p:sp>
        <p:nvSpPr>
          <p:cNvPr id="7" name="TextBox 6">
            <a:extLst>
              <a:ext uri="{FF2B5EF4-FFF2-40B4-BE49-F238E27FC236}">
                <a16:creationId xmlns:a16="http://schemas.microsoft.com/office/drawing/2014/main" id="{5B3B43F5-350F-4AFC-A252-397CABA0B34D}"/>
              </a:ext>
            </a:extLst>
          </p:cNvPr>
          <p:cNvSpPr txBox="1"/>
          <p:nvPr/>
        </p:nvSpPr>
        <p:spPr>
          <a:xfrm>
            <a:off x="5757637" y="3706586"/>
            <a:ext cx="2300514" cy="230832"/>
          </a:xfrm>
          <a:prstGeom prst="rect">
            <a:avLst/>
          </a:prstGeom>
          <a:noFill/>
        </p:spPr>
        <p:txBody>
          <a:bodyPr wrap="square" rtlCol="0">
            <a:spAutoFit/>
          </a:bodyPr>
          <a:lstStyle/>
          <a:p>
            <a:r>
              <a:rPr lang="en-CA" sz="900" dirty="0">
                <a:latin typeface="+mn-lt"/>
                <a:hlinkClick r:id="rId5"/>
              </a:rPr>
              <a:t>Photo </a:t>
            </a:r>
            <a:r>
              <a:rPr lang="en-CA" sz="900" dirty="0">
                <a:latin typeface="+mn-lt"/>
              </a:rPr>
              <a:t>by </a:t>
            </a:r>
            <a:r>
              <a:rPr lang="en-CA" sz="900" dirty="0">
                <a:latin typeface="+mn-lt"/>
                <a:hlinkClick r:id="rId6"/>
              </a:rPr>
              <a:t>Jake Hills</a:t>
            </a:r>
            <a:r>
              <a:rPr lang="en-CA" sz="900" dirty="0">
                <a:latin typeface="+mn-lt"/>
              </a:rPr>
              <a:t> </a:t>
            </a:r>
            <a:r>
              <a:rPr lang="en-CA" sz="900" dirty="0" err="1">
                <a:solidFill>
                  <a:srgbClr val="111111"/>
                </a:solidFill>
                <a:latin typeface="+mn-lt"/>
                <a:hlinkClick r:id="rId7"/>
              </a:rPr>
              <a:t>Unsplash</a:t>
            </a:r>
            <a:r>
              <a:rPr lang="en-CA" sz="900" dirty="0">
                <a:solidFill>
                  <a:srgbClr val="111111"/>
                </a:solidFill>
                <a:latin typeface="+mn-lt"/>
                <a:hlinkClick r:id="rId7"/>
              </a:rPr>
              <a:t> License</a:t>
            </a:r>
            <a:endParaRPr lang="en-CA" sz="900" dirty="0">
              <a:latin typeface="+mn-lt"/>
            </a:endParaRPr>
          </a:p>
        </p:txBody>
      </p:sp>
    </p:spTree>
    <p:extLst>
      <p:ext uri="{BB962C8B-B14F-4D97-AF65-F5344CB8AC3E}">
        <p14:creationId xmlns:p14="http://schemas.microsoft.com/office/powerpoint/2010/main" val="3692082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7669-BA5F-4632-911F-C4E77A43B2A5}"/>
              </a:ext>
            </a:extLst>
          </p:cNvPr>
          <p:cNvSpPr>
            <a:spLocks noGrp="1"/>
          </p:cNvSpPr>
          <p:nvPr>
            <p:ph type="title"/>
          </p:nvPr>
        </p:nvSpPr>
        <p:spPr/>
        <p:txBody>
          <a:bodyPr>
            <a:normAutofit fontScale="90000"/>
          </a:bodyPr>
          <a:lstStyle/>
          <a:p>
            <a:r>
              <a:rPr lang="en-CA" dirty="0"/>
              <a:t>9.13 Culture of Health and Safety</a:t>
            </a:r>
          </a:p>
        </p:txBody>
      </p:sp>
      <p:sp>
        <p:nvSpPr>
          <p:cNvPr id="3" name="Text Placeholder 2">
            <a:extLst>
              <a:ext uri="{FF2B5EF4-FFF2-40B4-BE49-F238E27FC236}">
                <a16:creationId xmlns:a16="http://schemas.microsoft.com/office/drawing/2014/main" id="{89A1FFB1-82BF-4C3A-AD16-591F844626F9}"/>
              </a:ext>
            </a:extLst>
          </p:cNvPr>
          <p:cNvSpPr>
            <a:spLocks noGrp="1"/>
          </p:cNvSpPr>
          <p:nvPr>
            <p:ph type="body" idx="1"/>
          </p:nvPr>
        </p:nvSpPr>
        <p:spPr/>
        <p:txBody>
          <a:bodyPr>
            <a:normAutofit fontScale="85000" lnSpcReduction="10000"/>
          </a:bodyPr>
          <a:lstStyle/>
          <a:p>
            <a:pPr marL="114300" indent="0">
              <a:buNone/>
            </a:pPr>
            <a:r>
              <a:rPr lang="en-CA" dirty="0"/>
              <a:t>Possible techniques you can implement to have a safe and healthy work environment include the following:</a:t>
            </a:r>
          </a:p>
          <a:p>
            <a:pPr marL="457200" indent="-342900">
              <a:buFont typeface="+mj-lt"/>
              <a:buAutoNum type="arabicPeriod"/>
            </a:pPr>
            <a:r>
              <a:rPr lang="en-CA" dirty="0"/>
              <a:t>Know safety laws.</a:t>
            </a:r>
          </a:p>
          <a:p>
            <a:pPr marL="457200" indent="-342900">
              <a:buFont typeface="+mj-lt"/>
              <a:buAutoNum type="arabicPeriod"/>
            </a:pPr>
            <a:r>
              <a:rPr lang="en-CA" dirty="0"/>
              <a:t>Provide training to employees on safety laws.</a:t>
            </a:r>
          </a:p>
          <a:p>
            <a:pPr marL="457200" indent="-342900">
              <a:buFont typeface="+mj-lt"/>
              <a:buAutoNum type="arabicPeriod"/>
            </a:pPr>
            <a:r>
              <a:rPr lang="en-CA" dirty="0"/>
              <a:t>Have a written policy for how violations will be handled.</a:t>
            </a:r>
          </a:p>
          <a:p>
            <a:pPr marL="457200" indent="-342900">
              <a:buFont typeface="+mj-lt"/>
              <a:buAutoNum type="arabicPeriod"/>
            </a:pPr>
            <a:r>
              <a:rPr lang="en-CA" dirty="0"/>
              <a:t>Commit the resources (time and money) necessary to ensure a healthy work environment.</a:t>
            </a:r>
          </a:p>
          <a:p>
            <a:pPr marL="457200" indent="-342900">
              <a:buFont typeface="+mj-lt"/>
              <a:buAutoNum type="arabicPeriod"/>
            </a:pPr>
            <a:r>
              <a:rPr lang="en-CA" dirty="0"/>
              <a:t>Involve employees in safety and health discussions, as they may have good ideas as to how the organization can improve.</a:t>
            </a:r>
          </a:p>
          <a:p>
            <a:pPr marL="457200" indent="-342900">
              <a:buFont typeface="+mj-lt"/>
              <a:buAutoNum type="arabicPeriod"/>
            </a:pPr>
            <a:r>
              <a:rPr lang="en-CA" dirty="0"/>
              <a:t>Make safety part of an employee’s job description; in other words, hold employees accountable for always practising safety at work.</a:t>
            </a:r>
          </a:p>
          <a:p>
            <a:pPr marL="457200" indent="-342900">
              <a:buFont typeface="+mj-lt"/>
              <a:buAutoNum type="arabicPeriod"/>
            </a:pPr>
            <a:r>
              <a:rPr lang="en-CA" dirty="0"/>
              <a:t>Understand how the health (or lack of health) of your employees contributes to or takes away from the bottom line and implement policies and programs to assist in this effort.</a:t>
            </a:r>
          </a:p>
          <a:p>
            <a:endParaRPr lang="en-CA" dirty="0"/>
          </a:p>
        </p:txBody>
      </p:sp>
    </p:spTree>
    <p:extLst>
      <p:ext uri="{BB962C8B-B14F-4D97-AF65-F5344CB8AC3E}">
        <p14:creationId xmlns:p14="http://schemas.microsoft.com/office/powerpoint/2010/main" val="164413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A883E-0475-944E-B286-BF57CB1C94A0}"/>
              </a:ext>
            </a:extLst>
          </p:cNvPr>
          <p:cNvSpPr>
            <a:spLocks noGrp="1"/>
          </p:cNvSpPr>
          <p:nvPr>
            <p:ph type="title"/>
          </p:nvPr>
        </p:nvSpPr>
        <p:spPr/>
        <p:txBody>
          <a:bodyPr>
            <a:normAutofit fontScale="90000"/>
          </a:bodyPr>
          <a:lstStyle/>
          <a:p>
            <a:r>
              <a:rPr lang="en-US" dirty="0"/>
              <a:t>Key Takeaways </a:t>
            </a:r>
            <a:br>
              <a:rPr lang="en-US" dirty="0"/>
            </a:br>
            <a:br>
              <a:rPr lang="en-US" dirty="0"/>
            </a:br>
            <a:endParaRPr lang="en-US" dirty="0"/>
          </a:p>
        </p:txBody>
      </p:sp>
      <p:sp>
        <p:nvSpPr>
          <p:cNvPr id="3" name="Text Placeholder 2">
            <a:extLst>
              <a:ext uri="{FF2B5EF4-FFF2-40B4-BE49-F238E27FC236}">
                <a16:creationId xmlns:a16="http://schemas.microsoft.com/office/drawing/2014/main" id="{A6CCC6E6-C882-EBED-2A3C-04C5A7F76FD9}"/>
              </a:ext>
            </a:extLst>
          </p:cNvPr>
          <p:cNvSpPr>
            <a:spLocks noGrp="1"/>
          </p:cNvSpPr>
          <p:nvPr>
            <p:ph type="body" idx="1"/>
          </p:nvPr>
        </p:nvSpPr>
        <p:spPr/>
        <p:txBody>
          <a:bodyPr>
            <a:normAutofit fontScale="77500" lnSpcReduction="20000"/>
          </a:bodyPr>
          <a:lstStyle/>
          <a:p>
            <a:r>
              <a:rPr lang="en-CA" b="0" i="0" u="none" strike="noStrike" dirty="0">
                <a:solidFill>
                  <a:srgbClr val="373D3F"/>
                </a:solidFill>
                <a:effectLst/>
                <a:latin typeface="Arial" panose="020B0604020202020204" pitchFamily="34" charset="0"/>
                <a:cs typeface="Arial" panose="020B0604020202020204" pitchFamily="34" charset="0"/>
              </a:rPr>
              <a:t>This chapter outlined the legal framework the state has enacted to prevent and compensate work-related injuries. </a:t>
            </a:r>
          </a:p>
          <a:p>
            <a:endParaRPr lang="en-CA" dirty="0">
              <a:solidFill>
                <a:srgbClr val="373D3F"/>
              </a:solidFill>
              <a:latin typeface="Arial" panose="020B0604020202020204" pitchFamily="34" charset="0"/>
              <a:cs typeface="Arial" panose="020B0604020202020204" pitchFamily="34" charset="0"/>
            </a:endParaRPr>
          </a:p>
          <a:p>
            <a:r>
              <a:rPr lang="en-CA" b="0" i="0" u="none" strike="noStrike" dirty="0">
                <a:solidFill>
                  <a:srgbClr val="373D3F"/>
                </a:solidFill>
                <a:effectLst/>
                <a:latin typeface="Arial" panose="020B0604020202020204" pitchFamily="34" charset="0"/>
                <a:cs typeface="Arial" panose="020B0604020202020204" pitchFamily="34" charset="0"/>
              </a:rPr>
              <a:t>To fully appreciate how injury prevention and compensation laws operate we have to be prepared to understand both the technical requirements of the laws and the political economy of their enforcement.</a:t>
            </a:r>
          </a:p>
          <a:p>
            <a:endParaRPr lang="en-CA" dirty="0">
              <a:solidFill>
                <a:srgbClr val="373D3F"/>
              </a:solidFill>
              <a:latin typeface="Arial" panose="020B0604020202020204" pitchFamily="34" charset="0"/>
              <a:cs typeface="Arial" panose="020B0604020202020204" pitchFamily="34" charset="0"/>
            </a:endParaRPr>
          </a:p>
          <a:p>
            <a:r>
              <a:rPr lang="en-CA" b="0" i="0" u="none" strike="noStrike" dirty="0">
                <a:solidFill>
                  <a:srgbClr val="373D3F"/>
                </a:solidFill>
                <a:effectLst/>
                <a:latin typeface="Arial" panose="020B0604020202020204" pitchFamily="34" charset="0"/>
                <a:cs typeface="Arial" panose="020B0604020202020204" pitchFamily="34" charset="0"/>
              </a:rPr>
              <a:t>Canadian governments have made employers and workers jointly responsible for OHS via the IRS. </a:t>
            </a:r>
          </a:p>
          <a:p>
            <a:endParaRPr lang="en-CA" dirty="0">
              <a:solidFill>
                <a:srgbClr val="373D3F"/>
              </a:solidFill>
              <a:latin typeface="Arial" panose="020B0604020202020204" pitchFamily="34" charset="0"/>
              <a:cs typeface="Arial" panose="020B0604020202020204" pitchFamily="34" charset="0"/>
            </a:endParaRPr>
          </a:p>
          <a:p>
            <a:r>
              <a:rPr lang="en-CA" b="0" i="0" u="none" strike="noStrike" dirty="0">
                <a:solidFill>
                  <a:srgbClr val="373D3F"/>
                </a:solidFill>
                <a:effectLst/>
                <a:latin typeface="Arial" panose="020B0604020202020204" pitchFamily="34" charset="0"/>
                <a:cs typeface="Arial" panose="020B0604020202020204" pitchFamily="34" charset="0"/>
              </a:rPr>
              <a:t>In addition to OHS laws, governments have passed other legislation that makes workplaces safer, including fire and building codes and hazardous materials and environment protection regulations. </a:t>
            </a:r>
          </a:p>
          <a:p>
            <a:endParaRPr lang="en-CA" dirty="0">
              <a:solidFill>
                <a:srgbClr val="373D3F"/>
              </a:solidFill>
              <a:latin typeface="Arial" panose="020B0604020202020204" pitchFamily="34" charset="0"/>
              <a:cs typeface="Arial" panose="020B0604020202020204" pitchFamily="34" charset="0"/>
            </a:endParaRPr>
          </a:p>
          <a:p>
            <a:r>
              <a:rPr lang="en-CA" b="0" i="0" u="none" strike="noStrike" dirty="0">
                <a:solidFill>
                  <a:srgbClr val="373D3F"/>
                </a:solidFill>
                <a:effectLst/>
                <a:latin typeface="Arial" panose="020B0604020202020204" pitchFamily="34" charset="0"/>
                <a:cs typeface="Arial" panose="020B0604020202020204" pitchFamily="34" charset="0"/>
              </a:rPr>
              <a:t>It is essential that every employer understand the occupational health and safety legislation that applies to their workplace(s) and implements the essential components of a safety program including training, hazard identification, incident investigation and controls.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0912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306EA-E009-47B5-8701-32A1AE0E765A}"/>
              </a:ext>
            </a:extLst>
          </p:cNvPr>
          <p:cNvSpPr>
            <a:spLocks noGrp="1"/>
          </p:cNvSpPr>
          <p:nvPr>
            <p:ph type="title"/>
          </p:nvPr>
        </p:nvSpPr>
        <p:spPr/>
        <p:txBody>
          <a:bodyPr>
            <a:normAutofit fontScale="90000"/>
          </a:bodyPr>
          <a:lstStyle/>
          <a:p>
            <a:r>
              <a:rPr lang="en-CA" dirty="0"/>
              <a:t>Summary</a:t>
            </a:r>
          </a:p>
        </p:txBody>
      </p:sp>
      <p:sp>
        <p:nvSpPr>
          <p:cNvPr id="3" name="Text Placeholder 2">
            <a:extLst>
              <a:ext uri="{FF2B5EF4-FFF2-40B4-BE49-F238E27FC236}">
                <a16:creationId xmlns:a16="http://schemas.microsoft.com/office/drawing/2014/main" id="{438EA2ED-701C-4481-BBDC-FF457AA38B32}"/>
              </a:ext>
            </a:extLst>
          </p:cNvPr>
          <p:cNvSpPr>
            <a:spLocks noGrp="1"/>
          </p:cNvSpPr>
          <p:nvPr>
            <p:ph type="body" idx="1"/>
          </p:nvPr>
        </p:nvSpPr>
        <p:spPr/>
        <p:txBody>
          <a:bodyPr/>
          <a:lstStyle/>
          <a:p>
            <a:r>
              <a:rPr lang="en-CA" dirty="0"/>
              <a:t>Describe employer and employee obligations in regards to Occupational Health and Safety.</a:t>
            </a:r>
          </a:p>
          <a:p>
            <a:r>
              <a:rPr lang="en-CA" dirty="0"/>
              <a:t>Explain the impact of  non compliance.</a:t>
            </a:r>
          </a:p>
          <a:p>
            <a:r>
              <a:rPr lang="en-CA" dirty="0"/>
              <a:t>Explain health concerns that can affect employees at work.</a:t>
            </a:r>
          </a:p>
          <a:p>
            <a:r>
              <a:rPr lang="en-CA" dirty="0"/>
              <a:t>List the three rights of workers.</a:t>
            </a:r>
          </a:p>
          <a:p>
            <a:r>
              <a:rPr lang="en-CA" dirty="0"/>
              <a:t>Explain the elements that make up WHMIS 2015.</a:t>
            </a:r>
          </a:p>
          <a:p>
            <a:r>
              <a:rPr lang="en-CA" dirty="0"/>
              <a:t>Identify the pictograms associated with product labels.</a:t>
            </a:r>
          </a:p>
          <a:p>
            <a:r>
              <a:rPr lang="en-CA" dirty="0"/>
              <a:t>Explain how to identify a hazard at work.</a:t>
            </a:r>
          </a:p>
          <a:p>
            <a:r>
              <a:rPr lang="en-CA" dirty="0"/>
              <a:t>Explain the steps and reporting requirements in an incident investigation.</a:t>
            </a:r>
          </a:p>
          <a:p>
            <a:endParaRPr lang="en-CA" dirty="0"/>
          </a:p>
        </p:txBody>
      </p:sp>
    </p:spTree>
    <p:extLst>
      <p:ext uri="{BB962C8B-B14F-4D97-AF65-F5344CB8AC3E}">
        <p14:creationId xmlns:p14="http://schemas.microsoft.com/office/powerpoint/2010/main" val="3684019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435057-8CC2-05DF-488C-7EF4260BC5F7}"/>
              </a:ext>
            </a:extLst>
          </p:cNvPr>
          <p:cNvSpPr>
            <a:spLocks noGrp="1"/>
          </p:cNvSpPr>
          <p:nvPr>
            <p:ph type="title"/>
          </p:nvPr>
        </p:nvSpPr>
        <p:spPr>
          <a:xfrm>
            <a:off x="440266" y="410000"/>
            <a:ext cx="8392033" cy="607800"/>
          </a:xfrm>
        </p:spPr>
        <p:txBody>
          <a:bodyPr>
            <a:noAutofit/>
          </a:bodyPr>
          <a:lstStyle/>
          <a:p>
            <a:r>
              <a:rPr lang="en-US" sz="3000" b="1" dirty="0">
                <a:solidFill>
                  <a:schemeClr val="bg1"/>
                </a:solidFill>
              </a:rPr>
              <a:t>End Chapter Review</a:t>
            </a:r>
          </a:p>
        </p:txBody>
      </p:sp>
      <p:sp>
        <p:nvSpPr>
          <p:cNvPr id="4" name="Text Placeholder 2">
            <a:extLst>
              <a:ext uri="{FF2B5EF4-FFF2-40B4-BE49-F238E27FC236}">
                <a16:creationId xmlns:a16="http://schemas.microsoft.com/office/drawing/2014/main" id="{D3AB1A63-EEF7-D6E0-D20B-1F01701EECE5}"/>
              </a:ext>
            </a:extLst>
          </p:cNvPr>
          <p:cNvSpPr txBox="1">
            <a:spLocks/>
          </p:cNvSpPr>
          <p:nvPr/>
        </p:nvSpPr>
        <p:spPr>
          <a:xfrm>
            <a:off x="311702" y="1420483"/>
            <a:ext cx="7966994" cy="3404558"/>
          </a:xfrm>
          <a:prstGeom prst="rect">
            <a:avLst/>
          </a:prstGeom>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bg1"/>
              </a:buClr>
              <a:buFont typeface="Arial"/>
              <a:defRPr sz="1400" b="0" i="0" u="none" strike="noStrike" cap="none">
                <a:solidFill>
                  <a:schemeClr val="bg1"/>
                </a:solidFill>
                <a:latin typeface="+mn-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SzPct val="150000"/>
              <a:buFont typeface="Arial" panose="020B0604020202020204" pitchFamily="34" charset="0"/>
              <a:buChar char="•"/>
            </a:pPr>
            <a:r>
              <a:rPr lang="en-CA" sz="1800" dirty="0"/>
              <a:t>Explain the role due diligence plays in designing a health and safety plan for your company, as the HR Manager.</a:t>
            </a:r>
          </a:p>
          <a:p>
            <a:pPr marL="342900" indent="-342900">
              <a:buSzPct val="150000"/>
              <a:buFont typeface="Arial" panose="020B0604020202020204" pitchFamily="34" charset="0"/>
              <a:buChar char="•"/>
            </a:pPr>
            <a:r>
              <a:rPr lang="en-CA" sz="1800" dirty="0"/>
              <a:t>What is a joint health and safety committee and what is its purpose?</a:t>
            </a:r>
          </a:p>
          <a:p>
            <a:pPr marL="342900" indent="-342900">
              <a:buSzPct val="150000"/>
              <a:buFont typeface="Arial" panose="020B0604020202020204" pitchFamily="34" charset="0"/>
              <a:buChar char="•"/>
            </a:pPr>
            <a:r>
              <a:rPr lang="en-CA" sz="1800" dirty="0"/>
              <a:t>Discuss the rights of the worker and the manager’s responsibilities. </a:t>
            </a:r>
          </a:p>
          <a:p>
            <a:pPr marL="342900" indent="-342900">
              <a:buSzPct val="150000"/>
              <a:buFont typeface="Arial" panose="020B0604020202020204" pitchFamily="34" charset="0"/>
              <a:buChar char="•"/>
            </a:pPr>
            <a:r>
              <a:rPr lang="en-CA" sz="1800" dirty="0"/>
              <a:t>Describe employer and employee obligations in regards to Occupational Health and Safety. </a:t>
            </a:r>
          </a:p>
          <a:p>
            <a:pPr marL="342900" indent="-342900">
              <a:buSzPct val="150000"/>
              <a:buFont typeface="Arial" panose="020B0604020202020204" pitchFamily="34" charset="0"/>
              <a:buChar char="•"/>
            </a:pPr>
            <a:r>
              <a:rPr lang="en-CA" sz="1800" dirty="0"/>
              <a:t>What significance has the </a:t>
            </a:r>
            <a:r>
              <a:rPr lang="en-CA" sz="1800" dirty="0" err="1"/>
              <a:t>Westray</a:t>
            </a:r>
            <a:r>
              <a:rPr lang="en-CA" sz="1800" dirty="0"/>
              <a:t> Law or former Bill C-45 played in today’s companies? </a:t>
            </a:r>
          </a:p>
          <a:p>
            <a:pPr marL="342900" indent="-342900">
              <a:buSzPct val="150000"/>
              <a:buFont typeface="Arial" panose="020B0604020202020204" pitchFamily="34" charset="0"/>
              <a:buChar char="•"/>
            </a:pPr>
            <a:r>
              <a:rPr lang="en-CA" sz="1800" dirty="0"/>
              <a:t>How does stress impact employees and why is this concerning for HR professionals?</a:t>
            </a:r>
          </a:p>
          <a:p>
            <a:pPr marL="342900" indent="-342900">
              <a:buSzPct val="150000"/>
              <a:buFont typeface="Arial" panose="020B0604020202020204" pitchFamily="34" charset="0"/>
              <a:buChar char="•"/>
            </a:pPr>
            <a:r>
              <a:rPr lang="en-CA" sz="1800" dirty="0"/>
              <a:t>What steps do you take for inspections? </a:t>
            </a:r>
          </a:p>
          <a:p>
            <a:pPr marL="342900" indent="-342900">
              <a:buSzPct val="150000"/>
              <a:buFont typeface="Arial" panose="020B0604020202020204" pitchFamily="34" charset="0"/>
              <a:buChar char="•"/>
            </a:pPr>
            <a:endParaRPr lang="en-CA" sz="1800" dirty="0"/>
          </a:p>
        </p:txBody>
      </p:sp>
    </p:spTree>
    <p:extLst>
      <p:ext uri="{BB962C8B-B14F-4D97-AF65-F5344CB8AC3E}">
        <p14:creationId xmlns:p14="http://schemas.microsoft.com/office/powerpoint/2010/main" val="1115321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1A865-8AC1-17C4-B866-D7EF3271B092}"/>
              </a:ext>
            </a:extLst>
          </p:cNvPr>
          <p:cNvSpPr>
            <a:spLocks noGrp="1"/>
          </p:cNvSpPr>
          <p:nvPr>
            <p:ph type="title"/>
          </p:nvPr>
        </p:nvSpPr>
        <p:spPr/>
        <p:txBody>
          <a:bodyPr>
            <a:noAutofit/>
          </a:bodyPr>
          <a:lstStyle/>
          <a:p>
            <a:r>
              <a:rPr lang="en-US" dirty="0"/>
              <a:t>9.1 Introduction To Occupational Health And Safety Legislation</a:t>
            </a:r>
            <a:br>
              <a:rPr lang="en-US" sz="2100" dirty="0"/>
            </a:br>
            <a:br>
              <a:rPr lang="en-US" sz="2100" dirty="0"/>
            </a:br>
            <a:endParaRPr lang="en-US" sz="2100" dirty="0"/>
          </a:p>
        </p:txBody>
      </p:sp>
      <p:sp>
        <p:nvSpPr>
          <p:cNvPr id="3" name="Text Placeholder 2">
            <a:extLst>
              <a:ext uri="{FF2B5EF4-FFF2-40B4-BE49-F238E27FC236}">
                <a16:creationId xmlns:a16="http://schemas.microsoft.com/office/drawing/2014/main" id="{19C4FD71-3314-8965-61D9-F5C766380E8C}"/>
              </a:ext>
            </a:extLst>
          </p:cNvPr>
          <p:cNvSpPr>
            <a:spLocks noGrp="1"/>
          </p:cNvSpPr>
          <p:nvPr>
            <p:ph type="body" idx="1"/>
          </p:nvPr>
        </p:nvSpPr>
        <p:spPr>
          <a:xfrm>
            <a:off x="311700" y="1436913"/>
            <a:ext cx="8520600" cy="1134837"/>
          </a:xfrm>
        </p:spPr>
        <p:txBody>
          <a:bodyPr>
            <a:normAutofit/>
          </a:bodyPr>
          <a:lstStyle/>
          <a:p>
            <a:pPr marL="114300" indent="0" algn="l">
              <a:buNone/>
            </a:pPr>
            <a:r>
              <a:rPr lang="en-CA" i="0" u="none" strike="noStrike" dirty="0">
                <a:solidFill>
                  <a:srgbClr val="373D3F"/>
                </a:solidFill>
                <a:effectLst/>
                <a:latin typeface="Arial" panose="020B0604020202020204" pitchFamily="34" charset="0"/>
                <a:cs typeface="Arial" panose="020B0604020202020204" pitchFamily="34" charset="0"/>
              </a:rPr>
              <a:t>Each jurisdiction has its own amalgam of acts, regulations, policies, and guidelines.</a:t>
            </a:r>
          </a:p>
          <a:p>
            <a:pPr marL="114300" indent="0" algn="l">
              <a:buNone/>
            </a:pPr>
            <a:endParaRPr lang="en-CA" sz="2000" b="0" i="0" u="none" strike="noStrike" dirty="0">
              <a:solidFill>
                <a:srgbClr val="373D3F"/>
              </a:solidFill>
              <a:effectLst/>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F1198796-55BB-44EA-ED69-411B50462849}"/>
              </a:ext>
            </a:extLst>
          </p:cNvPr>
          <p:cNvSpPr txBox="1">
            <a:spLocks/>
          </p:cNvSpPr>
          <p:nvPr/>
        </p:nvSpPr>
        <p:spPr>
          <a:xfrm>
            <a:off x="311700" y="2704093"/>
            <a:ext cx="8521700" cy="1530401"/>
          </a:xfrm>
          <a:prstGeom prst="rect">
            <a:avLst/>
          </a:prstGeom>
          <a:solidFill>
            <a:schemeClr val="bg1">
              <a:lumMod val="95000"/>
            </a:schemeClr>
          </a:solidFill>
          <a:ln w="57150">
            <a:solidFill>
              <a:schemeClr val="tx1"/>
            </a:solidFill>
          </a:ln>
        </p:spPr>
        <p:txBody>
          <a:bodyPr spcFirstLastPara="1" wrap="square" lIns="108000" tIns="72000" rIns="108000" bIns="72000" anchor="t" anchorCtr="0">
            <a:spAutoFit/>
          </a:bodyPr>
          <a:lstStyle>
            <a:defPPr marR="0" lvl="0" algn="l" rtl="0">
              <a:lnSpc>
                <a:spcPct val="100000"/>
              </a:lnSpc>
              <a:spcBef>
                <a:spcPts val="0"/>
              </a:spcBef>
              <a:spcAft>
                <a:spcPts val="0"/>
              </a:spcAft>
              <a:defRPr/>
            </a:defPPr>
            <a:lvl1pPr marL="457200" marR="0" lvl="0"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mn-lt"/>
                <a:ea typeface="Roboto"/>
                <a:cs typeface="Roboto"/>
                <a:sym typeface="Roboto"/>
              </a:defRPr>
            </a:lvl1pPr>
            <a:lvl2pPr marL="914400" marR="0" lvl="1"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pPr algn="l"/>
            <a:r>
              <a:rPr lang="en-CA" b="0" i="0" u="none" strike="noStrike" dirty="0">
                <a:solidFill>
                  <a:srgbClr val="373D3F"/>
                </a:solidFill>
                <a:effectLst/>
                <a:cs typeface="Arial" panose="020B0604020202020204" pitchFamily="34" charset="0"/>
              </a:rPr>
              <a:t>An </a:t>
            </a:r>
            <a:r>
              <a:rPr lang="en-CA" b="1" i="0" u="none" strike="noStrike" dirty="0">
                <a:solidFill>
                  <a:srgbClr val="373D3F"/>
                </a:solidFill>
                <a:effectLst/>
                <a:cs typeface="Arial" panose="020B0604020202020204" pitchFamily="34" charset="0"/>
              </a:rPr>
              <a:t>act</a:t>
            </a:r>
            <a:r>
              <a:rPr lang="en-CA" b="0" i="0" u="none" strike="noStrike" dirty="0">
                <a:solidFill>
                  <a:srgbClr val="373D3F"/>
                </a:solidFill>
                <a:effectLst/>
                <a:cs typeface="Arial" panose="020B0604020202020204" pitchFamily="34" charset="0"/>
              </a:rPr>
              <a:t> is a federal, provincial, or territorial law that sets out the broad legal framework around occupational health and safety in each jurisdiction. </a:t>
            </a:r>
          </a:p>
          <a:p>
            <a:pPr algn="l"/>
            <a:endParaRPr lang="en-CA" dirty="0">
              <a:solidFill>
                <a:srgbClr val="373D3F"/>
              </a:solidFill>
              <a:cs typeface="Arial" panose="020B0604020202020204" pitchFamily="34" charset="0"/>
            </a:endParaRPr>
          </a:p>
          <a:p>
            <a:pPr algn="l"/>
            <a:r>
              <a:rPr lang="en-CA" b="0" i="0" u="none" strike="noStrike" dirty="0">
                <a:solidFill>
                  <a:srgbClr val="373D3F"/>
                </a:solidFill>
                <a:effectLst/>
              </a:rPr>
              <a:t>A </a:t>
            </a:r>
            <a:r>
              <a:rPr lang="en-CA" b="1" i="0" u="none" strike="noStrike" dirty="0">
                <a:solidFill>
                  <a:srgbClr val="373D3F"/>
                </a:solidFill>
                <a:effectLst/>
              </a:rPr>
              <a:t>regulation</a:t>
            </a:r>
            <a:r>
              <a:rPr lang="en-CA" b="0" i="0" u="none" strike="noStrike" dirty="0">
                <a:solidFill>
                  <a:srgbClr val="373D3F"/>
                </a:solidFill>
                <a:effectLst/>
              </a:rPr>
              <a:t> typically sets out how the general principles of the Act will be applied in specific circumstances and is enforceable. </a:t>
            </a:r>
            <a:endParaRPr lang="en-CA" b="0" i="0" u="none" strike="noStrike" dirty="0">
              <a:solidFill>
                <a:srgbClr val="373D3F"/>
              </a:solidFill>
              <a:effectLst/>
              <a:cs typeface="Arial" panose="020B0604020202020204" pitchFamily="34" charset="0"/>
            </a:endParaRPr>
          </a:p>
        </p:txBody>
      </p:sp>
    </p:spTree>
    <p:extLst>
      <p:ext uri="{BB962C8B-B14F-4D97-AF65-F5344CB8AC3E}">
        <p14:creationId xmlns:p14="http://schemas.microsoft.com/office/powerpoint/2010/main" val="3903012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845CC-4D7C-81C7-5F7E-BDA7DCF59173}"/>
              </a:ext>
            </a:extLst>
          </p:cNvPr>
          <p:cNvSpPr>
            <a:spLocks noGrp="1"/>
          </p:cNvSpPr>
          <p:nvPr>
            <p:ph type="title"/>
          </p:nvPr>
        </p:nvSpPr>
        <p:spPr/>
        <p:txBody>
          <a:bodyPr>
            <a:noAutofit/>
          </a:bodyPr>
          <a:lstStyle/>
          <a:p>
            <a:r>
              <a:rPr lang="en-US" dirty="0"/>
              <a:t>9.2 </a:t>
            </a:r>
            <a:r>
              <a:rPr lang="en-CA" dirty="0"/>
              <a:t>The Internal Responsibility System (IRS)</a:t>
            </a:r>
            <a:br>
              <a:rPr lang="en-CA" dirty="0"/>
            </a:br>
            <a:br>
              <a:rPr lang="en-US" dirty="0"/>
            </a:br>
            <a:br>
              <a:rPr lang="en-US" dirty="0"/>
            </a:br>
            <a:endParaRPr lang="en-US" dirty="0"/>
          </a:p>
        </p:txBody>
      </p:sp>
      <p:sp>
        <p:nvSpPr>
          <p:cNvPr id="3" name="Text Placeholder 2">
            <a:extLst>
              <a:ext uri="{FF2B5EF4-FFF2-40B4-BE49-F238E27FC236}">
                <a16:creationId xmlns:a16="http://schemas.microsoft.com/office/drawing/2014/main" id="{6C931AEB-6CCC-8F28-5F0D-4A2692DC8ECA}"/>
              </a:ext>
            </a:extLst>
          </p:cNvPr>
          <p:cNvSpPr>
            <a:spLocks noGrp="1"/>
          </p:cNvSpPr>
          <p:nvPr>
            <p:ph type="body" idx="1"/>
          </p:nvPr>
        </p:nvSpPr>
        <p:spPr/>
        <p:txBody>
          <a:bodyPr>
            <a:normAutofit/>
          </a:bodyPr>
          <a:lstStyle/>
          <a:p>
            <a:r>
              <a:rPr lang="en-US" dirty="0">
                <a:latin typeface="Arial" panose="020B0604020202020204" pitchFamily="34" charset="0"/>
                <a:cs typeface="Arial" panose="020B0604020202020204" pitchFamily="34" charset="0"/>
              </a:rPr>
              <a:t>Canadian Occupational Health &amp; Safety (OHS) is based upon the internal responsibility system (IRS). </a:t>
            </a:r>
          </a:p>
          <a:p>
            <a:r>
              <a:rPr lang="en-US" dirty="0">
                <a:latin typeface="Arial" panose="020B0604020202020204" pitchFamily="34" charset="0"/>
                <a:cs typeface="Arial" panose="020B0604020202020204" pitchFamily="34" charset="0"/>
              </a:rPr>
              <a:t>The IRS assumes that workers and employers have a shared responsibility for workplace health and safety. </a:t>
            </a:r>
          </a:p>
          <a:p>
            <a:r>
              <a:rPr lang="en-US" dirty="0">
                <a:latin typeface="Arial" panose="020B0604020202020204" pitchFamily="34" charset="0"/>
                <a:cs typeface="Arial" panose="020B0604020202020204" pitchFamily="34" charset="0"/>
              </a:rPr>
              <a:t>Employers are obligated to take steps to ensure that workplaces are as safe as reasonably practicable. </a:t>
            </a:r>
          </a:p>
          <a:p>
            <a:r>
              <a:rPr lang="en-US" dirty="0">
                <a:latin typeface="Arial" panose="020B0604020202020204" pitchFamily="34" charset="0"/>
                <a:cs typeface="Arial" panose="020B0604020202020204" pitchFamily="34" charset="0"/>
              </a:rPr>
              <a:t>Employers are also required to advise workers of hazards and to require workers to use mandated safety equipment. </a:t>
            </a:r>
            <a:endParaRPr lang="en-CA" b="0" i="0" u="none" strike="noStrike" dirty="0">
              <a:solidFill>
                <a:srgbClr val="373D3F"/>
              </a:solidFill>
              <a:effectLst/>
              <a:latin typeface="Arial" panose="020B0604020202020204" pitchFamily="34" charset="0"/>
              <a:cs typeface="Arial" panose="020B0604020202020204" pitchFamily="34" charset="0"/>
            </a:endParaRPr>
          </a:p>
          <a:p>
            <a:pPr marL="114300" indent="0">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2082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A660A-A3E0-4552-B7A7-142C1C04DDBB}"/>
              </a:ext>
            </a:extLst>
          </p:cNvPr>
          <p:cNvSpPr>
            <a:spLocks noGrp="1"/>
          </p:cNvSpPr>
          <p:nvPr>
            <p:ph type="title"/>
          </p:nvPr>
        </p:nvSpPr>
        <p:spPr/>
        <p:txBody>
          <a:bodyPr>
            <a:noAutofit/>
          </a:bodyPr>
          <a:lstStyle/>
          <a:p>
            <a:r>
              <a:rPr lang="en-CA" dirty="0"/>
              <a:t>9.2 Due Diligence</a:t>
            </a:r>
          </a:p>
        </p:txBody>
      </p:sp>
      <p:sp>
        <p:nvSpPr>
          <p:cNvPr id="3" name="Text Placeholder 2">
            <a:extLst>
              <a:ext uri="{FF2B5EF4-FFF2-40B4-BE49-F238E27FC236}">
                <a16:creationId xmlns:a16="http://schemas.microsoft.com/office/drawing/2014/main" id="{E5CAC744-AAAA-4267-988D-18BE7AE7A75E}"/>
              </a:ext>
            </a:extLst>
          </p:cNvPr>
          <p:cNvSpPr>
            <a:spLocks noGrp="1"/>
          </p:cNvSpPr>
          <p:nvPr>
            <p:ph type="body" idx="1"/>
          </p:nvPr>
        </p:nvSpPr>
        <p:spPr>
          <a:xfrm>
            <a:off x="311700" y="1229875"/>
            <a:ext cx="3925564" cy="3339000"/>
          </a:xfrm>
        </p:spPr>
        <p:txBody>
          <a:bodyPr>
            <a:normAutofit/>
          </a:bodyPr>
          <a:lstStyle/>
          <a:p>
            <a:pPr marL="114300" indent="0">
              <a:buNone/>
            </a:pPr>
            <a:r>
              <a:rPr lang="en-CA" b="1" dirty="0"/>
              <a:t>Due diligence </a:t>
            </a:r>
            <a:r>
              <a:rPr lang="en-CA" dirty="0"/>
              <a:t>is taking reasonable precautions and steps to prevent injury, given the circumstances. It is assessed using a three-part test:</a:t>
            </a:r>
          </a:p>
          <a:p>
            <a:endParaRPr lang="en-CA" dirty="0"/>
          </a:p>
          <a:p>
            <a:pPr marL="457200" indent="-342900">
              <a:buFont typeface="+mj-lt"/>
              <a:buAutoNum type="arabicPeriod"/>
            </a:pPr>
            <a:r>
              <a:rPr lang="en-CA" dirty="0"/>
              <a:t>Foreseeability</a:t>
            </a:r>
          </a:p>
          <a:p>
            <a:pPr marL="457200" indent="-342900">
              <a:buFont typeface="+mj-lt"/>
              <a:buAutoNum type="arabicPeriod"/>
            </a:pPr>
            <a:r>
              <a:rPr lang="en-CA" dirty="0"/>
              <a:t>Preventability</a:t>
            </a:r>
          </a:p>
          <a:p>
            <a:pPr marL="457200" indent="-342900">
              <a:buFont typeface="+mj-lt"/>
              <a:buAutoNum type="arabicPeriod"/>
            </a:pPr>
            <a:r>
              <a:rPr lang="en-CA" dirty="0"/>
              <a:t>Control</a:t>
            </a:r>
          </a:p>
        </p:txBody>
      </p:sp>
      <p:sp>
        <p:nvSpPr>
          <p:cNvPr id="6" name="TextBox 5">
            <a:extLst>
              <a:ext uri="{FF2B5EF4-FFF2-40B4-BE49-F238E27FC236}">
                <a16:creationId xmlns:a16="http://schemas.microsoft.com/office/drawing/2014/main" id="{89B43264-6C8F-488D-9F14-572F1AE783AB}"/>
              </a:ext>
            </a:extLst>
          </p:cNvPr>
          <p:cNvSpPr txBox="1"/>
          <p:nvPr/>
        </p:nvSpPr>
        <p:spPr>
          <a:xfrm>
            <a:off x="5344886" y="3607168"/>
            <a:ext cx="3048000" cy="369332"/>
          </a:xfrm>
          <a:prstGeom prst="rect">
            <a:avLst/>
          </a:prstGeom>
          <a:noFill/>
        </p:spPr>
        <p:txBody>
          <a:bodyPr wrap="square" rtlCol="0">
            <a:spAutoFit/>
          </a:bodyPr>
          <a:lstStyle/>
          <a:p>
            <a:r>
              <a:rPr lang="en-CA" sz="900" dirty="0">
                <a:hlinkClick r:id="rId3" tooltip="https://www.flickr.com/photos/emsef/235950687/"/>
              </a:rPr>
              <a:t>This Photo </a:t>
            </a:r>
            <a:r>
              <a:rPr lang="en-CA" sz="900" dirty="0"/>
              <a:t>by Lynn Friedman is licensed under </a:t>
            </a:r>
            <a:r>
              <a:rPr lang="en-CA" sz="900" dirty="0">
                <a:hlinkClick r:id="rId4" tooltip="https://creativecommons.org/licenses/by-nc-nd/3.0/"/>
              </a:rPr>
              <a:t>CC BY-NC-ND</a:t>
            </a:r>
            <a:endParaRPr lang="en-CA" sz="900" dirty="0"/>
          </a:p>
        </p:txBody>
      </p:sp>
      <p:pic>
        <p:nvPicPr>
          <p:cNvPr id="8" name="Picture 7">
            <a:extLst>
              <a:ext uri="{FF2B5EF4-FFF2-40B4-BE49-F238E27FC236}">
                <a16:creationId xmlns:a16="http://schemas.microsoft.com/office/drawing/2014/main" id="{98AAECBE-E601-4CF6-AFBC-AC45272A46B8}"/>
              </a:ext>
            </a:extLst>
          </p:cNvPr>
          <p:cNvPicPr>
            <a:picLocks noChangeAspect="1"/>
          </p:cNvPicPr>
          <p:nvPr/>
        </p:nvPicPr>
        <p:blipFill>
          <a:blip r:embed="rId5"/>
          <a:stretch>
            <a:fillRect/>
          </a:stretch>
        </p:blipFill>
        <p:spPr>
          <a:xfrm>
            <a:off x="5265965" y="775608"/>
            <a:ext cx="3327381" cy="2495536"/>
          </a:xfrm>
          <a:prstGeom prst="rect">
            <a:avLst/>
          </a:prstGeom>
        </p:spPr>
      </p:pic>
    </p:spTree>
    <p:extLst>
      <p:ext uri="{BB962C8B-B14F-4D97-AF65-F5344CB8AC3E}">
        <p14:creationId xmlns:p14="http://schemas.microsoft.com/office/powerpoint/2010/main" val="641538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28EC-1078-FF44-45EC-D7F46C30AEF8}"/>
              </a:ext>
            </a:extLst>
          </p:cNvPr>
          <p:cNvSpPr>
            <a:spLocks noGrp="1"/>
          </p:cNvSpPr>
          <p:nvPr>
            <p:ph type="title"/>
          </p:nvPr>
        </p:nvSpPr>
        <p:spPr/>
        <p:txBody>
          <a:bodyPr>
            <a:normAutofit fontScale="90000"/>
          </a:bodyPr>
          <a:lstStyle/>
          <a:p>
            <a:r>
              <a:rPr lang="en-US" sz="3300" dirty="0"/>
              <a:t>9.2 Rights of the Worker</a:t>
            </a:r>
            <a:br>
              <a:rPr lang="en-US" dirty="0"/>
            </a:br>
            <a:br>
              <a:rPr lang="en-US" dirty="0"/>
            </a:br>
            <a:endParaRPr lang="en-US" dirty="0"/>
          </a:p>
        </p:txBody>
      </p:sp>
      <p:sp>
        <p:nvSpPr>
          <p:cNvPr id="3" name="Text Placeholder 2">
            <a:extLst>
              <a:ext uri="{FF2B5EF4-FFF2-40B4-BE49-F238E27FC236}">
                <a16:creationId xmlns:a16="http://schemas.microsoft.com/office/drawing/2014/main" id="{1047B2C7-1A0E-953D-B1C4-0BF2C3BCD078}"/>
              </a:ext>
            </a:extLst>
          </p:cNvPr>
          <p:cNvSpPr>
            <a:spLocks noGrp="1"/>
          </p:cNvSpPr>
          <p:nvPr>
            <p:ph type="body" idx="1"/>
          </p:nvPr>
        </p:nvSpPr>
        <p:spPr/>
        <p:txBody>
          <a:bodyPr>
            <a:normAutofit fontScale="92500" lnSpcReduction="10000"/>
          </a:bodyPr>
          <a:lstStyle/>
          <a:p>
            <a:pPr marL="114300" indent="0">
              <a:buNone/>
            </a:pPr>
            <a:r>
              <a:rPr lang="en-US" dirty="0"/>
              <a:t>To offset the power of employers under the IRS, governments have granted workers three safety rights:</a:t>
            </a:r>
          </a:p>
          <a:p>
            <a:pPr marL="114300" indent="0">
              <a:buNone/>
            </a:pPr>
            <a:endParaRPr lang="en-US" dirty="0"/>
          </a:p>
          <a:p>
            <a:pPr marL="457200" indent="-342900">
              <a:buFont typeface="+mj-lt"/>
              <a:buAutoNum type="arabicPeriod"/>
            </a:pPr>
            <a:r>
              <a:rPr lang="en-US" b="1" dirty="0"/>
              <a:t>Right to know</a:t>
            </a:r>
            <a:r>
              <a:rPr lang="en-US" dirty="0"/>
              <a:t>: Workers have a right to know about the hazards they face in their workplace. </a:t>
            </a:r>
          </a:p>
          <a:p>
            <a:pPr marL="457200" indent="-342900">
              <a:buFont typeface="+mj-lt"/>
              <a:buAutoNum type="arabicPeriod"/>
            </a:pPr>
            <a:endParaRPr lang="en-US" dirty="0"/>
          </a:p>
          <a:p>
            <a:pPr marL="457200" indent="-342900">
              <a:buFont typeface="+mj-lt"/>
              <a:buAutoNum type="arabicPeriod"/>
            </a:pPr>
            <a:r>
              <a:rPr lang="en-US" b="1" dirty="0"/>
              <a:t>Right to participate</a:t>
            </a:r>
            <a:r>
              <a:rPr lang="en-US" dirty="0"/>
              <a:t>: Workers have the right to participate in workplace health and safety activities. </a:t>
            </a:r>
          </a:p>
          <a:p>
            <a:pPr marL="457200" indent="-342900">
              <a:buFont typeface="+mj-lt"/>
              <a:buAutoNum type="arabicPeriod"/>
            </a:pPr>
            <a:endParaRPr lang="en-US" dirty="0"/>
          </a:p>
          <a:p>
            <a:pPr marL="457200" indent="-342900">
              <a:buFont typeface="+mj-lt"/>
              <a:buAutoNum type="arabicPeriod"/>
            </a:pPr>
            <a:r>
              <a:rPr lang="en-US" b="1" dirty="0"/>
              <a:t>Right to refuse</a:t>
            </a:r>
            <a:r>
              <a:rPr lang="en-US" dirty="0"/>
              <a:t>: Workers have the right to refuse unsafe work. The right to refuse represents one of the few instances where workers can disobey their employer. </a:t>
            </a:r>
          </a:p>
        </p:txBody>
      </p:sp>
    </p:spTree>
    <p:extLst>
      <p:ext uri="{BB962C8B-B14F-4D97-AF65-F5344CB8AC3E}">
        <p14:creationId xmlns:p14="http://schemas.microsoft.com/office/powerpoint/2010/main" val="3289923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5BB27-B5FC-D811-37D1-0E025F08C2E9}"/>
              </a:ext>
            </a:extLst>
          </p:cNvPr>
          <p:cNvSpPr>
            <a:spLocks noGrp="1"/>
          </p:cNvSpPr>
          <p:nvPr>
            <p:ph type="title"/>
          </p:nvPr>
        </p:nvSpPr>
        <p:spPr/>
        <p:txBody>
          <a:bodyPr>
            <a:normAutofit fontScale="90000"/>
          </a:bodyPr>
          <a:lstStyle/>
          <a:p>
            <a:r>
              <a:rPr lang="en-US" sz="3300" dirty="0"/>
              <a:t>9.2 Employer Responsibilities</a:t>
            </a:r>
            <a:br>
              <a:rPr lang="en-US" dirty="0"/>
            </a:br>
            <a:br>
              <a:rPr lang="en-US" dirty="0"/>
            </a:br>
            <a:endParaRPr lang="en-US" dirty="0"/>
          </a:p>
        </p:txBody>
      </p:sp>
      <p:sp>
        <p:nvSpPr>
          <p:cNvPr id="3" name="Text Placeholder 2">
            <a:extLst>
              <a:ext uri="{FF2B5EF4-FFF2-40B4-BE49-F238E27FC236}">
                <a16:creationId xmlns:a16="http://schemas.microsoft.com/office/drawing/2014/main" id="{7457006F-2599-71DA-F6D7-10C7D1F889F5}"/>
              </a:ext>
            </a:extLst>
          </p:cNvPr>
          <p:cNvSpPr>
            <a:spLocks noGrp="1"/>
          </p:cNvSpPr>
          <p:nvPr>
            <p:ph type="body" idx="1"/>
          </p:nvPr>
        </p:nvSpPr>
        <p:spPr/>
        <p:txBody>
          <a:bodyPr>
            <a:noAutofit/>
          </a:bodyPr>
          <a:lstStyle/>
          <a:p>
            <a:pPr marL="114300" indent="0">
              <a:buNone/>
            </a:pPr>
            <a:r>
              <a:rPr lang="en-US" dirty="0"/>
              <a:t>Employers have specific responsibilities when it comes to health and safety legislation. In Ontario, for example, some of the employer responsibilities include:</a:t>
            </a:r>
          </a:p>
          <a:p>
            <a:pPr marL="114300" indent="0">
              <a:buNone/>
            </a:pPr>
            <a:endParaRPr lang="en-US" dirty="0"/>
          </a:p>
          <a:p>
            <a:r>
              <a:rPr lang="en-US" dirty="0"/>
              <a:t>Establish and maintain a health and safety committee , or cause workers to select at least one health and safety representative.</a:t>
            </a:r>
          </a:p>
          <a:p>
            <a:r>
              <a:rPr lang="en-US" dirty="0"/>
              <a:t>Take every reasonable precaution to ensure the workplace is safe.</a:t>
            </a:r>
          </a:p>
          <a:p>
            <a:r>
              <a:rPr lang="en-US" dirty="0"/>
              <a:t>Train employees about any potential hazards and in how to safely use, handle, store and dispose of hazardous substances and how to handle emergencies.</a:t>
            </a:r>
          </a:p>
          <a:p>
            <a:pPr marL="114300" indent="0">
              <a:buNone/>
            </a:pPr>
            <a:br>
              <a:rPr lang="en-US" dirty="0"/>
            </a:br>
            <a:endParaRPr lang="en-US" dirty="0"/>
          </a:p>
          <a:p>
            <a:endParaRPr lang="en-US" dirty="0"/>
          </a:p>
        </p:txBody>
      </p:sp>
    </p:spTree>
    <p:extLst>
      <p:ext uri="{BB962C8B-B14F-4D97-AF65-F5344CB8AC3E}">
        <p14:creationId xmlns:p14="http://schemas.microsoft.com/office/powerpoint/2010/main" val="3283343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E46F-7C71-B2A4-F26E-4C4E64E13635}"/>
              </a:ext>
            </a:extLst>
          </p:cNvPr>
          <p:cNvSpPr>
            <a:spLocks noGrp="1"/>
          </p:cNvSpPr>
          <p:nvPr>
            <p:ph type="title"/>
          </p:nvPr>
        </p:nvSpPr>
        <p:spPr/>
        <p:txBody>
          <a:bodyPr>
            <a:normAutofit fontScale="90000"/>
          </a:bodyPr>
          <a:lstStyle/>
          <a:p>
            <a:r>
              <a:rPr lang="en-US" sz="3300" dirty="0"/>
              <a:t>9.2 Employee Responsibilities</a:t>
            </a:r>
            <a:br>
              <a:rPr lang="en-US" dirty="0"/>
            </a:br>
            <a:br>
              <a:rPr lang="en-US" dirty="0"/>
            </a:br>
            <a:endParaRPr lang="en-US" dirty="0"/>
          </a:p>
        </p:txBody>
      </p:sp>
      <p:sp>
        <p:nvSpPr>
          <p:cNvPr id="3" name="Text Placeholder 2">
            <a:extLst>
              <a:ext uri="{FF2B5EF4-FFF2-40B4-BE49-F238E27FC236}">
                <a16:creationId xmlns:a16="http://schemas.microsoft.com/office/drawing/2014/main" id="{B4CBC930-53E3-6330-FFF7-918FF44F18AB}"/>
              </a:ext>
            </a:extLst>
          </p:cNvPr>
          <p:cNvSpPr>
            <a:spLocks noGrp="1"/>
          </p:cNvSpPr>
          <p:nvPr>
            <p:ph type="body" idx="1"/>
          </p:nvPr>
        </p:nvSpPr>
        <p:spPr>
          <a:xfrm>
            <a:off x="311701" y="1229875"/>
            <a:ext cx="5860500" cy="3339000"/>
          </a:xfrm>
        </p:spPr>
        <p:txBody>
          <a:bodyPr>
            <a:normAutofit fontScale="92500"/>
          </a:bodyPr>
          <a:lstStyle/>
          <a:p>
            <a:pPr marL="114300" indent="0">
              <a:buNone/>
            </a:pPr>
            <a:r>
              <a:rPr lang="en-US" dirty="0"/>
              <a:t>Common misperception that only the employer has responsibilities for OHS. However,  employees have responsibilities too under the Occupational Health and Safety Act, which include:</a:t>
            </a:r>
          </a:p>
          <a:p>
            <a:pPr marL="114300" indent="0">
              <a:buNone/>
            </a:pPr>
            <a:endParaRPr lang="en-US" dirty="0"/>
          </a:p>
          <a:p>
            <a:r>
              <a:rPr lang="en-US" dirty="0"/>
              <a:t>Work in compliance with OH&amp;S acts and regulations.</a:t>
            </a:r>
          </a:p>
          <a:p>
            <a:r>
              <a:rPr lang="en-US" dirty="0"/>
              <a:t>Use personal protective equipment and clothing as directed by the employer.</a:t>
            </a:r>
          </a:p>
          <a:p>
            <a:r>
              <a:rPr lang="en-US" dirty="0"/>
              <a:t>Report workplace hazards and dangers to the supervisor or employer.</a:t>
            </a:r>
          </a:p>
          <a:p>
            <a:endParaRPr lang="en-US" dirty="0"/>
          </a:p>
        </p:txBody>
      </p:sp>
      <p:pic>
        <p:nvPicPr>
          <p:cNvPr id="9" name="Picture 8" descr="Person wearing a hard hat and reflective vest.">
            <a:extLst>
              <a:ext uri="{FF2B5EF4-FFF2-40B4-BE49-F238E27FC236}">
                <a16:creationId xmlns:a16="http://schemas.microsoft.com/office/drawing/2014/main" id="{78E938F2-06EC-48BD-8B37-352BD363A39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14389" y="410000"/>
            <a:ext cx="2515261" cy="3789476"/>
          </a:xfrm>
          <a:prstGeom prst="rect">
            <a:avLst/>
          </a:prstGeom>
        </p:spPr>
      </p:pic>
      <p:sp>
        <p:nvSpPr>
          <p:cNvPr id="10" name="TextBox 9">
            <a:extLst>
              <a:ext uri="{FF2B5EF4-FFF2-40B4-BE49-F238E27FC236}">
                <a16:creationId xmlns:a16="http://schemas.microsoft.com/office/drawing/2014/main" id="{32606577-45A1-4BED-B8ED-9DDC40912701}"/>
              </a:ext>
            </a:extLst>
          </p:cNvPr>
          <p:cNvSpPr txBox="1"/>
          <p:nvPr/>
        </p:nvSpPr>
        <p:spPr>
          <a:xfrm>
            <a:off x="6106886" y="4400550"/>
            <a:ext cx="2637064" cy="230832"/>
          </a:xfrm>
          <a:prstGeom prst="rect">
            <a:avLst/>
          </a:prstGeom>
          <a:noFill/>
        </p:spPr>
        <p:txBody>
          <a:bodyPr wrap="square" rtlCol="0">
            <a:spAutoFit/>
          </a:bodyPr>
          <a:lstStyle/>
          <a:p>
            <a:r>
              <a:rPr lang="en-CA" sz="900" dirty="0">
                <a:hlinkClick r:id="rId5"/>
              </a:rPr>
              <a:t>Photo</a:t>
            </a:r>
            <a:r>
              <a:rPr lang="en-CA" sz="900" dirty="0"/>
              <a:t> by </a:t>
            </a:r>
            <a:r>
              <a:rPr lang="en-CA" sz="900" dirty="0" err="1">
                <a:hlinkClick r:id="rId6"/>
              </a:rPr>
              <a:t>Ben_Kerckx</a:t>
            </a:r>
            <a:r>
              <a:rPr lang="en-CA" sz="900" dirty="0">
                <a:hlinkClick r:id="rId6"/>
              </a:rPr>
              <a:t> / </a:t>
            </a:r>
            <a:r>
              <a:rPr lang="en-CA" sz="900" dirty="0" err="1">
                <a:hlinkClick r:id="rId7"/>
              </a:rPr>
              <a:t>Pixabay</a:t>
            </a:r>
            <a:r>
              <a:rPr lang="en-CA" sz="900" dirty="0">
                <a:hlinkClick r:id="rId7"/>
              </a:rPr>
              <a:t> License</a:t>
            </a:r>
            <a:endParaRPr lang="en-CA" sz="900" dirty="0"/>
          </a:p>
        </p:txBody>
      </p:sp>
    </p:spTree>
    <p:extLst>
      <p:ext uri="{BB962C8B-B14F-4D97-AF65-F5344CB8AC3E}">
        <p14:creationId xmlns:p14="http://schemas.microsoft.com/office/powerpoint/2010/main" val="3209581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40946-BBA1-5DDD-FB13-F38F4BD57417}"/>
              </a:ext>
            </a:extLst>
          </p:cNvPr>
          <p:cNvSpPr>
            <a:spLocks noGrp="1"/>
          </p:cNvSpPr>
          <p:nvPr>
            <p:ph type="title"/>
          </p:nvPr>
        </p:nvSpPr>
        <p:spPr/>
        <p:txBody>
          <a:bodyPr>
            <a:normAutofit fontScale="90000"/>
          </a:bodyPr>
          <a:lstStyle/>
          <a:p>
            <a:r>
              <a:rPr lang="en-US" sz="3300" dirty="0"/>
              <a:t>9.2 Manager Responsibilities</a:t>
            </a:r>
            <a:br>
              <a:rPr lang="en-US" dirty="0"/>
            </a:br>
            <a:br>
              <a:rPr lang="en-US" dirty="0"/>
            </a:br>
            <a:endParaRPr lang="en-US" dirty="0"/>
          </a:p>
        </p:txBody>
      </p:sp>
      <p:sp>
        <p:nvSpPr>
          <p:cNvPr id="3" name="Text Placeholder 2">
            <a:extLst>
              <a:ext uri="{FF2B5EF4-FFF2-40B4-BE49-F238E27FC236}">
                <a16:creationId xmlns:a16="http://schemas.microsoft.com/office/drawing/2014/main" id="{FBE2AD05-A7EE-0AB9-ECEF-31EE85C56681}"/>
              </a:ext>
            </a:extLst>
          </p:cNvPr>
          <p:cNvSpPr>
            <a:spLocks noGrp="1"/>
          </p:cNvSpPr>
          <p:nvPr>
            <p:ph type="body" idx="1"/>
          </p:nvPr>
        </p:nvSpPr>
        <p:spPr>
          <a:xfrm>
            <a:off x="311700" y="1229875"/>
            <a:ext cx="4815471" cy="3339000"/>
          </a:xfrm>
        </p:spPr>
        <p:txBody>
          <a:bodyPr>
            <a:noAutofit/>
          </a:bodyPr>
          <a:lstStyle/>
          <a:p>
            <a:pPr marL="114300" indent="0">
              <a:buNone/>
            </a:pPr>
            <a:r>
              <a:rPr lang="en-US" dirty="0"/>
              <a:t>Individuals with titles such as supervisor or manager have specific responsibilities, such as:</a:t>
            </a:r>
          </a:p>
          <a:p>
            <a:r>
              <a:rPr lang="en-US" dirty="0"/>
              <a:t>Make sure workers work in compliance with OH&amp;S acts and regulations.</a:t>
            </a:r>
          </a:p>
          <a:p>
            <a:r>
              <a:rPr lang="en-US" dirty="0"/>
              <a:t>Make sure that workers use prescribed protective equipment and/or devices.</a:t>
            </a:r>
          </a:p>
          <a:p>
            <a:r>
              <a:rPr lang="en-US" dirty="0"/>
              <a:t>Advise workers of potential and actual hazards.</a:t>
            </a:r>
          </a:p>
          <a:p>
            <a:endParaRPr lang="en-US" sz="2000" dirty="0"/>
          </a:p>
        </p:txBody>
      </p:sp>
      <p:pic>
        <p:nvPicPr>
          <p:cNvPr id="5" name="Picture 4">
            <a:extLst>
              <a:ext uri="{FF2B5EF4-FFF2-40B4-BE49-F238E27FC236}">
                <a16:creationId xmlns:a16="http://schemas.microsoft.com/office/drawing/2014/main" id="{A21E47F0-8CB7-428F-BEBF-56AC6BBCE56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23725" y="865414"/>
            <a:ext cx="2179354" cy="3254502"/>
          </a:xfrm>
          <a:prstGeom prst="rect">
            <a:avLst/>
          </a:prstGeom>
        </p:spPr>
      </p:pic>
      <p:sp>
        <p:nvSpPr>
          <p:cNvPr id="6" name="TextBox 5">
            <a:extLst>
              <a:ext uri="{FF2B5EF4-FFF2-40B4-BE49-F238E27FC236}">
                <a16:creationId xmlns:a16="http://schemas.microsoft.com/office/drawing/2014/main" id="{626514FA-3EC9-46FF-8E9A-8C4BA1116932}"/>
              </a:ext>
            </a:extLst>
          </p:cNvPr>
          <p:cNvSpPr txBox="1"/>
          <p:nvPr/>
        </p:nvSpPr>
        <p:spPr>
          <a:xfrm>
            <a:off x="6106886" y="4400550"/>
            <a:ext cx="2637064" cy="230832"/>
          </a:xfrm>
          <a:prstGeom prst="rect">
            <a:avLst/>
          </a:prstGeom>
          <a:noFill/>
        </p:spPr>
        <p:txBody>
          <a:bodyPr wrap="square" rtlCol="0">
            <a:spAutoFit/>
          </a:bodyPr>
          <a:lstStyle/>
          <a:p>
            <a:r>
              <a:rPr lang="en-CA" sz="900" dirty="0">
                <a:hlinkClick r:id="rId5"/>
              </a:rPr>
              <a:t>Photo</a:t>
            </a:r>
            <a:r>
              <a:rPr lang="en-CA" sz="900" dirty="0"/>
              <a:t> by </a:t>
            </a:r>
            <a:r>
              <a:rPr lang="en-CA" sz="900" dirty="0" err="1">
                <a:hlinkClick r:id="rId6"/>
              </a:rPr>
              <a:t>voltamax</a:t>
            </a:r>
            <a:r>
              <a:rPr lang="en-CA" sz="900" dirty="0">
                <a:hlinkClick r:id="rId6"/>
              </a:rPr>
              <a:t> </a:t>
            </a:r>
            <a:r>
              <a:rPr lang="en-CA" sz="900" dirty="0" err="1">
                <a:hlinkClick r:id="rId7"/>
              </a:rPr>
              <a:t>Pixabay</a:t>
            </a:r>
            <a:r>
              <a:rPr lang="en-CA" sz="900" dirty="0">
                <a:hlinkClick r:id="rId7"/>
              </a:rPr>
              <a:t> License</a:t>
            </a:r>
            <a:endParaRPr lang="en-CA" sz="900" dirty="0"/>
          </a:p>
        </p:txBody>
      </p:sp>
    </p:spTree>
    <p:extLst>
      <p:ext uri="{BB962C8B-B14F-4D97-AF65-F5344CB8AC3E}">
        <p14:creationId xmlns:p14="http://schemas.microsoft.com/office/powerpoint/2010/main" val="367673385"/>
      </p:ext>
    </p:extLst>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DS Slide Template" id="{A3AF7384-4BEA-8D4F-85FD-C73873323693}" vid="{1547F78C-FF1B-6E4C-8C33-BF23A96461A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S Slide Template" id="{A3AF7384-4BEA-8D4F-85FD-C73873323693}" vid="{41CF6901-EEFB-C344-BEEB-DD076147F215}"/>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2F0242BF8A324B92057679BABAF17B" ma:contentTypeVersion="10" ma:contentTypeDescription="Create a new document." ma:contentTypeScope="" ma:versionID="c98ecb37091093eaf8223493b2238d02">
  <xsd:schema xmlns:xsd="http://www.w3.org/2001/XMLSchema" xmlns:xs="http://www.w3.org/2001/XMLSchema" xmlns:p="http://schemas.microsoft.com/office/2006/metadata/properties" xmlns:ns2="994b5876-6cd9-4c79-8e46-d4c16b01c114" xmlns:ns3="2a2e7db6-e305-423f-94e6-8efd5e6fa176" targetNamespace="http://schemas.microsoft.com/office/2006/metadata/properties" ma:root="true" ma:fieldsID="e0082d3d966dcecfb4abfb13fbb6b06a" ns2:_="" ns3:_="">
    <xsd:import namespace="994b5876-6cd9-4c79-8e46-d4c16b01c114"/>
    <xsd:import namespace="2a2e7db6-e305-423f-94e6-8efd5e6fa17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4b5876-6cd9-4c79-8e46-d4c16b01c1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2e7db6-e305-423f-94e6-8efd5e6fa17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a2e7db6-e305-423f-94e6-8efd5e6fa176">
      <UserInfo>
        <DisplayName>Patterson, Debra</DisplayName>
        <AccountId>62</AccountId>
        <AccountType/>
      </UserInfo>
      <UserInfo>
        <DisplayName>Armstrong, Robert</DisplayName>
        <AccountId>48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CF3A5E-F80B-4874-B676-CCA7A364ED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4b5876-6cd9-4c79-8e46-d4c16b01c114"/>
    <ds:schemaRef ds:uri="2a2e7db6-e305-423f-94e6-8efd5e6fa1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15BBAD-F7F2-401E-AF05-5688830EE446}">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dcmitype/"/>
    <ds:schemaRef ds:uri="994b5876-6cd9-4c79-8e46-d4c16b01c114"/>
    <ds:schemaRef ds:uri="http://www.w3.org/XML/1998/namespace"/>
    <ds:schemaRef ds:uri="http://schemas.openxmlformats.org/package/2006/metadata/core-properties"/>
    <ds:schemaRef ds:uri="2a2e7db6-e305-423f-94e6-8efd5e6fa176"/>
    <ds:schemaRef ds:uri="http://purl.org/dc/terms/"/>
  </ds:schemaRefs>
</ds:datastoreItem>
</file>

<file path=customXml/itemProps3.xml><?xml version="1.0" encoding="utf-8"?>
<ds:datastoreItem xmlns:ds="http://schemas.openxmlformats.org/officeDocument/2006/customXml" ds:itemID="{76D928B5-2415-41A4-8404-9F146EBB67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Geometric</Template>
  <TotalTime>2008</TotalTime>
  <Words>3437</Words>
  <Application>Microsoft Office PowerPoint</Application>
  <PresentationFormat>On-screen Show (16:9)</PresentationFormat>
  <Paragraphs>220</Paragraphs>
  <Slides>27</Slides>
  <Notes>22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-apple-system</vt:lpstr>
      <vt:lpstr>Arial</vt:lpstr>
      <vt:lpstr>Roboto</vt:lpstr>
      <vt:lpstr>Calibri</vt:lpstr>
      <vt:lpstr>Calibri Light</vt:lpstr>
      <vt:lpstr>Encode Sans</vt:lpstr>
      <vt:lpstr>Raleway</vt:lpstr>
      <vt:lpstr>Geometric</vt:lpstr>
      <vt:lpstr>Custom Design</vt:lpstr>
      <vt:lpstr>Human Resources Management 3rd Edition</vt:lpstr>
      <vt:lpstr>Learning Outcomes</vt:lpstr>
      <vt:lpstr>9.1 Introduction To Occupational Health And Safety Legislation  </vt:lpstr>
      <vt:lpstr>9.2 The Internal Responsibility System (IRS)   </vt:lpstr>
      <vt:lpstr>9.2 Due Diligence</vt:lpstr>
      <vt:lpstr>9.2 Rights of the Worker  </vt:lpstr>
      <vt:lpstr>9.2 Employer Responsibilities  </vt:lpstr>
      <vt:lpstr>9.2 Employee Responsibilities  </vt:lpstr>
      <vt:lpstr>9.2 Manager Responsibilities  </vt:lpstr>
      <vt:lpstr>9.3 Recording Keeping</vt:lpstr>
      <vt:lpstr>9.3 Worker’s Compensation</vt:lpstr>
      <vt:lpstr>9.4 Joint Health and Safety Committee</vt:lpstr>
      <vt:lpstr>9.5 Powers, Authority And Legal Implications  </vt:lpstr>
      <vt:lpstr>9.6 Related Legislation   </vt:lpstr>
      <vt:lpstr>9.6 Hazardous Products  </vt:lpstr>
      <vt:lpstr>9.6 Employment Standards  </vt:lpstr>
      <vt:lpstr>9.6 Human Rights  </vt:lpstr>
      <vt:lpstr>9.8 Health Hazards</vt:lpstr>
      <vt:lpstr>9.8 Health Hazard Examples</vt:lpstr>
      <vt:lpstr>9.9 Stress</vt:lpstr>
      <vt:lpstr>9.10 Incident Investigation</vt:lpstr>
      <vt:lpstr>9.11 Hazard Recognition, Assessment and Control</vt:lpstr>
      <vt:lpstr>9.12 Investigation Steps</vt:lpstr>
      <vt:lpstr>9.13 Culture of Health and Safety</vt:lpstr>
      <vt:lpstr>Key Takeaways   </vt:lpstr>
      <vt:lpstr>Summary</vt:lpstr>
      <vt:lpstr>End Chapter Review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Armstrong, Robert</dc:creator>
  <cp:lastModifiedBy>Roch, Shauna</cp:lastModifiedBy>
  <cp:revision>37</cp:revision>
  <cp:lastPrinted>2021-10-24T15:39:03Z</cp:lastPrinted>
  <dcterms:created xsi:type="dcterms:W3CDTF">2023-03-17T18:33:04Z</dcterms:created>
  <dcterms:modified xsi:type="dcterms:W3CDTF">2023-04-18T16:52:17Z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0x0101002A2F0242BF8A324B92057679BABAF17B</vt:lpwstr>
  </property>
</Properties>
</file>