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</p:sldMasterIdLst>
  <p:notesMasterIdLst>
    <p:notesMasterId r:id="rId13"/>
  </p:notesMasterIdLst>
  <p:sldIdLst>
    <p:sldId id="257" r:id="rId2"/>
    <p:sldId id="258" r:id="rId3"/>
    <p:sldId id="287" r:id="rId4"/>
    <p:sldId id="286" r:id="rId5"/>
    <p:sldId id="279" r:id="rId6"/>
    <p:sldId id="280" r:id="rId7"/>
    <p:sldId id="281" r:id="rId8"/>
    <p:sldId id="291" r:id="rId9"/>
    <p:sldId id="283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05"/>
  </p:normalViewPr>
  <p:slideViewPr>
    <p:cSldViewPr snapToGrid="0" snapToObjects="1">
      <p:cViewPr varScale="1">
        <p:scale>
          <a:sx n="109" d="100"/>
          <a:sy n="109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70026-9DCA-F440-A5AD-A108FC581ECE}" type="datetimeFigureOut">
              <a:rPr lang="en-US" smtClean="0"/>
              <a:t>7/21/21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FE72E-D3F2-D34F-A340-836233420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64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42D059A9-0B5D-A146-859F-BA3CBE0F0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25A6DDF-5FA1-1A45-844C-7E39534532C9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22530" name="Rectangle 1026">
            <a:extLst>
              <a:ext uri="{FF2B5EF4-FFF2-40B4-BE49-F238E27FC236}">
                <a16:creationId xmlns:a16="http://schemas.microsoft.com/office/drawing/2014/main" id="{99D95E7C-8C90-434E-B6E6-FDBF597092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>
            <a:extLst>
              <a:ext uri="{FF2B5EF4-FFF2-40B4-BE49-F238E27FC236}">
                <a16:creationId xmlns:a16="http://schemas.microsoft.com/office/drawing/2014/main" id="{69D028F6-B033-FA42-92E9-C2E329B47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2807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9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34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152400"/>
            <a:ext cx="975360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3200" y="1600201"/>
            <a:ext cx="45212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7600" y="1600201"/>
            <a:ext cx="45212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49769-7F0F-D347-B3AA-3B09601C06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133600" y="6400801"/>
            <a:ext cx="9753600" cy="2317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2007 Nelson, a division of Thomson Canada Limited.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5E57E7-C602-6245-9A3C-F1B355E606A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6A765-8D6D-794C-B8BD-A223259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6400" y="6400800"/>
            <a:ext cx="13208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</a:t>
            </a:r>
            <a:r>
              <a:rPr lang="en-US" altLang="en-US" sz="1400"/>
              <a:t>  </a:t>
            </a:r>
            <a:fld id="{0AFA761A-A693-3140-A149-B4E5403911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51105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0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0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1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3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1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7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B18671-638A-7E4C-9C11-D2571E749C39}" type="datetimeFigureOut">
              <a:rPr lang="en-US" smtClean="0"/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4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8A9D29BB-D820-014C-A093-0BEFA9D3F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F4909844-8F2E-F14C-BBDB-01831946F54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8B572BF4-1105-FC4B-9A1E-F4C59B191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462" y="2303585"/>
            <a:ext cx="6629400" cy="1016000"/>
          </a:xfrm>
          <a:prstGeom prst="rect">
            <a:avLst/>
          </a:prstGeom>
          <a:gradFill rotWithShape="1">
            <a:gsLst>
              <a:gs pos="0">
                <a:schemeClr val="hlink">
                  <a:alpha val="46001"/>
                </a:schemeClr>
              </a:gs>
              <a:gs pos="100000">
                <a:schemeClr val="bg1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dirty="0">
                <a:solidFill>
                  <a:srgbClr val="448BD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charset="0"/>
                <a:ea typeface="ＭＳ Ｐゴシック" charset="0"/>
                <a:cs typeface="ＭＳ Ｐゴシック" charset="0"/>
              </a:rPr>
              <a:t>Headings</a:t>
            </a:r>
            <a:endParaRPr lang="en-US" sz="4000" dirty="0">
              <a:solidFill>
                <a:srgbClr val="448BD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D1FC46-DA3B-4042-8414-52B4210A6304}"/>
              </a:ext>
            </a:extLst>
          </p:cNvPr>
          <p:cNvSpPr txBox="1"/>
          <p:nvPr/>
        </p:nvSpPr>
        <p:spPr>
          <a:xfrm>
            <a:off x="328246" y="5287108"/>
            <a:ext cx="401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Technical Writing Essentials, Chapter 3.2</a:t>
            </a:r>
          </a:p>
        </p:txBody>
      </p:sp>
    </p:spTree>
    <p:extLst>
      <p:ext uri="{BB962C8B-B14F-4D97-AF65-F5344CB8AC3E}">
        <p14:creationId xmlns:p14="http://schemas.microsoft.com/office/powerpoint/2010/main" val="2653772515"/>
      </p:ext>
    </p:extLst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8FC66C13-6FB5-CE4E-A845-06F30E63F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1"/>
                </a:solidFill>
              </a:rPr>
              <a:t>What to Avoid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4B832B5C-06F5-FA47-A7B6-CC1ABE239B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92538" y="1412875"/>
            <a:ext cx="6553200" cy="4495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Lone headings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Don</a:t>
            </a:r>
            <a:r>
              <a:rPr lang="en-CA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’</a:t>
            </a:r>
            <a:r>
              <a:rPr lang="en-US" altLang="ja-JP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 have just one heading in a section; t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hat would be like one list item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Stacked headings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Have text after every heading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Imagine each heading is like a chapter title; it needs a “chapter” of text after it.  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Headings as lead-ins to lists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Headings as titles of figures or tables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Widows and orphans – don’t orphan a heading at the bottom of a page all by itself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Referring to a heading with a pronoun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Start your paragraph as if the heading were not there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Don’t start a section with the word “this” or “these”</a:t>
            </a:r>
            <a:endParaRPr lang="en-US" altLang="ja-JP" sz="22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 eaLnBrk="1" hangingPunct="1">
              <a:buFontTx/>
              <a:buChar char="•"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8D9D323C-9371-5E48-B6FD-7E370FCB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7F75A1A0-78DA-E946-85D4-847C7A942BE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249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E51CE3B0-749A-F441-8952-A3375073E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3752" y="2582376"/>
            <a:ext cx="8229600" cy="98107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Quick Quiz</a:t>
            </a: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66FDDA1E-3068-BD4D-A9DD-6D7EC577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C83F68E2-1A8E-D241-9E2E-1583C22FEB7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E8B687CC-2182-DD46-8344-306616A4D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5516563"/>
            <a:ext cx="4572000" cy="58420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True or false?  There should be more white space above the heading than below?</a:t>
            </a: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C5E11A17-1C27-9B45-9684-FF70DFEFD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4149725"/>
            <a:ext cx="4572000" cy="338138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Can a heading introduce a table? </a:t>
            </a:r>
          </a:p>
        </p:txBody>
      </p:sp>
      <p:sp>
        <p:nvSpPr>
          <p:cNvPr id="26629" name="Text Box 5">
            <a:extLst>
              <a:ext uri="{FF2B5EF4-FFF2-40B4-BE49-F238E27FC236}">
                <a16:creationId xmlns:a16="http://schemas.microsoft.com/office/drawing/2014/main" id="{97119AEA-2B20-2145-AAF9-DFD6BA38D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219200"/>
            <a:ext cx="4572000" cy="338138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Name three things that headings accomplish</a:t>
            </a: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A5BB24D5-353B-8E43-995D-B81B8F53E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1773238"/>
            <a:ext cx="4572000" cy="58420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What are “stacked headings” and when should these be used?  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73D29375-F385-7144-8402-5A4D78483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2565401"/>
            <a:ext cx="4572000" cy="830263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True or false? </a:t>
            </a:r>
            <a:r>
              <a:rPr lang="ja-JP" altLang="en-US" sz="1600" b="1"/>
              <a:t>“</a:t>
            </a:r>
            <a:r>
              <a:rPr lang="en-US" altLang="ja-JP" sz="1600" b="1"/>
              <a:t>Background</a:t>
            </a:r>
            <a:r>
              <a:rPr lang="ja-JP" altLang="en-US" sz="1600" b="1"/>
              <a:t>”</a:t>
            </a:r>
            <a:r>
              <a:rPr lang="en-US" altLang="ja-JP" sz="1600" b="1"/>
              <a:t> or </a:t>
            </a:r>
            <a:r>
              <a:rPr lang="ja-JP" altLang="en-US" sz="1600" b="1"/>
              <a:t>“</a:t>
            </a:r>
            <a:r>
              <a:rPr lang="en-US" altLang="ja-JP" sz="1600" b="1"/>
              <a:t>Technical Information</a:t>
            </a:r>
            <a:r>
              <a:rPr lang="ja-JP" altLang="en-US" sz="1600" b="1"/>
              <a:t>”</a:t>
            </a:r>
            <a:r>
              <a:rPr lang="en-US" altLang="ja-JP" sz="1600" b="1"/>
              <a:t> are examples of effective descriptive headings </a:t>
            </a:r>
            <a:endParaRPr lang="en-US" altLang="en-US" sz="1600" b="1"/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F8FC66CA-916B-314B-B3B1-5C7A8D290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3644900"/>
            <a:ext cx="4572000" cy="338138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What is a lone heading?</a:t>
            </a:r>
          </a:p>
        </p:txBody>
      </p:sp>
      <p:sp>
        <p:nvSpPr>
          <p:cNvPr id="26633" name="TextBox 1">
            <a:extLst>
              <a:ext uri="{FF2B5EF4-FFF2-40B4-BE49-F238E27FC236}">
                <a16:creationId xmlns:a16="http://schemas.microsoft.com/office/drawing/2014/main" id="{B6F647BF-82E1-E742-9954-012422CD7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4652963"/>
            <a:ext cx="4578350" cy="584200"/>
          </a:xfrm>
          <a:prstGeom prst="rect">
            <a:avLst/>
          </a:prstGeom>
          <a:noFill/>
          <a:ln w="9525">
            <a:solidFill>
              <a:srgbClr val="448BD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/>
              <a:t>True or false:  3</a:t>
            </a:r>
            <a:r>
              <a:rPr lang="en-US" altLang="en-US" sz="1600" b="1" baseline="30000"/>
              <a:t>rd</a:t>
            </a:r>
            <a:r>
              <a:rPr lang="en-US" altLang="en-US" sz="1600" b="1"/>
              <a:t> level neadings should be larger than first level headings?</a:t>
            </a:r>
          </a:p>
        </p:txBody>
      </p:sp>
    </p:spTree>
    <p:extLst>
      <p:ext uri="{BB962C8B-B14F-4D97-AF65-F5344CB8AC3E}">
        <p14:creationId xmlns:p14="http://schemas.microsoft.com/office/powerpoint/2010/main" val="173189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9">
            <a:extLst>
              <a:ext uri="{FF2B5EF4-FFF2-40B4-BE49-F238E27FC236}">
                <a16:creationId xmlns:a16="http://schemas.microsoft.com/office/drawing/2014/main" id="{C23FA182-B18C-7349-BAC6-50A1A65C9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261" y="2461846"/>
            <a:ext cx="73152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What do </a:t>
            </a:r>
            <a:b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headings do?</a:t>
            </a:r>
          </a:p>
        </p:txBody>
      </p:sp>
      <p:sp>
        <p:nvSpPr>
          <p:cNvPr id="16386" name="Rectangle 10">
            <a:extLst>
              <a:ext uri="{FF2B5EF4-FFF2-40B4-BE49-F238E27FC236}">
                <a16:creationId xmlns:a16="http://schemas.microsoft.com/office/drawing/2014/main" id="{8C6613D8-49C9-114D-BE1B-5B212E6D136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581400" y="1131277"/>
            <a:ext cx="5943600" cy="45259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Headings increase the readability, </a:t>
            </a:r>
            <a:r>
              <a:rPr lang="en-US" altLang="en-US" dirty="0" err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scannability</a:t>
            </a: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, and overall professionalism of the document</a:t>
            </a:r>
          </a:p>
          <a:p>
            <a:pPr eaLnBrk="1" hangingPunct="1"/>
            <a:endParaRPr lang="en-US" altLang="en-US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Headings should concretely indicate the topic and purpose of the paragraphs that follow; avoid vague headings such as </a:t>
            </a:r>
            <a:r>
              <a:rPr lang="ja-JP" altLang="en-US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“</a:t>
            </a:r>
            <a:r>
              <a:rPr lang="en-US" altLang="ja-JP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Introduction</a:t>
            </a:r>
            <a:r>
              <a:rPr lang="ja-JP" altLang="en-US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”</a:t>
            </a:r>
            <a:endParaRPr lang="en-US" altLang="en-US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6387" name="Slide Number Placeholder 6">
            <a:extLst>
              <a:ext uri="{FF2B5EF4-FFF2-40B4-BE49-F238E27FC236}">
                <a16:creationId xmlns:a16="http://schemas.microsoft.com/office/drawing/2014/main" id="{D88DB102-3AC2-F34B-A0F1-EED629FF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CDC9A25D-90A8-A44A-B189-C5D6EF636DA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31878"/>
      </p:ext>
    </p:extLst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26">
            <a:extLst>
              <a:ext uri="{FF2B5EF4-FFF2-40B4-BE49-F238E27FC236}">
                <a16:creationId xmlns:a16="http://schemas.microsoft.com/office/drawing/2014/main" id="{BFBB2950-75E3-1749-8DFF-789461B3A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554" y="1825870"/>
            <a:ext cx="7543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What do </a:t>
            </a:r>
            <a:b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headings </a:t>
            </a:r>
            <a:b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accomplish?</a:t>
            </a:r>
          </a:p>
        </p:txBody>
      </p:sp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63573398-4D29-2B46-871F-5D6E142726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76135" y="1641233"/>
            <a:ext cx="68580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Provide an overview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Indicate the logic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Enable readers to read selectively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Provide breaks and passive space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Keep readers focused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Keep the writer focused and organized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0A7591FC-8C1A-2745-A196-0D9387C7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004AEDA6-F293-E045-B9B5-8AAC9DBC169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91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81FDA4F1-798F-914C-AC19-6FE8BF3CD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3415" y="2302731"/>
            <a:ext cx="7162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How do </a:t>
            </a:r>
            <a:b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you design </a:t>
            </a:r>
            <a:b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headings?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E3E1907-1BEF-9E43-8A9A-8768B3E1C2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74830" y="1417638"/>
            <a:ext cx="7010400" cy="452596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indicate hierarchical of importance of different levels of headings, use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 type and size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Bold font style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Placement (indentation)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Numbering system</a:t>
            </a:r>
          </a:p>
          <a:p>
            <a:pPr marL="457200" lvl="1" indent="0">
              <a:buNone/>
              <a:defRPr/>
            </a:pPr>
            <a:endParaRPr lang="en-US" sz="2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consistent in using one size/style/font for each heading on the same level</a:t>
            </a:r>
          </a:p>
          <a:p>
            <a:pPr eaLnBrk="1" hangingPunct="1">
              <a:buFont typeface="Arial" charset="0"/>
              <a:buNone/>
              <a:defRPr/>
            </a:pP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font size logically for each section level: </a:t>
            </a:r>
          </a:p>
          <a:p>
            <a:pPr marL="1314450" lvl="3" indent="0">
              <a:buNone/>
              <a:defRPr/>
            </a:pP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larger size = more emphasis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a numbering system to indicate hierarchical importance of headings and flow in longer documents 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2842C5C2-BD2D-6740-8B2C-A2D48ED1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9228CEAD-8676-9C43-B0EC-8406CB1DAA4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185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E5A9E23C-AD2D-2141-A514-4870C4E9E6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1" y="1057276"/>
            <a:ext cx="5699125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Heading </a:t>
            </a:r>
            <a:b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Designs</a:t>
            </a: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7C811338-7B0A-814E-9533-D4D6CBC22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B1E55B52-3C50-434D-A7C6-7D98141F5AF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C41BDA16-E420-584C-ABF3-961E571ED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7901" y="2608262"/>
            <a:ext cx="6264275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3600" b="1" dirty="0"/>
              <a:t>1. Heading Level One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en-US" altLang="en-US" sz="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This is text. This is text. This is text. This is text</a:t>
            </a:r>
            <a:r>
              <a:rPr lang="en-US" altLang="en-US" sz="2000" dirty="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 dirty="0"/>
          </a:p>
        </p:txBody>
      </p:sp>
      <p:sp>
        <p:nvSpPr>
          <p:cNvPr id="19460" name="AutoShape 6">
            <a:extLst>
              <a:ext uri="{FF2B5EF4-FFF2-40B4-BE49-F238E27FC236}">
                <a16:creationId xmlns:a16="http://schemas.microsoft.com/office/drawing/2014/main" id="{58673DAC-1D6B-F047-81AE-F6F8D66F7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765176"/>
            <a:ext cx="3048000" cy="2054225"/>
          </a:xfrm>
          <a:prstGeom prst="wedgeRectCallout">
            <a:avLst>
              <a:gd name="adj1" fmla="val -89481"/>
              <a:gd name="adj2" fmla="val 51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/>
              <a:t> Heading:  Arial bold 16 point font. Introduce with Arabic numeral; aligned with left margin.  1.5 space below (whitespace between heading and text below it)</a:t>
            </a:r>
          </a:p>
        </p:txBody>
      </p:sp>
      <p:sp>
        <p:nvSpPr>
          <p:cNvPr id="19461" name="AutoShape 7">
            <a:extLst>
              <a:ext uri="{FF2B5EF4-FFF2-40B4-BE49-F238E27FC236}">
                <a16:creationId xmlns:a16="http://schemas.microsoft.com/office/drawing/2014/main" id="{B915BE63-4928-1D46-AC66-B33830360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410200"/>
            <a:ext cx="3200400" cy="914400"/>
          </a:xfrm>
          <a:prstGeom prst="wedgeRectCallout">
            <a:avLst>
              <a:gd name="adj1" fmla="val -100097"/>
              <a:gd name="adj2" fmla="val -1567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Body font:  12 point Times New Roman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259BA8-ADE2-FE41-8682-2BC7C8F63C82}"/>
              </a:ext>
            </a:extLst>
          </p:cNvPr>
          <p:cNvSpPr txBox="1"/>
          <p:nvPr/>
        </p:nvSpPr>
        <p:spPr>
          <a:xfrm>
            <a:off x="438151" y="2588568"/>
            <a:ext cx="18500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First Level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93083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>
            <a:extLst>
              <a:ext uri="{FF2B5EF4-FFF2-40B4-BE49-F238E27FC236}">
                <a16:creationId xmlns:a16="http://schemas.microsoft.com/office/drawing/2014/main" id="{FC466BF6-FC35-3F46-BAF3-BF7EB4C79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4000" dirty="0"/>
              <a:t>Heading Designs  </a:t>
            </a: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Second Level Example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BA62203C-AA04-454B-A2F0-5DB383B03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651322B7-3606-C141-B101-6264BD7075BD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483" name="Text Box 5">
            <a:extLst>
              <a:ext uri="{FF2B5EF4-FFF2-40B4-BE49-F238E27FC236}">
                <a16:creationId xmlns:a16="http://schemas.microsoft.com/office/drawing/2014/main" id="{4DA6FE26-283D-0D45-8C1D-98DE77DA3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129" y="1123837"/>
            <a:ext cx="7129462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Leave white space under the end of the previous section.  There should always be slightly more white space above the heading than below.</a:t>
            </a:r>
          </a:p>
          <a:p>
            <a:pPr lvl="2" eaLnBrk="1" hangingPunct="1">
              <a:spcBef>
                <a:spcPct val="50000"/>
              </a:spcBef>
            </a:pPr>
            <a:r>
              <a:rPr lang="en-US" altLang="en-US" sz="2800" b="1" dirty="0"/>
              <a:t>1.1. Heading Level Two</a:t>
            </a:r>
          </a:p>
          <a:p>
            <a:pPr lvl="2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2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2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2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 dirty="0"/>
          </a:p>
        </p:txBody>
      </p:sp>
      <p:sp>
        <p:nvSpPr>
          <p:cNvPr id="20484" name="AutoShape 6">
            <a:extLst>
              <a:ext uri="{FF2B5EF4-FFF2-40B4-BE49-F238E27FC236}">
                <a16:creationId xmlns:a16="http://schemas.microsoft.com/office/drawing/2014/main" id="{76789EBD-D956-1046-A3A8-06D8D5911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129" y="5010150"/>
            <a:ext cx="3200400" cy="1528762"/>
          </a:xfrm>
          <a:prstGeom prst="wedgeRectCallout">
            <a:avLst>
              <a:gd name="adj1" fmla="val -21056"/>
              <a:gd name="adj2" fmla="val -1691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0.5 indent from margin. Line spacing 1.5</a:t>
            </a:r>
            <a:r>
              <a:rPr lang="ja-JP" altLang="en-US" sz="1800" b="1"/>
              <a:t>”</a:t>
            </a:r>
            <a:r>
              <a:rPr lang="en-US" altLang="ja-JP" sz="1800" b="1" dirty="0"/>
              <a:t>. Arial bold 14 point font. Introduce with numeral and one decimal place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13207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7C622950-9BB9-EA4E-98C5-BAF11CC2C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Heading Designs </a:t>
            </a: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CC6D467D-2A2A-0148-B613-13640EBF3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A500578C-3386-954E-B132-3650B12087F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2CAFD9BD-B3FF-5B48-85DB-B28BC266D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276601"/>
            <a:ext cx="6858000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/>
              <a:t>	      1.1.1. </a:t>
            </a:r>
            <a:r>
              <a:rPr lang="en-US" altLang="en-US" sz="2800" b="1" i="1">
                <a:latin typeface="Times New Roman" panose="02020603050405020304" pitchFamily="18" charset="0"/>
              </a:rPr>
              <a:t>Heading Three</a:t>
            </a:r>
          </a:p>
          <a:p>
            <a:pPr lvl="3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3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3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3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21508" name="AutoShape 5">
            <a:extLst>
              <a:ext uri="{FF2B5EF4-FFF2-40B4-BE49-F238E27FC236}">
                <a16:creationId xmlns:a16="http://schemas.microsoft.com/office/drawing/2014/main" id="{83094A74-12F1-8344-A008-2FBEEA68E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1196975"/>
            <a:ext cx="3124200" cy="1689100"/>
          </a:xfrm>
          <a:prstGeom prst="wedgeRectCallout">
            <a:avLst>
              <a:gd name="adj1" fmla="val -117426"/>
              <a:gd name="adj2" fmla="val 6643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/>
              <a:t>Additional  indent from margin (optional). Line spacing 1.5</a:t>
            </a:r>
            <a:r>
              <a:rPr lang="ja-JP" altLang="en-US" sz="1800" b="1"/>
              <a:t>”</a:t>
            </a:r>
            <a:r>
              <a:rPr lang="en-US" altLang="ja-JP" sz="1800" b="1"/>
              <a:t>. Font Times New Roman bold italics 14 points. Introduce with an Arabic numeral</a:t>
            </a:r>
            <a:endParaRPr lang="en-US" altLang="en-US" sz="1800" b="1"/>
          </a:p>
        </p:txBody>
      </p:sp>
    </p:spTree>
    <p:extLst>
      <p:ext uri="{BB962C8B-B14F-4D97-AF65-F5344CB8AC3E}">
        <p14:creationId xmlns:p14="http://schemas.microsoft.com/office/powerpoint/2010/main" val="281282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E2E874-F990-624C-86C8-7D16FD864D8B}"/>
              </a:ext>
            </a:extLst>
          </p:cNvPr>
          <p:cNvSpPr txBox="1"/>
          <p:nvPr/>
        </p:nvSpPr>
        <p:spPr>
          <a:xfrm>
            <a:off x="4467958" y="-135860"/>
            <a:ext cx="7345363" cy="7017306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/>
            <a:r>
              <a:rPr lang="en-US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1. Straw Bale Construction</a:t>
            </a:r>
          </a:p>
          <a:p>
            <a:pPr lvl="1" eaLnBrk="1" hangingPunct="1"/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Under this first level heading you will find text all about straw bale </a:t>
            </a:r>
          </a:p>
          <a:p>
            <a:pPr lvl="1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construction.  It will go on for several lines.  If there is a 1.</a:t>
            </a:r>
          </a:p>
          <a:p>
            <a:pPr lvl="1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Section, there will also be a 2. Section.  Avoid lone headings.</a:t>
            </a:r>
          </a:p>
          <a:p>
            <a:pPr lvl="1" eaLnBrk="1" hangingPunct="1"/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hangingPunct="1"/>
            <a:r>
              <a:rPr lang="en-US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1.1.  Post and Beam with Straw Bale Infill.  </a:t>
            </a:r>
          </a:p>
          <a:p>
            <a:pPr lvl="2" eaLnBrk="1" hangingPunct="1"/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This section may align directly under the 2</a:t>
            </a:r>
            <a:r>
              <a:rPr lang="en-US" altLang="en-US" sz="1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level heading, or 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can align with the left margin. This will not be a lone heading; this section will have a similar B. and maybe even a C. section.</a:t>
            </a:r>
          </a:p>
          <a:p>
            <a:pPr lvl="2" eaLnBrk="1" hangingPunct="1"/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eaLnBrk="1" hangingPunct="1"/>
            <a:r>
              <a:rPr lang="en-US" altLang="en-US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1.1.1. Relevance</a:t>
            </a:r>
          </a:p>
          <a:p>
            <a:pPr lvl="3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This third level heading is further indented, and smaller or </a:t>
            </a:r>
          </a:p>
          <a:p>
            <a:pPr lvl="3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 italics to set it off from second level heading.  Again, if </a:t>
            </a:r>
          </a:p>
          <a:p>
            <a:pPr lvl="3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you have a number 1., you should have a number 2., etc.  </a:t>
            </a:r>
          </a:p>
          <a:p>
            <a:pPr lvl="3" eaLnBrk="1" hangingPunct="1"/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eaLnBrk="1" hangingPunct="1"/>
            <a:r>
              <a:rPr lang="en-US" altLang="en-US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1.1.2. Additional Third Level Heading</a:t>
            </a:r>
          </a:p>
          <a:p>
            <a:pPr lvl="3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Text added below…</a:t>
            </a:r>
          </a:p>
          <a:p>
            <a:pPr lvl="3" eaLnBrk="1" hangingPunct="1"/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hangingPunct="1"/>
            <a:r>
              <a:rPr lang="en-US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1.2. Additional Second Level Heading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Text, text text…</a:t>
            </a:r>
          </a:p>
          <a:p>
            <a:pPr lvl="2" eaLnBrk="1" hangingPunct="1"/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/>
            <a:r>
              <a:rPr lang="en-US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2.  Cinder Block Construction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7E9AE3-5D27-8247-8F6A-28D21F36C6E3}"/>
              </a:ext>
            </a:extLst>
          </p:cNvPr>
          <p:cNvSpPr txBox="1"/>
          <p:nvPr/>
        </p:nvSpPr>
        <p:spPr>
          <a:xfrm>
            <a:off x="281354" y="1125415"/>
            <a:ext cx="16546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38121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C842FF9B-4FA1-9942-9185-18918EF5E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98" y="2378992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How do you </a:t>
            </a:r>
            <a:b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headings?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64C7CB42-8ECD-0444-BB1A-171E75C41D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84398" y="1458731"/>
            <a:ext cx="7315200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Each section must have a heading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consistent formatting (Use </a:t>
            </a:r>
            <a:r>
              <a:rPr lang="en-US" altLang="en-US" sz="24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STYLES</a:t>
            </a: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) for each level of heading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Make the heading accurate and descriptive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parallel phrasing at each level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task-oriented headings in instructions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Have more passive space </a:t>
            </a:r>
            <a:r>
              <a:rPr lang="en-US" altLang="en-US" sz="2400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above</a:t>
            </a: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the heading than below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no more than</a:t>
            </a:r>
            <a:r>
              <a:rPr lang="en-US" altLang="en-US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2 to 4 headings per page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D6550CBE-CB29-6047-8B2B-BDE0D577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119D6EA1-03D7-CA4F-B680-E6D4541D70E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9505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{6E7EDA52-417E-5F40-85C0-00DD5E219ABD}tf10001124</Template>
  <TotalTime>29</TotalTime>
  <Words>854</Words>
  <Application>Microsoft Macintosh PowerPoint</Application>
  <PresentationFormat>Widescreen</PresentationFormat>
  <Paragraphs>117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Bookman Old Style</vt:lpstr>
      <vt:lpstr>Calibri</vt:lpstr>
      <vt:lpstr>Corbel</vt:lpstr>
      <vt:lpstr>Times New Roman</vt:lpstr>
      <vt:lpstr>Wingdings 2</vt:lpstr>
      <vt:lpstr>Frame</vt:lpstr>
      <vt:lpstr>PowerPoint Presentation</vt:lpstr>
      <vt:lpstr>What do  headings do?</vt:lpstr>
      <vt:lpstr>What do  headings  accomplish?</vt:lpstr>
      <vt:lpstr>How do  you design  headings?</vt:lpstr>
      <vt:lpstr>Heading  Designs</vt:lpstr>
      <vt:lpstr>Heading Designs    Second Level Example </vt:lpstr>
      <vt:lpstr>Heading Designs </vt:lpstr>
      <vt:lpstr>PowerPoint Presentation</vt:lpstr>
      <vt:lpstr>How do you  use headings?</vt:lpstr>
      <vt:lpstr>What to Avoid</vt:lpstr>
      <vt:lpstr>Quick Quiz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2021-07-21T17:51:40Z</dcterms:created>
  <dcterms:modified xsi:type="dcterms:W3CDTF">2021-07-21T18:21:03Z</dcterms:modified>
</cp:coreProperties>
</file>