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6"/>
  </p:notesMasterIdLst>
  <p:sldIdLst>
    <p:sldId id="256" r:id="rId5"/>
    <p:sldId id="258" r:id="rId6"/>
    <p:sldId id="327" r:id="rId7"/>
    <p:sldId id="287" r:id="rId8"/>
    <p:sldId id="320" r:id="rId9"/>
    <p:sldId id="321" r:id="rId10"/>
    <p:sldId id="322" r:id="rId11"/>
    <p:sldId id="323" r:id="rId12"/>
    <p:sldId id="311" r:id="rId13"/>
    <p:sldId id="330" r:id="rId14"/>
    <p:sldId id="329" r:id="rId15"/>
    <p:sldId id="312" r:id="rId16"/>
    <p:sldId id="313" r:id="rId17"/>
    <p:sldId id="314" r:id="rId18"/>
    <p:sldId id="324" r:id="rId19"/>
    <p:sldId id="331" r:id="rId20"/>
    <p:sldId id="328" r:id="rId21"/>
    <p:sldId id="326" r:id="rId22"/>
    <p:sldId id="325" r:id="rId23"/>
    <p:sldId id="318" r:id="rId24"/>
    <p:sldId id="31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 id="2" name="Nag, Sharmistha" initials="NS" lastIdx="3" clrIdx="1">
    <p:extLst>
      <p:ext uri="{19B8F6BF-5375-455C-9EA6-DF929625EA0E}">
        <p15:presenceInfo xmlns:p15="http://schemas.microsoft.com/office/powerpoint/2012/main" userId="Nag, Sharmis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518"/>
  </p:normalViewPr>
  <p:slideViewPr>
    <p:cSldViewPr snapToGrid="0">
      <p:cViewPr varScale="1">
        <p:scale>
          <a:sx n="104" d="100"/>
          <a:sy n="104" d="100"/>
        </p:scale>
        <p:origin x="48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151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spcBef>
                <a:spcPts val="1800"/>
              </a:spcBef>
            </a:pPr>
            <a:endParaRPr lang="en-US" dirty="0"/>
          </a:p>
        </p:txBody>
      </p:sp>
    </p:spTree>
    <p:extLst>
      <p:ext uri="{BB962C8B-B14F-4D97-AF65-F5344CB8AC3E}">
        <p14:creationId xmlns:p14="http://schemas.microsoft.com/office/powerpoint/2010/main" val="411586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4712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5049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986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This allows Canadians to make spending and investment decisions with more confidence, encourages longer-term investment in Canada’s economy, and contributes to sustained job creation and greater productivity. This in turn leads to improvements in our standard of living.</a:t>
            </a:r>
          </a:p>
        </p:txBody>
      </p:sp>
    </p:spTree>
    <p:extLst>
      <p:ext uri="{BB962C8B-B14F-4D97-AF65-F5344CB8AC3E}">
        <p14:creationId xmlns:p14="http://schemas.microsoft.com/office/powerpoint/2010/main" val="102486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91943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b="0" i="0" u="none" strike="noStrike" dirty="0">
              <a:solidFill>
                <a:srgbClr val="373D3F"/>
              </a:solidFill>
              <a:effectLst/>
              <a:latin typeface="Montserrat" pitchFamily="2" charset="77"/>
            </a:endParaRPr>
          </a:p>
        </p:txBody>
      </p:sp>
    </p:spTree>
    <p:extLst>
      <p:ext uri="{BB962C8B-B14F-4D97-AF65-F5344CB8AC3E}">
        <p14:creationId xmlns:p14="http://schemas.microsoft.com/office/powerpoint/2010/main" val="153974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116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144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941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42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soundsandcolours.com/subjects/travel/stocks-in-latin-america-what-you-need-to-know-47748/" TargetMode="External"/><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soundsandcolours.com/author/sand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 name="Title 7">
            <a:extLst>
              <a:ext uri="{FF2B5EF4-FFF2-40B4-BE49-F238E27FC236}">
                <a16:creationId xmlns:a16="http://schemas.microsoft.com/office/drawing/2014/main" id="{A5340DFF-A780-E014-D425-1327577908CB}"/>
              </a:ext>
            </a:extLst>
          </p:cNvPr>
          <p:cNvSpPr>
            <a:spLocks noGrp="1"/>
          </p:cNvSpPr>
          <p:nvPr>
            <p:ph type="ctrTitle"/>
          </p:nvPr>
        </p:nvSpPr>
        <p:spPr/>
        <p:txBody>
          <a:bodyPr/>
          <a:lstStyle/>
          <a:p>
            <a:r>
              <a:rPr lang="en-US" b="1" dirty="0">
                <a:latin typeface="Arial"/>
              </a:rPr>
              <a:t>Principles of Macroeconomics</a:t>
            </a:r>
            <a:endParaRPr lang="en-US" dirty="0">
              <a:latin typeface="Arial"/>
            </a:endParaRPr>
          </a:p>
        </p:txBody>
      </p:sp>
      <p:sp>
        <p:nvSpPr>
          <p:cNvPr id="3" name="Subtitle 2">
            <a:extLst>
              <a:ext uri="{FF2B5EF4-FFF2-40B4-BE49-F238E27FC236}">
                <a16:creationId xmlns:a16="http://schemas.microsoft.com/office/drawing/2014/main" id="{DAF16DD0-5086-E42F-0673-5C28F99622EE}"/>
              </a:ext>
            </a:extLst>
          </p:cNvPr>
          <p:cNvSpPr>
            <a:spLocks noGrp="1"/>
          </p:cNvSpPr>
          <p:nvPr>
            <p:ph type="subTitle" idx="1"/>
          </p:nvPr>
        </p:nvSpPr>
        <p:spPr>
          <a:xfrm>
            <a:off x="508438" y="2635229"/>
            <a:ext cx="8222100" cy="432900"/>
          </a:xfrm>
        </p:spPr>
        <p:txBody>
          <a:bodyPr>
            <a:noAutofit/>
          </a:bodyPr>
          <a:lstStyle/>
          <a:p>
            <a:r>
              <a:rPr lang="en-US" sz="2500" b="1" dirty="0">
                <a:latin typeface="Arial"/>
              </a:rPr>
              <a:t>CHAPTER 11: MONETARY POLICY</a:t>
            </a:r>
            <a:endParaRPr lang="en-US" sz="25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11.4 Supply of Money II</a:t>
            </a:r>
            <a:endParaRPr lang="en-CA" dirty="0"/>
          </a:p>
        </p:txBody>
      </p:sp>
      <p:sp>
        <p:nvSpPr>
          <p:cNvPr id="4" name="Rectangle 3"/>
          <p:cNvSpPr/>
          <p:nvPr/>
        </p:nvSpPr>
        <p:spPr>
          <a:xfrm>
            <a:off x="556054" y="1501800"/>
            <a:ext cx="4572000" cy="1815882"/>
          </a:xfrm>
          <a:prstGeom prst="rect">
            <a:avLst/>
          </a:prstGeom>
        </p:spPr>
        <p:txBody>
          <a:bodyPr>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When the Bank of Canada wants to </a:t>
            </a:r>
            <a:r>
              <a:rPr lang="en-US" sz="1600" b="1" dirty="0">
                <a:latin typeface="Arial" panose="020B0604020202020204" pitchFamily="34" charset="0"/>
                <a:cs typeface="Arial" panose="020B0604020202020204" pitchFamily="34" charset="0"/>
              </a:rPr>
              <a:t>decrease supply of money</a:t>
            </a:r>
            <a:r>
              <a:rPr lang="en-US" sz="1600" dirty="0">
                <a:latin typeface="Arial" panose="020B0604020202020204" pitchFamily="34" charset="0"/>
                <a:cs typeface="Arial" panose="020B0604020202020204" pitchFamily="34" charset="0"/>
              </a:rPr>
              <a:t> the MS curves shifts leftward.</a:t>
            </a:r>
          </a:p>
          <a:p>
            <a:pPr marL="285750" lvl="1" indent="-285750">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pPr marL="285750" lvl="1" indent="-285750">
              <a:buFont typeface="Courier New" panose="02070309020205020404" pitchFamily="49" charset="0"/>
              <a:buChar char="o"/>
            </a:pPr>
            <a:r>
              <a:rPr lang="en-US" sz="1600" dirty="0">
                <a:latin typeface="Arial" panose="020B0604020202020204" pitchFamily="34" charset="0"/>
                <a:cs typeface="Arial" panose="020B0604020202020204" pitchFamily="34" charset="0"/>
              </a:rPr>
              <a:t>The Bank conducts an </a:t>
            </a:r>
            <a:r>
              <a:rPr lang="en-US" sz="1600" b="1" dirty="0">
                <a:latin typeface="Arial" panose="020B0604020202020204" pitchFamily="34" charset="0"/>
                <a:cs typeface="Arial" panose="020B0604020202020204" pitchFamily="34" charset="0"/>
              </a:rPr>
              <a:t>open market operation of selling securities</a:t>
            </a:r>
            <a:r>
              <a:rPr lang="en-US" sz="1600" dirty="0">
                <a:latin typeface="Arial" panose="020B0604020202020204" pitchFamily="34" charset="0"/>
                <a:cs typeface="Arial" panose="020B0604020202020204" pitchFamily="34" charset="0"/>
              </a:rPr>
              <a:t> to decrease money supply.</a:t>
            </a:r>
          </a:p>
        </p:txBody>
      </p:sp>
      <p:pic>
        <p:nvPicPr>
          <p:cNvPr id="6" name="Picture 5" descr="graph showing supply of money movement as described on slide">
            <a:extLst>
              <a:ext uri="{FF2B5EF4-FFF2-40B4-BE49-F238E27FC236}">
                <a16:creationId xmlns:a16="http://schemas.microsoft.com/office/drawing/2014/main" id="{9FA42516-1052-C4C6-4D05-680E86847748}"/>
              </a:ext>
            </a:extLst>
          </p:cNvPr>
          <p:cNvPicPr>
            <a:picLocks noChangeAspect="1"/>
          </p:cNvPicPr>
          <p:nvPr/>
        </p:nvPicPr>
        <p:blipFill>
          <a:blip r:embed="rId3"/>
          <a:stretch>
            <a:fillRect/>
          </a:stretch>
        </p:blipFill>
        <p:spPr>
          <a:xfrm>
            <a:off x="5128054" y="713900"/>
            <a:ext cx="3638550" cy="3552825"/>
          </a:xfrm>
          <a:prstGeom prst="rect">
            <a:avLst/>
          </a:prstGeom>
        </p:spPr>
      </p:pic>
    </p:spTree>
    <p:extLst>
      <p:ext uri="{BB962C8B-B14F-4D97-AF65-F5344CB8AC3E}">
        <p14:creationId xmlns:p14="http://schemas.microsoft.com/office/powerpoint/2010/main" val="213587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11.5 Tale of two interest rates</a:t>
            </a:r>
          </a:p>
        </p:txBody>
      </p:sp>
      <p:sp>
        <p:nvSpPr>
          <p:cNvPr id="3" name="Text Placeholder 2"/>
          <p:cNvSpPr>
            <a:spLocks noGrp="1"/>
          </p:cNvSpPr>
          <p:nvPr>
            <p:ph type="body" idx="1"/>
          </p:nvPr>
        </p:nvSpPr>
        <p:spPr>
          <a:xfrm>
            <a:off x="311700" y="1017800"/>
            <a:ext cx="8520600" cy="3677768"/>
          </a:xfrm>
        </p:spPr>
        <p:txBody>
          <a:bodyPr>
            <a:normAutofit fontScale="92500" lnSpcReduction="10000"/>
          </a:bodyPr>
          <a:lstStyle/>
          <a:p>
            <a:r>
              <a:rPr lang="en-US" dirty="0">
                <a:latin typeface="+mn-lt"/>
              </a:rPr>
              <a:t>In conducting monetary policy, it is the short-term nominal rates that are most relevant because the interest rate is most affected by increases or decreases in the money supply.</a:t>
            </a:r>
          </a:p>
          <a:p>
            <a:endParaRPr lang="en-US" dirty="0">
              <a:latin typeface="+mn-lt"/>
            </a:endParaRPr>
          </a:p>
          <a:p>
            <a:r>
              <a:rPr lang="en-US" dirty="0">
                <a:latin typeface="+mn-lt"/>
              </a:rPr>
              <a:t>Often, but not always, are the short-term and long-term interest rates connected.  Generally, as short-term rates increase/decrease, so too do long-term rates – but it’s always about the supply and demand for a particular investment time frame.</a:t>
            </a:r>
          </a:p>
          <a:p>
            <a:endParaRPr lang="en-US" dirty="0">
              <a:latin typeface="+mn-lt"/>
            </a:endParaRPr>
          </a:p>
          <a:p>
            <a:r>
              <a:rPr lang="en-US" dirty="0">
                <a:solidFill>
                  <a:srgbClr val="080808"/>
                </a:solidFill>
                <a:latin typeface="+mn-lt"/>
              </a:rPr>
              <a:t>The market for loanable funds is concerned with long-term real </a:t>
            </a:r>
            <a:r>
              <a:rPr lang="en-US" i="1" dirty="0" err="1">
                <a:solidFill>
                  <a:srgbClr val="080808"/>
                </a:solidFill>
                <a:latin typeface="+mn-lt"/>
              </a:rPr>
              <a:t>i</a:t>
            </a:r>
            <a:r>
              <a:rPr lang="en-US" dirty="0">
                <a:solidFill>
                  <a:srgbClr val="080808"/>
                </a:solidFill>
                <a:latin typeface="+mn-lt"/>
              </a:rPr>
              <a:t>-rates (recall from </a:t>
            </a:r>
            <a:r>
              <a:rPr lang="en-US" dirty="0" err="1">
                <a:solidFill>
                  <a:srgbClr val="080808"/>
                </a:solidFill>
                <a:latin typeface="+mn-lt"/>
              </a:rPr>
              <a:t>Ch</a:t>
            </a:r>
            <a:r>
              <a:rPr lang="en-US" dirty="0">
                <a:solidFill>
                  <a:srgbClr val="080808"/>
                </a:solidFill>
                <a:latin typeface="+mn-lt"/>
              </a:rPr>
              <a:t> 7)… </a:t>
            </a:r>
          </a:p>
          <a:p>
            <a:pPr lvl="1"/>
            <a:r>
              <a:rPr lang="en-US" sz="1800" dirty="0">
                <a:latin typeface="+mn-lt"/>
              </a:rPr>
              <a:t>Long term rates are for long term decisions (holding investments for future use, or financing a building)</a:t>
            </a:r>
          </a:p>
          <a:p>
            <a:endParaRPr lang="en-CA" sz="1600" dirty="0">
              <a:latin typeface="+mn-lt"/>
            </a:endParaRPr>
          </a:p>
        </p:txBody>
      </p:sp>
    </p:spTree>
    <p:extLst>
      <p:ext uri="{BB962C8B-B14F-4D97-AF65-F5344CB8AC3E}">
        <p14:creationId xmlns:p14="http://schemas.microsoft.com/office/powerpoint/2010/main" val="347209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67D2-0C61-D7AD-A4BB-731321B36CEA}"/>
              </a:ext>
            </a:extLst>
          </p:cNvPr>
          <p:cNvSpPr>
            <a:spLocks noGrp="1"/>
          </p:cNvSpPr>
          <p:nvPr>
            <p:ph type="title"/>
          </p:nvPr>
        </p:nvSpPr>
        <p:spPr>
          <a:xfrm>
            <a:off x="217634" y="360573"/>
            <a:ext cx="8708732" cy="627968"/>
          </a:xfrm>
        </p:spPr>
        <p:txBody>
          <a:bodyPr>
            <a:noAutofit/>
          </a:bodyPr>
          <a:lstStyle/>
          <a:p>
            <a:r>
              <a:rPr lang="en-US" sz="2800" b="1" dirty="0">
                <a:latin typeface="Arial" panose="020B0604020202020204" pitchFamily="34" charset="0"/>
                <a:cs typeface="Arial" panose="020B0604020202020204" pitchFamily="34" charset="0"/>
              </a:rPr>
              <a:t>11.6 Money Market and Equilibrium</a:t>
            </a: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5360FD7-2B14-416D-F9D3-C6A3A2C47B1E}"/>
              </a:ext>
            </a:extLst>
          </p:cNvPr>
          <p:cNvSpPr>
            <a:spLocks noGrp="1"/>
          </p:cNvSpPr>
          <p:nvPr>
            <p:ph type="body" idx="1"/>
          </p:nvPr>
        </p:nvSpPr>
        <p:spPr>
          <a:xfrm>
            <a:off x="217634" y="1078167"/>
            <a:ext cx="4791246" cy="3339000"/>
          </a:xfrm>
        </p:spPr>
        <p:txBody>
          <a:bodyPr>
            <a:normAutofit/>
          </a:bodyPr>
          <a:lstStyle/>
          <a:p>
            <a:r>
              <a:rPr lang="en-CA" sz="2000" b="0" i="0" u="none" strike="noStrike" dirty="0">
                <a:solidFill>
                  <a:srgbClr val="000000"/>
                </a:solidFill>
                <a:effectLst/>
                <a:latin typeface="Arial" panose="020B0604020202020204" pitchFamily="34" charset="0"/>
                <a:cs typeface="Arial" panose="020B0604020202020204" pitchFamily="34" charset="0"/>
              </a:rPr>
              <a:t>The money market </a:t>
            </a:r>
            <a:r>
              <a:rPr lang="en-CA" sz="2000" dirty="0">
                <a:solidFill>
                  <a:srgbClr val="000000"/>
                </a:solidFill>
                <a:latin typeface="Arial" panose="020B0604020202020204" pitchFamily="34" charset="0"/>
                <a:cs typeface="Arial" panose="020B0604020202020204" pitchFamily="34" charset="0"/>
              </a:rPr>
              <a:t>consists of money demand and money supply functions.</a:t>
            </a:r>
          </a:p>
          <a:p>
            <a:r>
              <a:rPr lang="en-CA" sz="2000" dirty="0">
                <a:solidFill>
                  <a:srgbClr val="000000"/>
                </a:solidFill>
                <a:latin typeface="Arial" panose="020B0604020202020204" pitchFamily="34" charset="0"/>
                <a:cs typeface="Arial" panose="020B0604020202020204" pitchFamily="34" charset="0"/>
              </a:rPr>
              <a:t>The equilibrium is where money demand intersects with money supply.</a:t>
            </a:r>
          </a:p>
          <a:p>
            <a:r>
              <a:rPr lang="en-CA" sz="2000" dirty="0">
                <a:solidFill>
                  <a:srgbClr val="000000"/>
                </a:solidFill>
                <a:latin typeface="Arial" panose="020B0604020202020204" pitchFamily="34" charset="0"/>
                <a:cs typeface="Arial" panose="020B0604020202020204" pitchFamily="34" charset="0"/>
              </a:rPr>
              <a:t>The equilibrium interest rate determined in the money market is the short-term interest rate.</a:t>
            </a:r>
            <a:endParaRPr lang="en-US" sz="2000" dirty="0">
              <a:latin typeface="Arial" panose="020B0604020202020204" pitchFamily="34" charset="0"/>
              <a:cs typeface="Arial" panose="020B0604020202020204" pitchFamily="34" charset="0"/>
            </a:endParaRPr>
          </a:p>
        </p:txBody>
      </p:sp>
      <p:pic>
        <p:nvPicPr>
          <p:cNvPr id="5" name="Picture 4" descr="Equilibrium of money market&#10;The money market consists of money demand and money supply functions and the equilibrium in the money market occurs where the money demand curve intersects the money supply curve.">
            <a:extLst>
              <a:ext uri="{FF2B5EF4-FFF2-40B4-BE49-F238E27FC236}">
                <a16:creationId xmlns:a16="http://schemas.microsoft.com/office/drawing/2014/main" id="{4B3C6C9D-9E29-34D3-2525-3A14EFF8261D}"/>
              </a:ext>
            </a:extLst>
          </p:cNvPr>
          <p:cNvPicPr>
            <a:picLocks noChangeAspect="1"/>
          </p:cNvPicPr>
          <p:nvPr/>
        </p:nvPicPr>
        <p:blipFill>
          <a:blip r:embed="rId3"/>
          <a:stretch>
            <a:fillRect/>
          </a:stretch>
        </p:blipFill>
        <p:spPr>
          <a:xfrm>
            <a:off x="5120640" y="988541"/>
            <a:ext cx="3895725" cy="3819525"/>
          </a:xfrm>
          <a:prstGeom prst="rect">
            <a:avLst/>
          </a:prstGeom>
        </p:spPr>
      </p:pic>
    </p:spTree>
    <p:extLst>
      <p:ext uri="{BB962C8B-B14F-4D97-AF65-F5344CB8AC3E}">
        <p14:creationId xmlns:p14="http://schemas.microsoft.com/office/powerpoint/2010/main" val="98769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1C09-5001-64CB-BDC6-FF3EDC7341D8}"/>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11.7 Expansionary Monetary Policy I</a:t>
            </a:r>
          </a:p>
        </p:txBody>
      </p:sp>
      <p:sp>
        <p:nvSpPr>
          <p:cNvPr id="3" name="Text Placeholder 2">
            <a:extLst>
              <a:ext uri="{FF2B5EF4-FFF2-40B4-BE49-F238E27FC236}">
                <a16:creationId xmlns:a16="http://schemas.microsoft.com/office/drawing/2014/main" id="{31492A5F-9FA5-E671-89A1-CC6A39ECBA8B}"/>
              </a:ext>
            </a:extLst>
          </p:cNvPr>
          <p:cNvSpPr>
            <a:spLocks noGrp="1"/>
          </p:cNvSpPr>
          <p:nvPr>
            <p:ph type="body" idx="1"/>
          </p:nvPr>
        </p:nvSpPr>
        <p:spPr>
          <a:xfrm>
            <a:off x="189780" y="1174822"/>
            <a:ext cx="5141078" cy="3339000"/>
          </a:xfrm>
        </p:spPr>
        <p:txBody>
          <a:bodyPr>
            <a:normAutofit fontScale="85000" lnSpcReduction="20000"/>
          </a:bodyPr>
          <a:lstStyle/>
          <a:p>
            <a:r>
              <a:rPr lang="en-CA" sz="2000" i="0" u="none" strike="noStrike" dirty="0">
                <a:solidFill>
                  <a:srgbClr val="000000"/>
                </a:solidFill>
                <a:effectLst/>
                <a:latin typeface="Arial" panose="020B0604020202020204" pitchFamily="34" charset="0"/>
                <a:cs typeface="Arial" panose="020B0604020202020204" pitchFamily="34" charset="0"/>
              </a:rPr>
              <a:t>When the Bank of Canada wants to lower the overnight interest rate target, they conduct an open market operation of purchasing securities. </a:t>
            </a:r>
          </a:p>
          <a:p>
            <a:endParaRPr lang="en-CA" sz="2000" i="0" u="none" strike="noStrike" dirty="0">
              <a:solidFill>
                <a:srgbClr val="000000"/>
              </a:solidFill>
              <a:effectLst/>
              <a:latin typeface="Arial" panose="020B0604020202020204" pitchFamily="34" charset="0"/>
              <a:cs typeface="Arial" panose="020B0604020202020204" pitchFamily="34" charset="0"/>
            </a:endParaRPr>
          </a:p>
          <a:p>
            <a:r>
              <a:rPr lang="en-CA" sz="2000" i="0" u="none" strike="noStrike" dirty="0">
                <a:solidFill>
                  <a:srgbClr val="000000"/>
                </a:solidFill>
                <a:effectLst/>
                <a:latin typeface="Arial" panose="020B0604020202020204" pitchFamily="34" charset="0"/>
                <a:cs typeface="Arial" panose="020B0604020202020204" pitchFamily="34" charset="0"/>
              </a:rPr>
              <a:t>The Bank injects money into the economy through banks and other financial institutions. Retail banks’ reserves increase. </a:t>
            </a:r>
          </a:p>
          <a:p>
            <a:endParaRPr lang="en-CA" sz="2000" i="0" u="none" strike="noStrike" dirty="0">
              <a:solidFill>
                <a:srgbClr val="000000"/>
              </a:solidFill>
              <a:effectLst/>
              <a:latin typeface="Arial" panose="020B0604020202020204" pitchFamily="34" charset="0"/>
              <a:cs typeface="Arial" panose="020B0604020202020204" pitchFamily="34" charset="0"/>
            </a:endParaRPr>
          </a:p>
          <a:p>
            <a:r>
              <a:rPr lang="en-CA" sz="2000" i="0" u="none" strike="noStrike" dirty="0">
                <a:solidFill>
                  <a:srgbClr val="000000"/>
                </a:solidFill>
                <a:effectLst/>
                <a:latin typeface="Arial" panose="020B0604020202020204" pitchFamily="34" charset="0"/>
                <a:cs typeface="Arial" panose="020B0604020202020204" pitchFamily="34" charset="0"/>
              </a:rPr>
              <a:t>This increases money supply and drives down the interest rate in the short term and keeps the rate close to the overnight target.</a:t>
            </a:r>
            <a:endParaRPr lang="en-US" sz="2000" dirty="0">
              <a:latin typeface="Arial" panose="020B0604020202020204" pitchFamily="34" charset="0"/>
              <a:cs typeface="Arial" panose="020B0604020202020204" pitchFamily="34" charset="0"/>
            </a:endParaRPr>
          </a:p>
        </p:txBody>
      </p:sp>
      <p:pic>
        <p:nvPicPr>
          <p:cNvPr id="5" name="Picture 4" descr="When banks increase the money supply the equilibrium i-rate decreases">
            <a:extLst>
              <a:ext uri="{FF2B5EF4-FFF2-40B4-BE49-F238E27FC236}">
                <a16:creationId xmlns:a16="http://schemas.microsoft.com/office/drawing/2014/main" id="{DB40FD43-3C39-76FF-4170-2C7A95F548CF}"/>
              </a:ext>
            </a:extLst>
          </p:cNvPr>
          <p:cNvPicPr>
            <a:picLocks noChangeAspect="1"/>
          </p:cNvPicPr>
          <p:nvPr/>
        </p:nvPicPr>
        <p:blipFill>
          <a:blip r:embed="rId2"/>
          <a:stretch>
            <a:fillRect/>
          </a:stretch>
        </p:blipFill>
        <p:spPr>
          <a:xfrm>
            <a:off x="5330858" y="1176600"/>
            <a:ext cx="3623362" cy="3494244"/>
          </a:xfrm>
          <a:prstGeom prst="rect">
            <a:avLst/>
          </a:prstGeom>
        </p:spPr>
      </p:pic>
    </p:spTree>
    <p:extLst>
      <p:ext uri="{BB962C8B-B14F-4D97-AF65-F5344CB8AC3E}">
        <p14:creationId xmlns:p14="http://schemas.microsoft.com/office/powerpoint/2010/main" val="174812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DE6D-98AE-6C9A-45FD-4E3B41E561F8}"/>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11.7 Expansionary Monetary Policy II</a:t>
            </a:r>
          </a:p>
        </p:txBody>
      </p:sp>
      <p:sp>
        <p:nvSpPr>
          <p:cNvPr id="3" name="Text Placeholder 2">
            <a:extLst>
              <a:ext uri="{FF2B5EF4-FFF2-40B4-BE49-F238E27FC236}">
                <a16:creationId xmlns:a16="http://schemas.microsoft.com/office/drawing/2014/main" id="{B21796D7-2C45-51B4-09E0-79081BF25879}"/>
              </a:ext>
            </a:extLst>
          </p:cNvPr>
          <p:cNvSpPr>
            <a:spLocks noGrp="1"/>
          </p:cNvSpPr>
          <p:nvPr>
            <p:ph type="body" idx="1"/>
          </p:nvPr>
        </p:nvSpPr>
        <p:spPr>
          <a:xfrm>
            <a:off x="311699" y="1229875"/>
            <a:ext cx="6619611" cy="3339000"/>
          </a:xfrm>
        </p:spPr>
        <p:txBody>
          <a:bodyPr>
            <a:normAutofit fontScale="92500"/>
          </a:bodyPr>
          <a:lstStyle/>
          <a:p>
            <a:r>
              <a:rPr lang="en-CA" sz="2000" b="0" dirty="0">
                <a:effectLst/>
                <a:latin typeface="Arial" panose="020B0604020202020204" pitchFamily="34" charset="0"/>
                <a:cs typeface="Arial" panose="020B0604020202020204" pitchFamily="34" charset="0"/>
              </a:rPr>
              <a:t>The monetary policy tool of lowering the overnight interest rate target and increasing money supply through an open market operation of purchasing securities will be conducted when the Bank finds the economy is growing slowly.</a:t>
            </a:r>
          </a:p>
          <a:p>
            <a:r>
              <a:rPr lang="en-CA" sz="2000" dirty="0">
                <a:latin typeface="Arial" panose="020B0604020202020204" pitchFamily="34" charset="0"/>
                <a:cs typeface="Arial" panose="020B0604020202020204" pitchFamily="34" charset="0"/>
              </a:rPr>
              <a:t>This policy is adopted to boost economic growth and is called Expansionary Monetary Policy.</a:t>
            </a:r>
          </a:p>
          <a:p>
            <a:r>
              <a:rPr lang="en-CA" sz="2000" b="0" dirty="0">
                <a:effectLst/>
                <a:latin typeface="Arial" panose="020B0604020202020204" pitchFamily="34" charset="0"/>
                <a:cs typeface="Arial" panose="020B0604020202020204" pitchFamily="34" charset="0"/>
              </a:rPr>
              <a:t>The Bank of Canada cannot eliminate a recession but can keep periods of recessions smaller and milder.</a:t>
            </a:r>
          </a:p>
          <a:p>
            <a:endParaRPr lang="en-US" sz="2000" dirty="0">
              <a:latin typeface="Arial" panose="020B0604020202020204" pitchFamily="34" charset="0"/>
              <a:cs typeface="Arial" panose="020B0604020202020204" pitchFamily="34" charset="0"/>
            </a:endParaRPr>
          </a:p>
        </p:txBody>
      </p:sp>
      <p:pic>
        <p:nvPicPr>
          <p:cNvPr id="5" name="Picture 4" descr="Effect of lowering OIR as described on slide">
            <a:extLst>
              <a:ext uri="{FF2B5EF4-FFF2-40B4-BE49-F238E27FC236}">
                <a16:creationId xmlns:a16="http://schemas.microsoft.com/office/drawing/2014/main" id="{1D41D8EF-F4BE-F831-BA5A-AD8E32479AED}"/>
              </a:ext>
            </a:extLst>
          </p:cNvPr>
          <p:cNvPicPr>
            <a:picLocks noChangeAspect="1"/>
          </p:cNvPicPr>
          <p:nvPr/>
        </p:nvPicPr>
        <p:blipFill>
          <a:blip r:embed="rId3"/>
          <a:stretch>
            <a:fillRect/>
          </a:stretch>
        </p:blipFill>
        <p:spPr>
          <a:xfrm>
            <a:off x="6931311" y="1110421"/>
            <a:ext cx="1900989" cy="3577907"/>
          </a:xfrm>
          <a:prstGeom prst="rect">
            <a:avLst/>
          </a:prstGeom>
        </p:spPr>
      </p:pic>
    </p:spTree>
    <p:extLst>
      <p:ext uri="{BB962C8B-B14F-4D97-AF65-F5344CB8AC3E}">
        <p14:creationId xmlns:p14="http://schemas.microsoft.com/office/powerpoint/2010/main" val="123555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11.7 Expansionary Monetary Policy III</a:t>
            </a:r>
            <a:endParaRPr lang="en-CA" dirty="0"/>
          </a:p>
        </p:txBody>
      </p:sp>
      <p:sp>
        <p:nvSpPr>
          <p:cNvPr id="6" name="Text Placeholder 2">
            <a:extLst>
              <a:ext uri="{FF2B5EF4-FFF2-40B4-BE49-F238E27FC236}">
                <a16:creationId xmlns:a16="http://schemas.microsoft.com/office/drawing/2014/main" id="{CE907A1C-993F-4119-A03A-3063E3BC3F00}"/>
              </a:ext>
            </a:extLst>
          </p:cNvPr>
          <p:cNvSpPr txBox="1">
            <a:spLocks/>
          </p:cNvSpPr>
          <p:nvPr/>
        </p:nvSpPr>
        <p:spPr>
          <a:xfrm>
            <a:off x="111760" y="1125070"/>
            <a:ext cx="5293361" cy="3731410"/>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sz="2000" dirty="0">
                <a:latin typeface="Arial" panose="020B0604020202020204" pitchFamily="34" charset="0"/>
                <a:cs typeface="Arial" panose="020B0604020202020204" pitchFamily="34" charset="0"/>
              </a:rPr>
              <a:t>Retail banks obtain money from the Bank of Canada to lend to households and businesses with open market operation of purchasing securities.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Increasing supply of loanable funds (</a:t>
            </a:r>
            <a:r>
              <a:rPr lang="en-US" sz="2000" b="1" i="1" dirty="0">
                <a:latin typeface="Arial" panose="020B0604020202020204" pitchFamily="34" charset="0"/>
                <a:cs typeface="Arial" panose="020B0604020202020204" pitchFamily="34" charset="0"/>
              </a:rPr>
              <a:t>SLF</a:t>
            </a:r>
            <a:r>
              <a:rPr lang="en-US" sz="2000" dirty="0">
                <a:latin typeface="Arial" panose="020B0604020202020204" pitchFamily="34" charset="0"/>
                <a:cs typeface="Arial" panose="020B0604020202020204" pitchFamily="34" charset="0"/>
              </a:rPr>
              <a:t>) helps to bring down the long-term interest rates.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As interest rates lower, consumption, investment, and net exports increase.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Dollar depreciates as demand for Canadian dollar decreases with lower interest rates, so exports increase relative to imports.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AD and GDP expands. Price level also rises.</a:t>
            </a:r>
          </a:p>
        </p:txBody>
      </p:sp>
      <p:pic>
        <p:nvPicPr>
          <p:cNvPr id="4" name="Picture 3" descr="Expansionary monetary policy as described on slide">
            <a:extLst>
              <a:ext uri="{FF2B5EF4-FFF2-40B4-BE49-F238E27FC236}">
                <a16:creationId xmlns:a16="http://schemas.microsoft.com/office/drawing/2014/main" id="{9B4F9172-6388-E321-0033-309ECC25D3BB}"/>
              </a:ext>
            </a:extLst>
          </p:cNvPr>
          <p:cNvPicPr>
            <a:picLocks noChangeAspect="1"/>
          </p:cNvPicPr>
          <p:nvPr/>
        </p:nvPicPr>
        <p:blipFill>
          <a:blip r:embed="rId2"/>
          <a:stretch>
            <a:fillRect/>
          </a:stretch>
        </p:blipFill>
        <p:spPr>
          <a:xfrm>
            <a:off x="5405121" y="1287019"/>
            <a:ext cx="3534272" cy="3349070"/>
          </a:xfrm>
          <a:prstGeom prst="rect">
            <a:avLst/>
          </a:prstGeom>
        </p:spPr>
      </p:pic>
    </p:spTree>
    <p:extLst>
      <p:ext uri="{BB962C8B-B14F-4D97-AF65-F5344CB8AC3E}">
        <p14:creationId xmlns:p14="http://schemas.microsoft.com/office/powerpoint/2010/main" val="112729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latin typeface="+mn-lt"/>
              </a:rPr>
              <a:t>11.7 AD and Investment</a:t>
            </a:r>
          </a:p>
        </p:txBody>
      </p:sp>
      <p:sp>
        <p:nvSpPr>
          <p:cNvPr id="3" name="Text Placeholder 2"/>
          <p:cNvSpPr>
            <a:spLocks noGrp="1"/>
          </p:cNvSpPr>
          <p:nvPr>
            <p:ph type="body" idx="1"/>
          </p:nvPr>
        </p:nvSpPr>
        <p:spPr>
          <a:xfrm>
            <a:off x="311700" y="1192102"/>
            <a:ext cx="4454264" cy="3339000"/>
          </a:xfrm>
        </p:spPr>
        <p:txBody>
          <a:bodyPr>
            <a:normAutofit/>
          </a:bodyPr>
          <a:lstStyle/>
          <a:p>
            <a:r>
              <a:rPr lang="en-US" dirty="0">
                <a:latin typeface="+mn-lt"/>
              </a:rPr>
              <a:t>Interest rates also </a:t>
            </a:r>
            <a:r>
              <a:rPr lang="en-US" b="1" dirty="0">
                <a:solidFill>
                  <a:srgbClr val="080808"/>
                </a:solidFill>
                <a:latin typeface="+mn-lt"/>
              </a:rPr>
              <a:t>affect stock prices</a:t>
            </a:r>
            <a:r>
              <a:rPr lang="en-US" dirty="0">
                <a:solidFill>
                  <a:srgbClr val="C00000"/>
                </a:solidFill>
                <a:latin typeface="+mn-lt"/>
              </a:rPr>
              <a:t> </a:t>
            </a:r>
            <a:r>
              <a:rPr lang="en-US" dirty="0">
                <a:latin typeface="+mn-lt"/>
              </a:rPr>
              <a:t>– as </a:t>
            </a:r>
            <a:r>
              <a:rPr lang="en-US" i="1" dirty="0" err="1">
                <a:latin typeface="+mn-lt"/>
              </a:rPr>
              <a:t>i</a:t>
            </a:r>
            <a:r>
              <a:rPr lang="en-US" dirty="0">
                <a:latin typeface="+mn-lt"/>
              </a:rPr>
              <a:t>-rates decline, the attractiveness of purchasing shares relative to bonds increases, thereby increasing stock prices.  Firms will issue more shares at higher prices as it produces more capital for them, which in turn increasing AD through investment.</a:t>
            </a:r>
          </a:p>
          <a:p>
            <a:endParaRPr lang="en-CA" dirty="0">
              <a:latin typeface="+mn-lt"/>
            </a:endParaRPr>
          </a:p>
        </p:txBody>
      </p:sp>
      <p:pic>
        <p:nvPicPr>
          <p:cNvPr id="6" name="Picture 5">
            <a:extLst>
              <a:ext uri="{FF2B5EF4-FFF2-40B4-BE49-F238E27FC236}">
                <a16:creationId xmlns:a16="http://schemas.microsoft.com/office/drawing/2014/main" id="{233B6218-C610-9BDE-1E8F-43F4CA8FD28D}"/>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44659" y="1334977"/>
            <a:ext cx="3687641" cy="2473545"/>
          </a:xfrm>
          <a:prstGeom prst="rect">
            <a:avLst/>
          </a:prstGeom>
        </p:spPr>
      </p:pic>
      <p:sp>
        <p:nvSpPr>
          <p:cNvPr id="7" name="TextBox 6">
            <a:extLst>
              <a:ext uri="{FF2B5EF4-FFF2-40B4-BE49-F238E27FC236}">
                <a16:creationId xmlns:a16="http://schemas.microsoft.com/office/drawing/2014/main" id="{051FDF04-A6BC-8D84-DA5E-8DA0091F553D}"/>
              </a:ext>
            </a:extLst>
          </p:cNvPr>
          <p:cNvSpPr txBox="1"/>
          <p:nvPr/>
        </p:nvSpPr>
        <p:spPr>
          <a:xfrm>
            <a:off x="5144659" y="3808522"/>
            <a:ext cx="3780003" cy="230832"/>
          </a:xfrm>
          <a:prstGeom prst="rect">
            <a:avLst/>
          </a:prstGeom>
          <a:noFill/>
        </p:spPr>
        <p:txBody>
          <a:bodyPr wrap="square" rtlCol="0">
            <a:spAutoFit/>
          </a:bodyPr>
          <a:lstStyle/>
          <a:p>
            <a:r>
              <a:rPr lang="en-CA" sz="900" dirty="0">
                <a:hlinkClick r:id="rId3"/>
              </a:rPr>
              <a:t>This Photo</a:t>
            </a:r>
            <a:r>
              <a:rPr lang="en-CA" sz="900" dirty="0"/>
              <a:t> by </a:t>
            </a:r>
            <a:r>
              <a:rPr lang="en-CA" sz="900" dirty="0">
                <a:hlinkClick r:id="rId4"/>
              </a:rPr>
              <a:t>Sounds and Colours</a:t>
            </a:r>
            <a:r>
              <a:rPr lang="en-CA" sz="900" dirty="0"/>
              <a:t> is licensed under </a:t>
            </a:r>
            <a:r>
              <a:rPr lang="en-CA" sz="900" dirty="0">
                <a:hlinkClick r:id="rId5"/>
              </a:rPr>
              <a:t>CC BY-SA-NC</a:t>
            </a:r>
            <a:endParaRPr lang="en-CA" sz="900" dirty="0"/>
          </a:p>
        </p:txBody>
      </p:sp>
    </p:spTree>
    <p:extLst>
      <p:ext uri="{BB962C8B-B14F-4D97-AF65-F5344CB8AC3E}">
        <p14:creationId xmlns:p14="http://schemas.microsoft.com/office/powerpoint/2010/main" val="212621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11.8 Contractionary Monetary Policy I</a:t>
            </a:r>
            <a:endParaRPr lang="en-CA" dirty="0"/>
          </a:p>
        </p:txBody>
      </p:sp>
      <p:sp>
        <p:nvSpPr>
          <p:cNvPr id="3" name="Text Placeholder 2"/>
          <p:cNvSpPr>
            <a:spLocks noGrp="1"/>
          </p:cNvSpPr>
          <p:nvPr>
            <p:ph type="body" idx="1"/>
          </p:nvPr>
        </p:nvSpPr>
        <p:spPr>
          <a:xfrm>
            <a:off x="182880" y="1229874"/>
            <a:ext cx="4836160" cy="3619747"/>
          </a:xfrm>
        </p:spPr>
        <p:txBody>
          <a:bodyPr>
            <a:normAutofit lnSpcReduction="10000"/>
          </a:bodyPr>
          <a:lstStyle/>
          <a:p>
            <a:r>
              <a:rPr lang="en-CA" dirty="0">
                <a:latin typeface="+mn-lt"/>
              </a:rPr>
              <a:t>When the Bank of Canada wants to raise the overnight interest rate target, they conduct an open market operation of selling securities. </a:t>
            </a:r>
          </a:p>
          <a:p>
            <a:r>
              <a:rPr lang="en-CA" dirty="0">
                <a:latin typeface="+mn-lt"/>
              </a:rPr>
              <a:t>The Bank gets money from banks and other financial institutions. So banks are left with less reserves. </a:t>
            </a:r>
          </a:p>
          <a:p>
            <a:r>
              <a:rPr lang="en-CA" dirty="0">
                <a:latin typeface="+mn-lt"/>
              </a:rPr>
              <a:t>This decreases money supply in the economy and drives up the interest rate in the short term and keeps the rate close to the overnight target.</a:t>
            </a:r>
          </a:p>
        </p:txBody>
      </p:sp>
      <p:pic>
        <p:nvPicPr>
          <p:cNvPr id="5" name="Picture 4" descr="Effect of money supply decrease on equilibrium interest rate. When banks decrease the money supply the equilibrium i-rate increases">
            <a:extLst>
              <a:ext uri="{FF2B5EF4-FFF2-40B4-BE49-F238E27FC236}">
                <a16:creationId xmlns:a16="http://schemas.microsoft.com/office/drawing/2014/main" id="{6C734548-4B6D-EF08-EA4B-A9628397CC3B}"/>
              </a:ext>
            </a:extLst>
          </p:cNvPr>
          <p:cNvPicPr>
            <a:picLocks noChangeAspect="1"/>
          </p:cNvPicPr>
          <p:nvPr/>
        </p:nvPicPr>
        <p:blipFill>
          <a:blip r:embed="rId2"/>
          <a:stretch>
            <a:fillRect/>
          </a:stretch>
        </p:blipFill>
        <p:spPr>
          <a:xfrm>
            <a:off x="5105718" y="949127"/>
            <a:ext cx="3855402" cy="3900494"/>
          </a:xfrm>
          <a:prstGeom prst="rect">
            <a:avLst/>
          </a:prstGeom>
        </p:spPr>
      </p:pic>
    </p:spTree>
    <p:extLst>
      <p:ext uri="{BB962C8B-B14F-4D97-AF65-F5344CB8AC3E}">
        <p14:creationId xmlns:p14="http://schemas.microsoft.com/office/powerpoint/2010/main" val="322223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1810"/>
            <a:ext cx="8520600" cy="607800"/>
          </a:xfrm>
        </p:spPr>
        <p:txBody>
          <a:bodyPr>
            <a:normAutofit fontScale="90000"/>
          </a:bodyPr>
          <a:lstStyle/>
          <a:p>
            <a:r>
              <a:rPr lang="en-US" sz="3600" b="1" dirty="0">
                <a:latin typeface="Arial" panose="020B0604020202020204" pitchFamily="34" charset="0"/>
                <a:cs typeface="Arial" panose="020B0604020202020204" pitchFamily="34" charset="0"/>
              </a:rPr>
              <a:t>11.8 Contractionary Monetary Policy II</a:t>
            </a:r>
            <a:endParaRPr lang="en-CA" dirty="0"/>
          </a:p>
        </p:txBody>
      </p:sp>
      <p:sp>
        <p:nvSpPr>
          <p:cNvPr id="3" name="Text Placeholder 2"/>
          <p:cNvSpPr>
            <a:spLocks noGrp="1"/>
          </p:cNvSpPr>
          <p:nvPr>
            <p:ph type="body" idx="1"/>
          </p:nvPr>
        </p:nvSpPr>
        <p:spPr>
          <a:xfrm>
            <a:off x="311700" y="901736"/>
            <a:ext cx="6261820" cy="3792183"/>
          </a:xfrm>
        </p:spPr>
        <p:txBody>
          <a:bodyPr>
            <a:normAutofit/>
          </a:bodyPr>
          <a:lstStyle/>
          <a:p>
            <a:r>
              <a:rPr lang="en-CA" sz="2000" dirty="0">
                <a:latin typeface="+mn-lt"/>
              </a:rPr>
              <a:t>This monetary policy tool of raising the overnight interest rate target and decreasing money supply through an open market operation of selling securities will be conducted when the Bank finds the economy is experiencing inflation. </a:t>
            </a:r>
          </a:p>
          <a:p>
            <a:r>
              <a:rPr lang="en-CA" sz="2000" dirty="0">
                <a:latin typeface="+mn-lt"/>
              </a:rPr>
              <a:t>They adopt this policy to lower the price level, which at the same time result in contracting economic growth. </a:t>
            </a:r>
          </a:p>
          <a:p>
            <a:r>
              <a:rPr lang="en-CA" sz="2000" dirty="0">
                <a:latin typeface="+mn-lt"/>
              </a:rPr>
              <a:t>Therefore, we call this Contractionary Monetary Policy.</a:t>
            </a:r>
          </a:p>
        </p:txBody>
      </p:sp>
      <p:pic>
        <p:nvPicPr>
          <p:cNvPr id="8" name="Picture 7" descr="Effects of raising OIR as described on slide">
            <a:extLst>
              <a:ext uri="{FF2B5EF4-FFF2-40B4-BE49-F238E27FC236}">
                <a16:creationId xmlns:a16="http://schemas.microsoft.com/office/drawing/2014/main" id="{18787102-9A24-AF5D-B6D3-0FC0D1C5D3CB}"/>
              </a:ext>
            </a:extLst>
          </p:cNvPr>
          <p:cNvPicPr>
            <a:picLocks noChangeAspect="1"/>
          </p:cNvPicPr>
          <p:nvPr/>
        </p:nvPicPr>
        <p:blipFill>
          <a:blip r:embed="rId2"/>
          <a:stretch>
            <a:fillRect/>
          </a:stretch>
        </p:blipFill>
        <p:spPr>
          <a:xfrm>
            <a:off x="7046362" y="1011889"/>
            <a:ext cx="1785938" cy="3571875"/>
          </a:xfrm>
          <a:prstGeom prst="rect">
            <a:avLst/>
          </a:prstGeom>
        </p:spPr>
      </p:pic>
    </p:spTree>
    <p:extLst>
      <p:ext uri="{BB962C8B-B14F-4D97-AF65-F5344CB8AC3E}">
        <p14:creationId xmlns:p14="http://schemas.microsoft.com/office/powerpoint/2010/main" val="348465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71" y="237006"/>
            <a:ext cx="8520600" cy="607800"/>
          </a:xfrm>
        </p:spPr>
        <p:txBody>
          <a:bodyPr>
            <a:noAutofit/>
          </a:bodyPr>
          <a:lstStyle/>
          <a:p>
            <a:r>
              <a:rPr lang="en-US" sz="3200" b="1" dirty="0">
                <a:latin typeface="Arial" panose="020B0604020202020204" pitchFamily="34" charset="0"/>
                <a:cs typeface="Arial" panose="020B0604020202020204" pitchFamily="34" charset="0"/>
              </a:rPr>
              <a:t>11.8 Contractionary Monetary Policy III</a:t>
            </a:r>
            <a:endParaRPr lang="en-CA" dirty="0"/>
          </a:p>
        </p:txBody>
      </p:sp>
      <p:sp>
        <p:nvSpPr>
          <p:cNvPr id="8" name="Text Placeholder 2">
            <a:extLst>
              <a:ext uri="{FF2B5EF4-FFF2-40B4-BE49-F238E27FC236}">
                <a16:creationId xmlns:a16="http://schemas.microsoft.com/office/drawing/2014/main" id="{CE907A1C-993F-4119-A03A-3063E3BC3F00}"/>
              </a:ext>
            </a:extLst>
          </p:cNvPr>
          <p:cNvSpPr txBox="1">
            <a:spLocks noGrp="1"/>
          </p:cNvSpPr>
          <p:nvPr>
            <p:ph type="body" idx="1"/>
          </p:nvPr>
        </p:nvSpPr>
        <p:spPr>
          <a:xfrm>
            <a:off x="197708" y="844806"/>
            <a:ext cx="5256681" cy="32947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sz="1400" dirty="0">
                <a:latin typeface="Arial" panose="020B0604020202020204" pitchFamily="34" charset="0"/>
                <a:cs typeface="Arial" panose="020B0604020202020204" pitchFamily="34" charset="0"/>
              </a:rPr>
              <a:t>Retail banks are left with less reserves as they give money to the Bank of Canada through open market operations of selling securities. They have less funds to lend out to households and businesses.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Decreasing supply of loanable funds (</a:t>
            </a:r>
            <a:r>
              <a:rPr lang="en-US" sz="1400" b="1" i="1" dirty="0">
                <a:latin typeface="Arial" panose="020B0604020202020204" pitchFamily="34" charset="0"/>
                <a:cs typeface="Arial" panose="020B0604020202020204" pitchFamily="34" charset="0"/>
              </a:rPr>
              <a:t>SLF</a:t>
            </a:r>
            <a:r>
              <a:rPr lang="en-US" sz="1400" dirty="0">
                <a:latin typeface="Arial" panose="020B0604020202020204" pitchFamily="34" charset="0"/>
                <a:cs typeface="Arial" panose="020B0604020202020204" pitchFamily="34" charset="0"/>
              </a:rPr>
              <a:t>) raises the long-term interest rates.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interest rates rise, consumption, investment, and net exports decrease.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Dollar appreciates as demand for Canadian dollar increases with higher interest rates, so exports decrease relative to imports. </a:t>
            </a:r>
          </a:p>
          <a:p>
            <a:r>
              <a:rPr lang="en-US" sz="1400" b="1" dirty="0">
                <a:latin typeface="Arial" panose="020B0604020202020204" pitchFamily="34" charset="0"/>
                <a:cs typeface="Arial" panose="020B0604020202020204" pitchFamily="34" charset="0"/>
              </a:rPr>
              <a:t>AD and GDP contracts. Price level also falls</a:t>
            </a:r>
            <a:r>
              <a:rPr lang="en-US" sz="1400" dirty="0">
                <a:latin typeface="Arial" panose="020B0604020202020204" pitchFamily="34" charset="0"/>
                <a:cs typeface="Arial" panose="020B0604020202020204" pitchFamily="34" charset="0"/>
              </a:rPr>
              <a:t>.</a:t>
            </a:r>
          </a:p>
        </p:txBody>
      </p:sp>
      <p:pic>
        <p:nvPicPr>
          <p:cNvPr id="5" name="Picture 4" descr="Contractionary Monetary policy as described on slide">
            <a:extLst>
              <a:ext uri="{FF2B5EF4-FFF2-40B4-BE49-F238E27FC236}">
                <a16:creationId xmlns:a16="http://schemas.microsoft.com/office/drawing/2014/main" id="{8C4BA509-D7A7-6936-E5D8-28D43BB8A093}"/>
              </a:ext>
            </a:extLst>
          </p:cNvPr>
          <p:cNvPicPr>
            <a:picLocks noChangeAspect="1"/>
          </p:cNvPicPr>
          <p:nvPr/>
        </p:nvPicPr>
        <p:blipFill>
          <a:blip r:embed="rId3"/>
          <a:stretch>
            <a:fillRect/>
          </a:stretch>
        </p:blipFill>
        <p:spPr>
          <a:xfrm>
            <a:off x="5553242" y="1168092"/>
            <a:ext cx="3520152" cy="3503625"/>
          </a:xfrm>
          <a:prstGeom prst="rect">
            <a:avLst/>
          </a:prstGeom>
        </p:spPr>
      </p:pic>
    </p:spTree>
    <p:extLst>
      <p:ext uri="{BB962C8B-B14F-4D97-AF65-F5344CB8AC3E}">
        <p14:creationId xmlns:p14="http://schemas.microsoft.com/office/powerpoint/2010/main" val="255607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a:xfrm>
            <a:off x="311700" y="1017800"/>
            <a:ext cx="8520600" cy="3339000"/>
          </a:xfrm>
        </p:spPr>
        <p:txBody>
          <a:bodyPr>
            <a:noAutofit/>
          </a:bodyPr>
          <a:lstStyle/>
          <a:p>
            <a:pPr marL="114300" indent="0">
              <a:lnSpc>
                <a:spcPct val="114999"/>
              </a:lnSpc>
              <a:buNone/>
            </a:pPr>
            <a:r>
              <a:rPr lang="en-US" sz="2000" dirty="0">
                <a:latin typeface="Arial"/>
              </a:rPr>
              <a:t>At the end of this chapter, you will be able to:</a:t>
            </a:r>
          </a:p>
          <a:p>
            <a:pPr marL="114300" indent="0">
              <a:lnSpc>
                <a:spcPct val="114999"/>
              </a:lnSpc>
              <a:buNone/>
            </a:pPr>
            <a:endParaRPr lang="en-US" sz="2000" dirty="0">
              <a:latin typeface="Arial"/>
            </a:endParaRPr>
          </a:p>
          <a:p>
            <a:pPr>
              <a:lnSpc>
                <a:spcPct val="114999"/>
              </a:lnSpc>
            </a:pPr>
            <a:r>
              <a:rPr lang="en-CA" sz="2000" dirty="0">
                <a:latin typeface="Arial"/>
              </a:rPr>
              <a:t>Answer the question, “What is Monetary Policy?”</a:t>
            </a:r>
          </a:p>
          <a:p>
            <a:pPr>
              <a:lnSpc>
                <a:spcPct val="114999"/>
              </a:lnSpc>
            </a:pPr>
            <a:r>
              <a:rPr lang="en-CA" sz="2000" dirty="0">
                <a:latin typeface="Arial"/>
              </a:rPr>
              <a:t>Explain the Money Market and the Bank of Canada’s Choice of Monetary Policy Targets</a:t>
            </a:r>
          </a:p>
          <a:p>
            <a:pPr>
              <a:lnSpc>
                <a:spcPct val="114999"/>
              </a:lnSpc>
            </a:pPr>
            <a:r>
              <a:rPr lang="en-CA" sz="2000" dirty="0">
                <a:latin typeface="Arial"/>
              </a:rPr>
              <a:t>Discuss Monetary Policy tools and Economic Activity</a:t>
            </a:r>
          </a:p>
          <a:p>
            <a:pPr>
              <a:lnSpc>
                <a:spcPct val="114999"/>
              </a:lnSpc>
            </a:pPr>
            <a:r>
              <a:rPr lang="en-CA" sz="2000" dirty="0">
                <a:latin typeface="Arial"/>
              </a:rPr>
              <a:t>Analyze Monetary Policy in the Aggregate Demand and Aggregate Supply Model</a:t>
            </a:r>
            <a:endParaRPr lang="en-US" sz="2000"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FFB7-61DA-0993-3269-2354308F14A1}"/>
              </a:ext>
            </a:extLst>
          </p:cNvPr>
          <p:cNvSpPr>
            <a:spLocks noGrp="1"/>
          </p:cNvSpPr>
          <p:nvPr>
            <p:ph type="title"/>
          </p:nvPr>
        </p:nvSpPr>
        <p:spPr/>
        <p:txBody>
          <a:bodyPr>
            <a:noAutofit/>
          </a:bodyPr>
          <a:lstStyle/>
          <a:p>
            <a:r>
              <a:rPr lang="en-US" sz="1800" b="1" dirty="0">
                <a:latin typeface="Arial" panose="020B0604020202020204" pitchFamily="34" charset="0"/>
                <a:cs typeface="Arial" panose="020B0604020202020204" pitchFamily="34" charset="0"/>
              </a:rPr>
              <a:t>11.9 Inflation in Canada in 2022 and Bank of Canada’s Monetary Policy</a:t>
            </a:r>
          </a:p>
        </p:txBody>
      </p:sp>
      <p:sp>
        <p:nvSpPr>
          <p:cNvPr id="3" name="Text Placeholder 2">
            <a:extLst>
              <a:ext uri="{FF2B5EF4-FFF2-40B4-BE49-F238E27FC236}">
                <a16:creationId xmlns:a16="http://schemas.microsoft.com/office/drawing/2014/main" id="{9719D008-1835-0562-5AD1-B95D63293BF6}"/>
              </a:ext>
            </a:extLst>
          </p:cNvPr>
          <p:cNvSpPr>
            <a:spLocks noGrp="1"/>
          </p:cNvSpPr>
          <p:nvPr>
            <p:ph type="body" idx="1"/>
          </p:nvPr>
        </p:nvSpPr>
        <p:spPr>
          <a:xfrm>
            <a:off x="311700" y="1017800"/>
            <a:ext cx="8520600" cy="3339000"/>
          </a:xfrm>
        </p:spPr>
        <p:txBody>
          <a:bodyPr>
            <a:noAutofit/>
          </a:bodyPr>
          <a:lstStyle/>
          <a:p>
            <a:r>
              <a:rPr lang="en-CA" sz="1600" dirty="0">
                <a:solidFill>
                  <a:srgbClr val="373D3F"/>
                </a:solidFill>
                <a:latin typeface="Arial" panose="020B0604020202020204" pitchFamily="34" charset="0"/>
                <a:cs typeface="Arial" panose="020B0604020202020204" pitchFamily="34" charset="0"/>
              </a:rPr>
              <a:t>Canada’s annual inflation rate reached 8.1% in June 2022.</a:t>
            </a:r>
          </a:p>
          <a:p>
            <a:r>
              <a:rPr lang="en-CA" sz="1600" dirty="0">
                <a:solidFill>
                  <a:srgbClr val="373D3F"/>
                </a:solidFill>
                <a:latin typeface="Arial" panose="020B0604020202020204" pitchFamily="34" charset="0"/>
                <a:cs typeface="Arial" panose="020B0604020202020204" pitchFamily="34" charset="0"/>
              </a:rPr>
              <a:t>This significant rise in the price level following the Covid outbreak in 2020-2021 was much beyond the Bank’s annual inflation target of 2%. </a:t>
            </a:r>
          </a:p>
          <a:p>
            <a:r>
              <a:rPr lang="en-CA" sz="1600" dirty="0">
                <a:solidFill>
                  <a:srgbClr val="373D3F"/>
                </a:solidFill>
                <a:latin typeface="Arial" panose="020B0604020202020204" pitchFamily="34" charset="0"/>
                <a:cs typeface="Arial" panose="020B0604020202020204" pitchFamily="34" charset="0"/>
              </a:rPr>
              <a:t>The Bank consistently kept raising the overnight interest rate throughout 2022. </a:t>
            </a:r>
          </a:p>
          <a:p>
            <a:pPr lvl="1"/>
            <a:r>
              <a:rPr lang="en-CA" sz="1600" dirty="0">
                <a:solidFill>
                  <a:srgbClr val="373D3F"/>
                </a:solidFill>
                <a:latin typeface="Arial" panose="020B0604020202020204" pitchFamily="34" charset="0"/>
                <a:cs typeface="Arial" panose="020B0604020202020204" pitchFamily="34" charset="0"/>
              </a:rPr>
              <a:t>In March 2022, the Bank’s overnight rate target was 0.5% which rose to 4.5% in January 2023. (highest overnight interest rate target since Nov 2007)</a:t>
            </a:r>
          </a:p>
          <a:p>
            <a:pPr lvl="1"/>
            <a:endParaRPr lang="en-CA" sz="1600" dirty="0">
              <a:solidFill>
                <a:srgbClr val="373D3F"/>
              </a:solidFill>
              <a:latin typeface="Arial" panose="020B0604020202020204" pitchFamily="34" charset="0"/>
              <a:cs typeface="Arial" panose="020B0604020202020204" pitchFamily="34" charset="0"/>
            </a:endParaRPr>
          </a:p>
          <a:p>
            <a:pPr lvl="1"/>
            <a:r>
              <a:rPr lang="en-CA" sz="1600" dirty="0">
                <a:solidFill>
                  <a:srgbClr val="373D3F"/>
                </a:solidFill>
                <a:latin typeface="Arial" panose="020B0604020202020204" pitchFamily="34" charset="0"/>
                <a:cs typeface="Arial" panose="020B0604020202020204" pitchFamily="34" charset="0"/>
              </a:rPr>
              <a:t>The rise in interest rates also helped in cooling down the overheated Canadian housing market. </a:t>
            </a:r>
          </a:p>
          <a:p>
            <a:r>
              <a:rPr lang="en-CA" sz="1600" dirty="0">
                <a:solidFill>
                  <a:srgbClr val="373D3F"/>
                </a:solidFill>
                <a:latin typeface="Arial" panose="020B0604020202020204" pitchFamily="34" charset="0"/>
                <a:cs typeface="Arial" panose="020B0604020202020204" pitchFamily="34" charset="0"/>
              </a:rPr>
              <a:t>Following this regular rise in the overnight interest rate targets during 2022, we find the CPI inflation rate started going down slowly, from 8.1% in June to 6.8% in October 2022 and to 5.9% in January 2023.</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87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4391-9C25-BB45-E5FB-26FD70691F04}"/>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11.10 Key Terms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7DF5142-B2A2-AC95-BAB7-136C07B69263}"/>
              </a:ext>
            </a:extLst>
          </p:cNvPr>
          <p:cNvSpPr>
            <a:spLocks noGrp="1"/>
          </p:cNvSpPr>
          <p:nvPr>
            <p:ph type="body" idx="1"/>
          </p:nvPr>
        </p:nvSpPr>
        <p:spPr>
          <a:xfrm>
            <a:off x="311700" y="1017800"/>
            <a:ext cx="8520600" cy="3339000"/>
          </a:xfrm>
        </p:spPr>
        <p:txBody>
          <a:bodyPr>
            <a:noAutofit/>
          </a:bodyPr>
          <a:lstStyle/>
          <a:p>
            <a:pPr algn="l"/>
            <a:r>
              <a:rPr lang="en-CA" sz="1700" i="0" u="none" strike="noStrike" dirty="0">
                <a:solidFill>
                  <a:srgbClr val="000000"/>
                </a:solidFill>
                <a:effectLst/>
                <a:latin typeface="Arial" panose="020B0604020202020204" pitchFamily="34" charset="0"/>
                <a:cs typeface="Arial" panose="020B0604020202020204" pitchFamily="34" charset="0"/>
              </a:rPr>
              <a:t>Contractionary monetary policy</a:t>
            </a:r>
          </a:p>
          <a:p>
            <a:pPr algn="l"/>
            <a:r>
              <a:rPr lang="en-CA" sz="1700" i="0" u="none" strike="noStrike" dirty="0">
                <a:solidFill>
                  <a:srgbClr val="000000"/>
                </a:solidFill>
                <a:effectLst/>
                <a:latin typeface="Arial" panose="020B0604020202020204" pitchFamily="34" charset="0"/>
                <a:cs typeface="Arial" panose="020B0604020202020204" pitchFamily="34" charset="0"/>
              </a:rPr>
              <a:t>Expansionary monetary policy</a:t>
            </a:r>
          </a:p>
          <a:p>
            <a:pPr algn="l"/>
            <a:r>
              <a:rPr lang="en-CA" sz="1700" i="0" u="none" strike="noStrike" dirty="0">
                <a:solidFill>
                  <a:srgbClr val="000000"/>
                </a:solidFill>
                <a:effectLst/>
                <a:latin typeface="Arial" panose="020B0604020202020204" pitchFamily="34" charset="0"/>
                <a:cs typeface="Arial" panose="020B0604020202020204" pitchFamily="34" charset="0"/>
              </a:rPr>
              <a:t>Monetary policy</a:t>
            </a:r>
          </a:p>
          <a:p>
            <a:pPr algn="l"/>
            <a:r>
              <a:rPr lang="en-CA" sz="1700" i="0" u="none" strike="noStrike" dirty="0">
                <a:solidFill>
                  <a:srgbClr val="000000"/>
                </a:solidFill>
                <a:effectLst/>
                <a:latin typeface="Arial" panose="020B0604020202020204" pitchFamily="34" charset="0"/>
                <a:cs typeface="Arial" panose="020B0604020202020204" pitchFamily="34" charset="0"/>
              </a:rPr>
              <a:t>Money market</a:t>
            </a:r>
          </a:p>
          <a:p>
            <a:pPr algn="l"/>
            <a:r>
              <a:rPr lang="en-CA" sz="1700" i="0" u="none" strike="noStrike" dirty="0">
                <a:solidFill>
                  <a:srgbClr val="000000"/>
                </a:solidFill>
                <a:effectLst/>
                <a:latin typeface="Arial" panose="020B0604020202020204" pitchFamily="34" charset="0"/>
                <a:cs typeface="Arial" panose="020B0604020202020204" pitchFamily="34" charset="0"/>
              </a:rPr>
              <a:t>Inflation control target</a:t>
            </a:r>
          </a:p>
          <a:p>
            <a:pPr algn="l"/>
            <a:r>
              <a:rPr lang="en-CA" sz="1700" i="0" u="none" strike="noStrike" dirty="0">
                <a:solidFill>
                  <a:srgbClr val="000000"/>
                </a:solidFill>
                <a:effectLst/>
                <a:latin typeface="Arial" panose="020B0604020202020204" pitchFamily="34" charset="0"/>
                <a:cs typeface="Arial" panose="020B0604020202020204" pitchFamily="34" charset="0"/>
              </a:rPr>
              <a:t>Key policy interest rate</a:t>
            </a:r>
          </a:p>
          <a:p>
            <a:pPr algn="l"/>
            <a:r>
              <a:rPr lang="en-CA" sz="1700" i="0" u="none" strike="noStrike" dirty="0">
                <a:solidFill>
                  <a:srgbClr val="000000"/>
                </a:solidFill>
                <a:effectLst/>
                <a:latin typeface="Arial" panose="020B0604020202020204" pitchFamily="34" charset="0"/>
                <a:cs typeface="Arial" panose="020B0604020202020204" pitchFamily="34" charset="0"/>
              </a:rPr>
              <a:t>Policy interest rate</a:t>
            </a:r>
          </a:p>
          <a:p>
            <a:pPr algn="l"/>
            <a:r>
              <a:rPr lang="en-CA" sz="1700" i="0" u="none" strike="noStrike" dirty="0">
                <a:solidFill>
                  <a:srgbClr val="000000"/>
                </a:solidFill>
                <a:effectLst/>
                <a:latin typeface="Arial" panose="020B0604020202020204" pitchFamily="34" charset="0"/>
                <a:cs typeface="Arial" panose="020B0604020202020204" pitchFamily="34" charset="0"/>
              </a:rPr>
              <a:t>Selling securities</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98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a:latin typeface="+mj-lt"/>
              </a:rPr>
              <a:t>11.1 Goals of the Monetary Policy</a:t>
            </a:r>
          </a:p>
        </p:txBody>
      </p:sp>
      <p:sp>
        <p:nvSpPr>
          <p:cNvPr id="3" name="Text Placeholder 2"/>
          <p:cNvSpPr>
            <a:spLocks noGrp="1"/>
          </p:cNvSpPr>
          <p:nvPr>
            <p:ph type="body" idx="1"/>
          </p:nvPr>
        </p:nvSpPr>
        <p:spPr/>
        <p:txBody>
          <a:bodyPr>
            <a:normAutofit/>
          </a:bodyPr>
          <a:lstStyle/>
          <a:p>
            <a:r>
              <a:rPr lang="en-CA" sz="2000" dirty="0">
                <a:latin typeface="+mn-lt"/>
              </a:rPr>
              <a:t>The Bank of Canada has the following objectives:	</a:t>
            </a:r>
          </a:p>
          <a:p>
            <a:pPr lvl="1"/>
            <a:r>
              <a:rPr lang="en-CA" sz="2000" dirty="0">
                <a:latin typeface="+mn-lt"/>
              </a:rPr>
              <a:t>Price Stability: Keeping annual inflation rate within 1-3% range</a:t>
            </a:r>
          </a:p>
          <a:p>
            <a:pPr lvl="1"/>
            <a:r>
              <a:rPr lang="en-CA" sz="2000" dirty="0">
                <a:latin typeface="+mn-lt"/>
              </a:rPr>
              <a:t>Low Unemployment: Keeping the official unemployment rate less than 7%</a:t>
            </a:r>
          </a:p>
          <a:p>
            <a:pPr lvl="1"/>
            <a:r>
              <a:rPr lang="en-CA" sz="2000" dirty="0">
                <a:latin typeface="+mn-lt"/>
              </a:rPr>
              <a:t>Economic Growth: Keeping the long term economic growth rate around 2%</a:t>
            </a:r>
          </a:p>
          <a:p>
            <a:r>
              <a:rPr lang="en-CA" sz="2000" dirty="0">
                <a:latin typeface="+mn-lt"/>
              </a:rPr>
              <a:t>The most important objective is to preserve the value of money by keeping inflation low, stable, and predictable</a:t>
            </a:r>
          </a:p>
        </p:txBody>
      </p:sp>
    </p:spTree>
    <p:extLst>
      <p:ext uri="{BB962C8B-B14F-4D97-AF65-F5344CB8AC3E}">
        <p14:creationId xmlns:p14="http://schemas.microsoft.com/office/powerpoint/2010/main" val="142822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5A67-AFAE-435F-B0FF-7FCE22CD90A5}"/>
              </a:ext>
            </a:extLst>
          </p:cNvPr>
          <p:cNvSpPr>
            <a:spLocks noGrp="1"/>
          </p:cNvSpPr>
          <p:nvPr>
            <p:ph type="title"/>
          </p:nvPr>
        </p:nvSpPr>
        <p:spPr>
          <a:xfrm>
            <a:off x="311700" y="410000"/>
            <a:ext cx="8832300" cy="607800"/>
          </a:xfrm>
        </p:spPr>
        <p:txBody>
          <a:bodyPr>
            <a:noAutofit/>
          </a:bodyPr>
          <a:lstStyle/>
          <a:p>
            <a:r>
              <a:rPr lang="en-CA" sz="2900" b="1" dirty="0">
                <a:latin typeface="Arial" panose="020B0604020202020204" pitchFamily="34" charset="0"/>
                <a:cs typeface="Arial" panose="020B0604020202020204" pitchFamily="34" charset="0"/>
              </a:rPr>
              <a:t>11.1 The Inflation Control Target</a:t>
            </a:r>
            <a:br>
              <a:rPr lang="en-CA" sz="2900" b="1" dirty="0">
                <a:latin typeface="Arial" panose="020B0604020202020204" pitchFamily="34" charset="0"/>
                <a:cs typeface="Arial" panose="020B0604020202020204" pitchFamily="34" charset="0"/>
              </a:rPr>
            </a:br>
            <a:endParaRPr lang="en-CA" sz="29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D734E81-A33D-44CA-B679-A529455EAA58}"/>
              </a:ext>
            </a:extLst>
          </p:cNvPr>
          <p:cNvSpPr>
            <a:spLocks noGrp="1"/>
          </p:cNvSpPr>
          <p:nvPr>
            <p:ph type="body" idx="1"/>
          </p:nvPr>
        </p:nvSpPr>
        <p:spPr>
          <a:xfrm>
            <a:off x="311700" y="1102548"/>
            <a:ext cx="8689425" cy="3339000"/>
          </a:xfrm>
        </p:spPr>
        <p:txBody>
          <a:bodyPr>
            <a:normAutofit/>
          </a:bodyPr>
          <a:lstStyle/>
          <a:p>
            <a:r>
              <a:rPr lang="en-CA" sz="2000" dirty="0">
                <a:latin typeface="Arial" panose="020B0604020202020204" pitchFamily="34" charset="0"/>
                <a:ea typeface="Roboto" panose="02000000000000000000" pitchFamily="2" charset="0"/>
                <a:cs typeface="Arial" panose="020B0604020202020204" pitchFamily="34" charset="0"/>
              </a:rPr>
              <a:t>The inflation-control target is 2%</a:t>
            </a:r>
          </a:p>
          <a:p>
            <a:r>
              <a:rPr lang="en-CA" sz="2000" dirty="0">
                <a:latin typeface="Arial" panose="020B0604020202020204" pitchFamily="34" charset="0"/>
                <a:ea typeface="Roboto" panose="02000000000000000000" pitchFamily="2" charset="0"/>
                <a:cs typeface="Arial" panose="020B0604020202020204" pitchFamily="34" charset="0"/>
              </a:rPr>
              <a:t>Jointly set by the Bank of Canada and federal government, it is reviewed every 5 years</a:t>
            </a:r>
          </a:p>
          <a:p>
            <a:r>
              <a:rPr lang="en-CA" sz="2000" dirty="0">
                <a:latin typeface="Arial" panose="020B0604020202020204" pitchFamily="34" charset="0"/>
                <a:ea typeface="Roboto" panose="02000000000000000000" pitchFamily="2" charset="0"/>
                <a:cs typeface="Arial" panose="020B0604020202020204" pitchFamily="34" charset="0"/>
              </a:rPr>
              <a:t>The inflation-control target guides the Bank’s decisions on the setting for the policy interest rate to maintain a stable price environment over the medium term</a:t>
            </a:r>
          </a:p>
          <a:p>
            <a:r>
              <a:rPr lang="en-CA" sz="2000" dirty="0">
                <a:latin typeface="Arial" panose="020B0604020202020204" pitchFamily="34" charset="0"/>
                <a:ea typeface="Roboto" panose="02000000000000000000" pitchFamily="2" charset="0"/>
                <a:cs typeface="Arial" panose="020B0604020202020204" pitchFamily="34" charset="0"/>
              </a:rPr>
              <a:t>Policy rate settings are announced on fixed announcement dates eight times a year</a:t>
            </a:r>
          </a:p>
          <a:p>
            <a:endParaRPr lang="en-CA" sz="2000"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10958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5A88-954C-0E86-CF90-112D8A3EE2AD}"/>
              </a:ext>
            </a:extLst>
          </p:cNvPr>
          <p:cNvSpPr>
            <a:spLocks noGrp="1"/>
          </p:cNvSpPr>
          <p:nvPr>
            <p:ph type="title"/>
          </p:nvPr>
        </p:nvSpPr>
        <p:spPr>
          <a:xfrm>
            <a:off x="311699" y="410000"/>
            <a:ext cx="8704709" cy="607800"/>
          </a:xfrm>
        </p:spPr>
        <p:txBody>
          <a:bodyPr>
            <a:normAutofit fontScale="90000"/>
          </a:bodyPr>
          <a:lstStyle/>
          <a:p>
            <a:r>
              <a:rPr lang="en-CA" sz="3200" b="1" dirty="0">
                <a:latin typeface="Arial" panose="020B0604020202020204" pitchFamily="34" charset="0"/>
                <a:cs typeface="Arial" panose="020B0604020202020204" pitchFamily="34" charset="0"/>
              </a:rPr>
              <a:t>11.2 Monetary Policy Target</a:t>
            </a:r>
            <a:br>
              <a:rPr lang="en-CA" sz="3200" b="1" dirty="0">
                <a:latin typeface="Arial" panose="020B0604020202020204" pitchFamily="34" charset="0"/>
                <a:cs typeface="Arial" panose="020B0604020202020204" pitchFamily="34" charset="0"/>
              </a:rPr>
            </a:br>
            <a:br>
              <a:rPr lang="en-CA" sz="3200"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8C1148C-37CC-9C6E-1E6E-BE466BE4D8B9}"/>
              </a:ext>
            </a:extLst>
          </p:cNvPr>
          <p:cNvSpPr>
            <a:spLocks noGrp="1"/>
          </p:cNvSpPr>
          <p:nvPr>
            <p:ph type="body" idx="1"/>
          </p:nvPr>
        </p:nvSpPr>
        <p:spPr>
          <a:xfrm>
            <a:off x="255862" y="1227109"/>
            <a:ext cx="8632275" cy="3339000"/>
          </a:xfrm>
        </p:spPr>
        <p:txBody>
          <a:bodyPr>
            <a:noAutofit/>
          </a:bodyPr>
          <a:lstStyle/>
          <a:p>
            <a:r>
              <a:rPr lang="en-CA" sz="2000" dirty="0">
                <a:solidFill>
                  <a:srgbClr val="373D3F"/>
                </a:solidFill>
                <a:latin typeface="Arial" panose="020B0604020202020204" pitchFamily="34" charset="0"/>
                <a:cs typeface="Arial" panose="020B0604020202020204" pitchFamily="34" charset="0"/>
              </a:rPr>
              <a:t>One of the most important functions of the Bank of Canada is to conduct </a:t>
            </a:r>
            <a:r>
              <a:rPr lang="en-CA" sz="2000" b="1" dirty="0">
                <a:solidFill>
                  <a:srgbClr val="373D3F"/>
                </a:solidFill>
                <a:latin typeface="Arial" panose="020B0604020202020204" pitchFamily="34" charset="0"/>
                <a:cs typeface="Arial" panose="020B0604020202020204" pitchFamily="34" charset="0"/>
              </a:rPr>
              <a:t>monetary policy</a:t>
            </a:r>
            <a:r>
              <a:rPr lang="en-CA" sz="2000" dirty="0">
                <a:solidFill>
                  <a:srgbClr val="373D3F"/>
                </a:solidFill>
                <a:latin typeface="Arial" panose="020B0604020202020204" pitchFamily="34" charset="0"/>
                <a:cs typeface="Arial" panose="020B0604020202020204" pitchFamily="34" charset="0"/>
              </a:rPr>
              <a:t>.</a:t>
            </a:r>
          </a:p>
          <a:p>
            <a:r>
              <a:rPr lang="en-CA" sz="2000" i="0" u="none" strike="noStrike" dirty="0">
                <a:solidFill>
                  <a:srgbClr val="373D3F"/>
                </a:solidFill>
                <a:effectLst/>
                <a:latin typeface="Arial" panose="020B0604020202020204" pitchFamily="34" charset="0"/>
                <a:cs typeface="Arial" panose="020B0604020202020204" pitchFamily="34" charset="0"/>
              </a:rPr>
              <a:t>The main operating tool is </a:t>
            </a:r>
            <a:r>
              <a:rPr lang="en-CA" sz="2000" dirty="0">
                <a:solidFill>
                  <a:srgbClr val="373D3F"/>
                </a:solidFill>
                <a:latin typeface="Arial" panose="020B0604020202020204" pitchFamily="34" charset="0"/>
                <a:cs typeface="Arial" panose="020B0604020202020204" pitchFamily="34" charset="0"/>
              </a:rPr>
              <a:t>open market operations</a:t>
            </a:r>
          </a:p>
          <a:p>
            <a:pPr lvl="1"/>
            <a:r>
              <a:rPr lang="en-CA" sz="2000" i="0" u="none" strike="noStrike" dirty="0">
                <a:solidFill>
                  <a:srgbClr val="373D3F"/>
                </a:solidFill>
                <a:effectLst/>
                <a:latin typeface="Arial" panose="020B0604020202020204" pitchFamily="34" charset="0"/>
                <a:cs typeface="Arial" panose="020B0604020202020204" pitchFamily="34" charset="0"/>
              </a:rPr>
              <a:t>Special </a:t>
            </a:r>
            <a:r>
              <a:rPr lang="en-CA" sz="2000" b="1" i="0" u="none" strike="noStrike" dirty="0">
                <a:solidFill>
                  <a:srgbClr val="373D3F"/>
                </a:solidFill>
                <a:effectLst/>
                <a:latin typeface="Arial" panose="020B0604020202020204" pitchFamily="34" charset="0"/>
                <a:cs typeface="Arial" panose="020B0604020202020204" pitchFamily="34" charset="0"/>
              </a:rPr>
              <a:t>purchase</a:t>
            </a:r>
            <a:r>
              <a:rPr lang="en-CA" sz="2000" i="0" u="none" strike="noStrike" dirty="0">
                <a:solidFill>
                  <a:srgbClr val="373D3F"/>
                </a:solidFill>
                <a:effectLst/>
                <a:latin typeface="Arial" panose="020B0604020202020204" pitchFamily="34" charset="0"/>
                <a:cs typeface="Arial" panose="020B0604020202020204" pitchFamily="34" charset="0"/>
              </a:rPr>
              <a:t> and resale agreement (SPRA)</a:t>
            </a:r>
          </a:p>
          <a:p>
            <a:pPr lvl="1"/>
            <a:r>
              <a:rPr lang="en-CA" sz="2000" b="1" dirty="0">
                <a:solidFill>
                  <a:srgbClr val="373D3F"/>
                </a:solidFill>
                <a:latin typeface="Arial" panose="020B0604020202020204" pitchFamily="34" charset="0"/>
                <a:cs typeface="Arial" panose="020B0604020202020204" pitchFamily="34" charset="0"/>
              </a:rPr>
              <a:t>Sale</a:t>
            </a:r>
            <a:r>
              <a:rPr lang="en-CA" sz="2000" dirty="0">
                <a:solidFill>
                  <a:srgbClr val="373D3F"/>
                </a:solidFill>
                <a:latin typeface="Arial" panose="020B0604020202020204" pitchFamily="34" charset="0"/>
                <a:cs typeface="Arial" panose="020B0604020202020204" pitchFamily="34" charset="0"/>
              </a:rPr>
              <a:t> and repurchase agreement (SRA)</a:t>
            </a:r>
          </a:p>
          <a:p>
            <a:r>
              <a:rPr lang="en-CA" sz="2000" i="0" u="none" strike="noStrike" dirty="0">
                <a:solidFill>
                  <a:srgbClr val="373D3F"/>
                </a:solidFill>
                <a:effectLst/>
                <a:latin typeface="Arial" panose="020B0604020202020204" pitchFamily="34" charset="0"/>
                <a:cs typeface="Arial" panose="020B0604020202020204" pitchFamily="34" charset="0"/>
              </a:rPr>
              <a:t>These tools allow the Bank of Canada to directly influence the </a:t>
            </a:r>
            <a:r>
              <a:rPr lang="en-CA" sz="2000" i="1" u="none" strike="noStrike" dirty="0">
                <a:solidFill>
                  <a:srgbClr val="373D3F"/>
                </a:solidFill>
                <a:effectLst/>
                <a:latin typeface="Arial" panose="020B0604020202020204" pitchFamily="34" charset="0"/>
                <a:cs typeface="Arial" panose="020B0604020202020204" pitchFamily="34" charset="0"/>
              </a:rPr>
              <a:t>overnight interest rate </a:t>
            </a:r>
            <a:r>
              <a:rPr lang="en-CA" sz="2000" i="0" u="none" strike="noStrike" dirty="0">
                <a:solidFill>
                  <a:srgbClr val="373D3F"/>
                </a:solidFill>
                <a:effectLst/>
                <a:latin typeface="Arial" panose="020B0604020202020204" pitchFamily="34" charset="0"/>
                <a:cs typeface="Arial" panose="020B0604020202020204" pitchFamily="34" charset="0"/>
              </a:rPr>
              <a:t>and </a:t>
            </a:r>
            <a:r>
              <a:rPr lang="en-CA" sz="2000" i="1" u="none" strike="noStrike" dirty="0">
                <a:solidFill>
                  <a:srgbClr val="373D3F"/>
                </a:solidFill>
                <a:effectLst/>
                <a:latin typeface="Arial" panose="020B0604020202020204" pitchFamily="34" charset="0"/>
                <a:cs typeface="Arial" panose="020B0604020202020204" pitchFamily="34" charset="0"/>
              </a:rPr>
              <a:t>money supply</a:t>
            </a:r>
          </a:p>
        </p:txBody>
      </p:sp>
    </p:spTree>
    <p:extLst>
      <p:ext uri="{BB962C8B-B14F-4D97-AF65-F5344CB8AC3E}">
        <p14:creationId xmlns:p14="http://schemas.microsoft.com/office/powerpoint/2010/main" val="323668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2D48D3-A37B-2B44-B487-F41E6BAD3D5C}"/>
              </a:ext>
            </a:extLst>
          </p:cNvPr>
          <p:cNvSpPr>
            <a:spLocks noGrp="1"/>
          </p:cNvSpPr>
          <p:nvPr>
            <p:ph type="body" idx="1"/>
          </p:nvPr>
        </p:nvSpPr>
        <p:spPr>
          <a:xfrm>
            <a:off x="123823" y="936572"/>
            <a:ext cx="4552952" cy="3796928"/>
          </a:xfrm>
        </p:spPr>
        <p:txBody>
          <a:bodyPr>
            <a:noAutofit/>
          </a:bodyPr>
          <a:lstStyle/>
          <a:p>
            <a:r>
              <a:rPr lang="en-CA" sz="2000" dirty="0">
                <a:latin typeface="Arial" panose="020B0604020202020204" pitchFamily="34" charset="0"/>
                <a:cs typeface="Arial" panose="020B0604020202020204" pitchFamily="34" charset="0"/>
              </a:rPr>
              <a:t>The target for the overnight rate or key policy interest rate is the rate the Bank expects to be used in financial markets for one-day loans between institutions.</a:t>
            </a:r>
          </a:p>
          <a:p>
            <a:r>
              <a:rPr lang="en-CA" sz="2000" dirty="0">
                <a:latin typeface="Arial" panose="020B0604020202020204" pitchFamily="34" charset="0"/>
                <a:cs typeface="Arial" panose="020B0604020202020204" pitchFamily="34" charset="0"/>
              </a:rPr>
              <a:t>It serves as a benchmark that banks and financial institutions use to set interest rates for consumer loans, mortgages, and other forms of lending.</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CFD75D-E615-ED81-3A2C-C90C35446A71}"/>
              </a:ext>
            </a:extLst>
          </p:cNvPr>
          <p:cNvSpPr>
            <a:spLocks noGrp="1"/>
          </p:cNvSpPr>
          <p:nvPr>
            <p:ph type="title"/>
          </p:nvPr>
        </p:nvSpPr>
        <p:spPr/>
        <p:txBody>
          <a:bodyPr>
            <a:normAutofit fontScale="90000"/>
          </a:bodyPr>
          <a:lstStyle/>
          <a:p>
            <a:r>
              <a:rPr lang="en-CA" sz="2800" b="1" dirty="0">
                <a:latin typeface="Arial" panose="020B0604020202020204" pitchFamily="34" charset="0"/>
                <a:cs typeface="Arial" panose="020B0604020202020204" pitchFamily="34" charset="0"/>
              </a:rPr>
              <a:t>11.2 Overnight Interest Rate Target</a:t>
            </a:r>
            <a:br>
              <a:rPr lang="en-CA" sz="2800" b="1" dirty="0">
                <a:latin typeface="Arial" panose="020B0604020202020204" pitchFamily="34" charset="0"/>
                <a:cs typeface="Arial" panose="020B0604020202020204" pitchFamily="34" charset="0"/>
              </a:rPr>
            </a:br>
            <a:br>
              <a:rPr lang="en-CA" sz="2800" b="1" dirty="0">
                <a:latin typeface="Arial" panose="020B0604020202020204" pitchFamily="34" charset="0"/>
                <a:cs typeface="Arial" panose="020B0604020202020204" pitchFamily="34" charset="0"/>
              </a:rPr>
            </a:br>
            <a:endParaRPr lang="en-US" dirty="0"/>
          </a:p>
        </p:txBody>
      </p:sp>
      <p:pic>
        <p:nvPicPr>
          <p:cNvPr id="6" name="Picture 5" descr="BoC policy interest rate showing target (%) and change (%)&#10;Target moves up from oct 2021 to march 2023&#10;Change moves up and down with peak in july 2022">
            <a:extLst>
              <a:ext uri="{FF2B5EF4-FFF2-40B4-BE49-F238E27FC236}">
                <a16:creationId xmlns:a16="http://schemas.microsoft.com/office/drawing/2014/main" id="{CE286ED9-C470-0AD1-A083-8793E6C3162A}"/>
              </a:ext>
            </a:extLst>
          </p:cNvPr>
          <p:cNvPicPr>
            <a:picLocks noChangeAspect="1"/>
          </p:cNvPicPr>
          <p:nvPr/>
        </p:nvPicPr>
        <p:blipFill>
          <a:blip r:embed="rId3"/>
          <a:stretch>
            <a:fillRect/>
          </a:stretch>
        </p:blipFill>
        <p:spPr>
          <a:xfrm>
            <a:off x="4772027" y="1247607"/>
            <a:ext cx="4248150" cy="2648286"/>
          </a:xfrm>
          <a:prstGeom prst="rect">
            <a:avLst/>
          </a:prstGeom>
        </p:spPr>
      </p:pic>
    </p:spTree>
    <p:extLst>
      <p:ext uri="{BB962C8B-B14F-4D97-AF65-F5344CB8AC3E}">
        <p14:creationId xmlns:p14="http://schemas.microsoft.com/office/powerpoint/2010/main" val="12328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2308-8117-DD31-ACA2-45F8EC9A40D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11.3 Demand for Money</a:t>
            </a:r>
            <a:endParaRPr lang="en-US" dirty="0"/>
          </a:p>
        </p:txBody>
      </p:sp>
      <p:sp>
        <p:nvSpPr>
          <p:cNvPr id="3" name="Text Placeholder 2">
            <a:extLst>
              <a:ext uri="{FF2B5EF4-FFF2-40B4-BE49-F238E27FC236}">
                <a16:creationId xmlns:a16="http://schemas.microsoft.com/office/drawing/2014/main" id="{5FD284AA-0C2B-A5C0-7D2F-31FD540BED9C}"/>
              </a:ext>
            </a:extLst>
          </p:cNvPr>
          <p:cNvSpPr>
            <a:spLocks noGrp="1"/>
          </p:cNvSpPr>
          <p:nvPr>
            <p:ph type="body" idx="1"/>
          </p:nvPr>
        </p:nvSpPr>
        <p:spPr>
          <a:xfrm>
            <a:off x="95250" y="1104535"/>
            <a:ext cx="5038724" cy="3655579"/>
          </a:xfrm>
        </p:spPr>
        <p:txBody>
          <a:bodyPr>
            <a:noAutofit/>
          </a:bodyPr>
          <a:lstStyle/>
          <a:p>
            <a:r>
              <a:rPr lang="en-CA" dirty="0">
                <a:latin typeface="+mn-lt"/>
              </a:rPr>
              <a:t>As the interest rate falls from </a:t>
            </a:r>
            <a:r>
              <a:rPr lang="en-CA" dirty="0">
                <a:effectLst/>
                <a:latin typeface="+mn-lt"/>
              </a:rPr>
              <a:t>r</a:t>
            </a:r>
            <a:r>
              <a:rPr lang="en-CA" baseline="-25000" dirty="0">
                <a:effectLst/>
                <a:latin typeface="+mn-lt"/>
              </a:rPr>
              <a:t>0</a:t>
            </a:r>
            <a:r>
              <a:rPr lang="en-CA" dirty="0">
                <a:latin typeface="+mn-lt"/>
              </a:rPr>
              <a:t> to </a:t>
            </a:r>
            <a:r>
              <a:rPr lang="en-CA" dirty="0">
                <a:effectLst/>
                <a:latin typeface="+mn-lt"/>
              </a:rPr>
              <a:t>r</a:t>
            </a:r>
            <a:r>
              <a:rPr lang="en-CA" baseline="-25000" dirty="0">
                <a:effectLst/>
                <a:latin typeface="+mn-lt"/>
              </a:rPr>
              <a:t>1</a:t>
            </a:r>
            <a:r>
              <a:rPr lang="en-CA" dirty="0">
                <a:latin typeface="+mn-lt"/>
              </a:rPr>
              <a:t>, the quantity of money demand increases from </a:t>
            </a:r>
            <a:r>
              <a:rPr lang="en-CA" dirty="0">
                <a:effectLst/>
                <a:latin typeface="+mn-lt"/>
              </a:rPr>
              <a:t>QM</a:t>
            </a:r>
            <a:r>
              <a:rPr lang="en-CA" baseline="-25000" dirty="0">
                <a:effectLst/>
                <a:latin typeface="+mn-lt"/>
              </a:rPr>
              <a:t>1</a:t>
            </a:r>
            <a:r>
              <a:rPr lang="en-CA" dirty="0">
                <a:latin typeface="+mn-lt"/>
              </a:rPr>
              <a:t> to </a:t>
            </a:r>
            <a:r>
              <a:rPr lang="en-CA" dirty="0">
                <a:effectLst/>
                <a:latin typeface="+mn-lt"/>
              </a:rPr>
              <a:t>QM</a:t>
            </a:r>
            <a:r>
              <a:rPr lang="en-CA" baseline="-25000" dirty="0">
                <a:effectLst/>
                <a:latin typeface="+mn-lt"/>
              </a:rPr>
              <a:t>2</a:t>
            </a:r>
            <a:r>
              <a:rPr lang="en-CA" dirty="0">
                <a:latin typeface="+mn-lt"/>
              </a:rPr>
              <a:t>, everything else held constant.</a:t>
            </a:r>
          </a:p>
          <a:p>
            <a:r>
              <a:rPr lang="en-CA" dirty="0">
                <a:latin typeface="+mn-lt"/>
              </a:rPr>
              <a:t>As the interest rate </a:t>
            </a:r>
            <a:r>
              <a:rPr lang="en-CA" b="1" dirty="0">
                <a:latin typeface="+mn-lt"/>
              </a:rPr>
              <a:t>falls</a:t>
            </a:r>
            <a:r>
              <a:rPr lang="en-CA" dirty="0">
                <a:latin typeface="+mn-lt"/>
              </a:rPr>
              <a:t>, the opportunity cost of holding money </a:t>
            </a:r>
            <a:r>
              <a:rPr lang="en-CA" b="1" dirty="0">
                <a:latin typeface="+mn-lt"/>
              </a:rPr>
              <a:t>decreases</a:t>
            </a:r>
            <a:r>
              <a:rPr lang="en-CA" dirty="0">
                <a:latin typeface="+mn-lt"/>
              </a:rPr>
              <a:t>, so people want to hold money.</a:t>
            </a:r>
          </a:p>
          <a:p>
            <a:pPr lvl="1"/>
            <a:r>
              <a:rPr lang="en-CA" sz="1800" dirty="0">
                <a:latin typeface="+mn-lt"/>
              </a:rPr>
              <a:t>Yields from other financial instruments go down and the </a:t>
            </a:r>
            <a:r>
              <a:rPr lang="en-CA" sz="1800" b="1" dirty="0">
                <a:latin typeface="+mn-lt"/>
              </a:rPr>
              <a:t>quantity of money demand increases</a:t>
            </a:r>
            <a:r>
              <a:rPr lang="en-CA" sz="1800" dirty="0">
                <a:latin typeface="+mn-lt"/>
              </a:rPr>
              <a:t> by households and businesses.</a:t>
            </a:r>
          </a:p>
          <a:p>
            <a:r>
              <a:rPr lang="en-CA" dirty="0">
                <a:latin typeface="+mn-lt"/>
              </a:rPr>
              <a:t>The reverse is true when interest rates rise</a:t>
            </a:r>
          </a:p>
          <a:p>
            <a:endParaRPr lang="en-US" dirty="0">
              <a:latin typeface="+mn-lt"/>
              <a:cs typeface="Arial" panose="020B0604020202020204" pitchFamily="34" charset="0"/>
            </a:endParaRPr>
          </a:p>
        </p:txBody>
      </p:sp>
      <p:pic>
        <p:nvPicPr>
          <p:cNvPr id="6" name="Picture 5" descr="interest rate decrease and money demand&#10;Interest rate falls from r0 to r1, the quantity of money demand increases from QM1 to QM2, everything else held constant.">
            <a:extLst>
              <a:ext uri="{FF2B5EF4-FFF2-40B4-BE49-F238E27FC236}">
                <a16:creationId xmlns:a16="http://schemas.microsoft.com/office/drawing/2014/main" id="{88BA615B-3578-A4EC-FEB5-DEDC90CF269E}"/>
              </a:ext>
            </a:extLst>
          </p:cNvPr>
          <p:cNvPicPr>
            <a:picLocks noChangeAspect="1"/>
          </p:cNvPicPr>
          <p:nvPr/>
        </p:nvPicPr>
        <p:blipFill>
          <a:blip r:embed="rId3"/>
          <a:stretch>
            <a:fillRect/>
          </a:stretch>
        </p:blipFill>
        <p:spPr>
          <a:xfrm>
            <a:off x="5029200" y="1017800"/>
            <a:ext cx="4019550" cy="3829050"/>
          </a:xfrm>
          <a:prstGeom prst="rect">
            <a:avLst/>
          </a:prstGeom>
        </p:spPr>
      </p:pic>
    </p:spTree>
    <p:extLst>
      <p:ext uri="{BB962C8B-B14F-4D97-AF65-F5344CB8AC3E}">
        <p14:creationId xmlns:p14="http://schemas.microsoft.com/office/powerpoint/2010/main" val="72708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532D-3669-3571-1FEC-0249B97618B3}"/>
              </a:ext>
            </a:extLst>
          </p:cNvPr>
          <p:cNvSpPr>
            <a:spLocks noGrp="1"/>
          </p:cNvSpPr>
          <p:nvPr>
            <p:ph type="title"/>
          </p:nvPr>
        </p:nvSpPr>
        <p:spPr/>
        <p:txBody>
          <a:bodyPr>
            <a:noAutofit/>
          </a:bodyPr>
          <a:lstStyle/>
          <a:p>
            <a:r>
              <a:rPr lang="en-CA" sz="2700" b="1" dirty="0">
                <a:latin typeface="Arial" panose="020B0604020202020204" pitchFamily="34" charset="0"/>
                <a:cs typeface="Arial" panose="020B0604020202020204" pitchFamily="34" charset="0"/>
              </a:rPr>
              <a:t>11.3 Changes in Money Demand</a:t>
            </a:r>
            <a:br>
              <a:rPr lang="en-CA" sz="2700" b="1" dirty="0">
                <a:latin typeface="Arial" panose="020B0604020202020204" pitchFamily="34" charset="0"/>
                <a:cs typeface="Arial" panose="020B0604020202020204" pitchFamily="34" charset="0"/>
              </a:rPr>
            </a:br>
            <a:br>
              <a:rPr lang="en-CA" sz="2700" b="1" dirty="0">
                <a:latin typeface="Arial" panose="020B0604020202020204" pitchFamily="34" charset="0"/>
                <a:cs typeface="Arial" panose="020B0604020202020204" pitchFamily="34" charset="0"/>
              </a:rPr>
            </a:br>
            <a:endParaRPr lang="en-US" sz="2700" dirty="0"/>
          </a:p>
        </p:txBody>
      </p:sp>
      <p:sp>
        <p:nvSpPr>
          <p:cNvPr id="3" name="Text Placeholder 2">
            <a:extLst>
              <a:ext uri="{FF2B5EF4-FFF2-40B4-BE49-F238E27FC236}">
                <a16:creationId xmlns:a16="http://schemas.microsoft.com/office/drawing/2014/main" id="{2A302068-B5D5-750F-700E-E52905D8AE6C}"/>
              </a:ext>
            </a:extLst>
          </p:cNvPr>
          <p:cNvSpPr>
            <a:spLocks noGrp="1"/>
          </p:cNvSpPr>
          <p:nvPr>
            <p:ph type="body" idx="1"/>
          </p:nvPr>
        </p:nvSpPr>
        <p:spPr>
          <a:xfrm>
            <a:off x="182880" y="1014281"/>
            <a:ext cx="5140960" cy="3629025"/>
          </a:xfrm>
        </p:spPr>
        <p:txBody>
          <a:bodyPr>
            <a:noAutofit/>
          </a:bodyPr>
          <a:lstStyle/>
          <a:p>
            <a:r>
              <a:rPr lang="en-CA" dirty="0">
                <a:latin typeface="Arial" panose="020B0604020202020204" pitchFamily="34" charset="0"/>
                <a:cs typeface="Arial" panose="020B0604020202020204" pitchFamily="34" charset="0"/>
              </a:rPr>
              <a:t>All else constant, two main factors that cause </a:t>
            </a:r>
            <a:r>
              <a:rPr lang="en-CA" b="1" dirty="0">
                <a:latin typeface="Arial" panose="020B0604020202020204" pitchFamily="34" charset="0"/>
                <a:cs typeface="Arial" panose="020B0604020202020204" pitchFamily="34" charset="0"/>
              </a:rPr>
              <a:t>shifts</a:t>
            </a:r>
            <a:r>
              <a:rPr lang="en-CA" dirty="0">
                <a:latin typeface="Arial" panose="020B0604020202020204" pitchFamily="34" charset="0"/>
                <a:cs typeface="Arial" panose="020B0604020202020204" pitchFamily="34" charset="0"/>
              </a:rPr>
              <a:t> in the money demand curve are changes in </a:t>
            </a:r>
            <a:r>
              <a:rPr lang="en-CA" b="1" dirty="0">
                <a:latin typeface="Arial" panose="020B0604020202020204" pitchFamily="34" charset="0"/>
                <a:cs typeface="Arial" panose="020B0604020202020204" pitchFamily="34" charset="0"/>
              </a:rPr>
              <a:t>economic growth </a:t>
            </a:r>
            <a:r>
              <a:rPr lang="en-CA" dirty="0">
                <a:latin typeface="Arial" panose="020B0604020202020204" pitchFamily="34" charset="0"/>
                <a:cs typeface="Arial" panose="020B0604020202020204" pitchFamily="34" charset="0"/>
              </a:rPr>
              <a:t>and </a:t>
            </a:r>
            <a:r>
              <a:rPr lang="en-CA" b="1" dirty="0">
                <a:latin typeface="Arial" panose="020B0604020202020204" pitchFamily="34" charset="0"/>
                <a:cs typeface="Arial" panose="020B0604020202020204" pitchFamily="34" charset="0"/>
              </a:rPr>
              <a:t>inflation</a:t>
            </a:r>
            <a:r>
              <a:rPr lang="en-CA" dirty="0">
                <a:latin typeface="Arial" panose="020B0604020202020204" pitchFamily="34" charset="0"/>
                <a:cs typeface="Arial" panose="020B0604020202020204" pitchFamily="34" charset="0"/>
              </a:rPr>
              <a:t>.</a:t>
            </a:r>
          </a:p>
          <a:p>
            <a:r>
              <a:rPr lang="en-CA" dirty="0">
                <a:latin typeface="Arial" panose="020B0604020202020204" pitchFamily="34" charset="0"/>
                <a:cs typeface="Arial" panose="020B0604020202020204" pitchFamily="34" charset="0"/>
              </a:rPr>
              <a:t>An increase in GDP increases transactions and the demand for money increases and the MD curve shifts outwards.</a:t>
            </a:r>
          </a:p>
          <a:p>
            <a:r>
              <a:rPr lang="en-CA" dirty="0">
                <a:latin typeface="Arial" panose="020B0604020202020204" pitchFamily="34" charset="0"/>
                <a:cs typeface="Arial" panose="020B0604020202020204" pitchFamily="34" charset="0"/>
              </a:rPr>
              <a:t>When price levels rise, households and business need more money to pay for goods and services and the demand for money increases and the MD curve shifts outward.</a:t>
            </a:r>
            <a:endParaRPr lang="en-US" dirty="0">
              <a:latin typeface="Arial" panose="020B0604020202020204" pitchFamily="34" charset="0"/>
              <a:cs typeface="Arial" panose="020B0604020202020204" pitchFamily="34" charset="0"/>
            </a:endParaRPr>
          </a:p>
        </p:txBody>
      </p:sp>
      <p:pic>
        <p:nvPicPr>
          <p:cNvPr id="6" name="Picture 5" descr="As either rGDP or price levels increases, it causes a shift out of the MD curve resulting in increases of MD at each i-rate level.">
            <a:extLst>
              <a:ext uri="{FF2B5EF4-FFF2-40B4-BE49-F238E27FC236}">
                <a16:creationId xmlns:a16="http://schemas.microsoft.com/office/drawing/2014/main" id="{A939B3D6-DEA0-437D-7BB1-A3856830BD7B}"/>
              </a:ext>
            </a:extLst>
          </p:cNvPr>
          <p:cNvPicPr>
            <a:picLocks noChangeAspect="1"/>
          </p:cNvPicPr>
          <p:nvPr/>
        </p:nvPicPr>
        <p:blipFill>
          <a:blip r:embed="rId3"/>
          <a:stretch>
            <a:fillRect/>
          </a:stretch>
        </p:blipFill>
        <p:spPr>
          <a:xfrm>
            <a:off x="5323840" y="1014281"/>
            <a:ext cx="3724275" cy="3629025"/>
          </a:xfrm>
          <a:prstGeom prst="rect">
            <a:avLst/>
          </a:prstGeom>
        </p:spPr>
      </p:pic>
    </p:spTree>
    <p:extLst>
      <p:ext uri="{BB962C8B-B14F-4D97-AF65-F5344CB8AC3E}">
        <p14:creationId xmlns:p14="http://schemas.microsoft.com/office/powerpoint/2010/main" val="4402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8DA1-68DB-73E1-52A7-C7347A25CF2D}"/>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11.4 Supply of Money I</a:t>
            </a:r>
          </a:p>
        </p:txBody>
      </p:sp>
      <p:sp>
        <p:nvSpPr>
          <p:cNvPr id="3" name="Text Placeholder 2">
            <a:extLst>
              <a:ext uri="{FF2B5EF4-FFF2-40B4-BE49-F238E27FC236}">
                <a16:creationId xmlns:a16="http://schemas.microsoft.com/office/drawing/2014/main" id="{E4355C53-86C6-D2BA-B7B3-35E138D42261}"/>
              </a:ext>
            </a:extLst>
          </p:cNvPr>
          <p:cNvSpPr>
            <a:spLocks noGrp="1"/>
          </p:cNvSpPr>
          <p:nvPr>
            <p:ph type="body" idx="1"/>
          </p:nvPr>
        </p:nvSpPr>
        <p:spPr>
          <a:xfrm>
            <a:off x="144145" y="997632"/>
            <a:ext cx="5565775" cy="3696340"/>
          </a:xfrm>
        </p:spPr>
        <p:txBody>
          <a:bodyPr>
            <a:noAutofit/>
          </a:bodyPr>
          <a:lstStyle/>
          <a:p>
            <a:r>
              <a:rPr lang="en-US" sz="1600" dirty="0">
                <a:latin typeface="Arial" panose="020B0604020202020204" pitchFamily="34" charset="0"/>
                <a:cs typeface="Arial" panose="020B0604020202020204" pitchFamily="34" charset="0"/>
              </a:rPr>
              <a:t>The supply of money is regulated by the Bank of Canada.</a:t>
            </a:r>
          </a:p>
          <a:p>
            <a:pPr marL="596900" lvl="1" indent="0">
              <a:buNone/>
            </a:pPr>
            <a:endParaRPr lang="en-US" sz="1600" dirty="0">
              <a:latin typeface="Arial" panose="020B0604020202020204" pitchFamily="34" charset="0"/>
              <a:cs typeface="Arial" panose="020B0604020202020204" pitchFamily="34" charset="0"/>
            </a:endParaRPr>
          </a:p>
          <a:p>
            <a:pPr marL="596900" lvl="1" indent="0">
              <a:buNone/>
            </a:pPr>
            <a:r>
              <a:rPr lang="en-US" sz="1600" dirty="0">
                <a:latin typeface="Arial" panose="020B0604020202020204" pitchFamily="34" charset="0"/>
                <a:cs typeface="Arial" panose="020B0604020202020204" pitchFamily="34" charset="0"/>
              </a:rPr>
              <a:t>It is shown by a vertical line as the interest rate has no effect on the quantity of money supplied.</a:t>
            </a:r>
          </a:p>
          <a:p>
            <a:pPr marL="596900" lvl="1"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the Bank of Canada wants </a:t>
            </a:r>
            <a:r>
              <a:rPr lang="en-US" sz="1600" b="1" dirty="0">
                <a:latin typeface="Arial" panose="020B0604020202020204" pitchFamily="34" charset="0"/>
                <a:cs typeface="Arial" panose="020B0604020202020204" pitchFamily="34" charset="0"/>
              </a:rPr>
              <a:t>to increase supply of money </a:t>
            </a:r>
            <a:r>
              <a:rPr lang="en-US" sz="1600" dirty="0">
                <a:latin typeface="Arial" panose="020B0604020202020204" pitchFamily="34" charset="0"/>
                <a:cs typeface="Arial" panose="020B0604020202020204" pitchFamily="34" charset="0"/>
              </a:rPr>
              <a:t>the MS curves shifts rightward.</a:t>
            </a:r>
          </a:p>
          <a:p>
            <a:pPr lvl="1"/>
            <a:r>
              <a:rPr lang="en-US" sz="1600" dirty="0">
                <a:latin typeface="Arial" panose="020B0604020202020204" pitchFamily="34" charset="0"/>
                <a:cs typeface="Arial" panose="020B0604020202020204" pitchFamily="34" charset="0"/>
              </a:rPr>
              <a:t>The Bank conducts an </a:t>
            </a:r>
            <a:r>
              <a:rPr lang="en-US" sz="1600" b="1" dirty="0">
                <a:latin typeface="Arial" panose="020B0604020202020204" pitchFamily="34" charset="0"/>
                <a:cs typeface="Arial" panose="020B0604020202020204" pitchFamily="34" charset="0"/>
              </a:rPr>
              <a:t>open market operation of purchasing securities</a:t>
            </a:r>
            <a:r>
              <a:rPr lang="en-US" sz="1600" dirty="0">
                <a:latin typeface="Arial" panose="020B0604020202020204" pitchFamily="34" charset="0"/>
                <a:cs typeface="Arial" panose="020B0604020202020204" pitchFamily="34" charset="0"/>
              </a:rPr>
              <a:t> to increase money supply.</a:t>
            </a:r>
          </a:p>
          <a:p>
            <a:endParaRPr lang="en-US" sz="1600" dirty="0">
              <a:latin typeface="Arial" panose="020B0604020202020204" pitchFamily="34" charset="0"/>
              <a:cs typeface="Arial" panose="020B0604020202020204" pitchFamily="34" charset="0"/>
            </a:endParaRPr>
          </a:p>
        </p:txBody>
      </p:sp>
      <p:pic>
        <p:nvPicPr>
          <p:cNvPr id="6" name="Picture 5" descr="Supply of money&#10;When the Bank of Canada wants to increase supply of money, MS curve shifts rightward from MS0 to MS1. Recall, the Bank conducts an open market operation of purchasing securities when they want to increase money supply in the economy. Conversely, when the Bank of Canada wants to decrease the supply of money, MS curve shifts leftward">
            <a:extLst>
              <a:ext uri="{FF2B5EF4-FFF2-40B4-BE49-F238E27FC236}">
                <a16:creationId xmlns:a16="http://schemas.microsoft.com/office/drawing/2014/main" id="{E11DAC73-831A-4B9B-6CEC-9C3270CB480D}"/>
              </a:ext>
            </a:extLst>
          </p:cNvPr>
          <p:cNvPicPr>
            <a:picLocks noChangeAspect="1"/>
          </p:cNvPicPr>
          <p:nvPr/>
        </p:nvPicPr>
        <p:blipFill>
          <a:blip r:embed="rId3"/>
          <a:stretch>
            <a:fillRect/>
          </a:stretch>
        </p:blipFill>
        <p:spPr>
          <a:xfrm>
            <a:off x="5640369" y="1017801"/>
            <a:ext cx="3359486" cy="3290039"/>
          </a:xfrm>
          <a:prstGeom prst="rect">
            <a:avLst/>
          </a:prstGeom>
        </p:spPr>
      </p:pic>
    </p:spTree>
    <p:extLst>
      <p:ext uri="{BB962C8B-B14F-4D97-AF65-F5344CB8AC3E}">
        <p14:creationId xmlns:p14="http://schemas.microsoft.com/office/powerpoint/2010/main" val="143018170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6BCA4F3A-46BF-446C-B84E-2841FDC0986F}">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15BBAD-F7F2-401E-AF05-5688830EE446}">
  <ds:schemaRefs>
    <ds:schemaRef ds:uri="http://schemas.openxmlformats.org/package/2006/metadata/core-propertie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2f475e60-e75d-4119-aa30-b65db0d9cc60"/>
    <ds:schemaRef ds:uri="94abd359-9534-4d37-9b01-9864deda33e0"/>
  </ds:schemaRefs>
</ds:datastoreItem>
</file>

<file path=docProps/app.xml><?xml version="1.0" encoding="utf-8"?>
<Properties xmlns="http://schemas.openxmlformats.org/officeDocument/2006/extended-properties" xmlns:vt="http://schemas.openxmlformats.org/officeDocument/2006/docPropsVTypes">
  <TotalTime>5348</TotalTime>
  <Words>1560</Words>
  <Application>Microsoft Office PowerPoint</Application>
  <PresentationFormat>On-screen Show (16:9)</PresentationFormat>
  <Paragraphs>119</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Roboto</vt:lpstr>
      <vt:lpstr>Calibri</vt:lpstr>
      <vt:lpstr>Montserrat</vt:lpstr>
      <vt:lpstr>Courier New</vt:lpstr>
      <vt:lpstr>Geometric</vt:lpstr>
      <vt:lpstr>Principles of Macroeconomics</vt:lpstr>
      <vt:lpstr>Learning Outcomes</vt:lpstr>
      <vt:lpstr>11.1 Goals of the Monetary Policy</vt:lpstr>
      <vt:lpstr>11.1 The Inflation Control Target </vt:lpstr>
      <vt:lpstr>11.2 Monetary Policy Target  </vt:lpstr>
      <vt:lpstr>11.2 Overnight Interest Rate Target  </vt:lpstr>
      <vt:lpstr>11.3 Demand for Money</vt:lpstr>
      <vt:lpstr>11.3 Changes in Money Demand  </vt:lpstr>
      <vt:lpstr>11.4 Supply of Money I</vt:lpstr>
      <vt:lpstr>11.4 Supply of Money II</vt:lpstr>
      <vt:lpstr>11.5 Tale of two interest rates</vt:lpstr>
      <vt:lpstr>11.6 Money Market and Equilibrium</vt:lpstr>
      <vt:lpstr>11.7 Expansionary Monetary Policy I</vt:lpstr>
      <vt:lpstr>11.7 Expansionary Monetary Policy II</vt:lpstr>
      <vt:lpstr>11.7 Expansionary Monetary Policy III</vt:lpstr>
      <vt:lpstr>11.7 AD and Investment</vt:lpstr>
      <vt:lpstr>11.8 Contractionary Monetary Policy I</vt:lpstr>
      <vt:lpstr>11.8 Contractionary Monetary Policy II</vt:lpstr>
      <vt:lpstr>11.8 Contractionary Monetary Policy III</vt:lpstr>
      <vt:lpstr>11.9 Inflation in Canada in 2022 and Bank of Canada’s Monetary Policy</vt:lpstr>
      <vt:lpstr>11.10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93</cp:revision>
  <cp:lastPrinted>2021-10-24T15:39:03Z</cp:lastPrinted>
  <dcterms:modified xsi:type="dcterms:W3CDTF">2023-05-10T12:28:07Z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