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2"/>
  </p:notesMasterIdLst>
  <p:sldIdLst>
    <p:sldId id="256" r:id="rId5"/>
    <p:sldId id="258" r:id="rId6"/>
    <p:sldId id="287" r:id="rId7"/>
    <p:sldId id="324" r:id="rId8"/>
    <p:sldId id="326" r:id="rId9"/>
    <p:sldId id="327" r:id="rId10"/>
    <p:sldId id="331" r:id="rId11"/>
    <p:sldId id="332" r:id="rId12"/>
    <p:sldId id="333" r:id="rId13"/>
    <p:sldId id="334" r:id="rId14"/>
    <p:sldId id="345" r:id="rId15"/>
    <p:sldId id="335" r:id="rId16"/>
    <p:sldId id="336" r:id="rId17"/>
    <p:sldId id="337" r:id="rId18"/>
    <p:sldId id="338" r:id="rId19"/>
    <p:sldId id="349" r:id="rId20"/>
    <p:sldId id="339" r:id="rId21"/>
    <p:sldId id="346" r:id="rId22"/>
    <p:sldId id="348" r:id="rId23"/>
    <p:sldId id="350" r:id="rId24"/>
    <p:sldId id="340" r:id="rId25"/>
    <p:sldId id="341" r:id="rId26"/>
    <p:sldId id="342" r:id="rId27"/>
    <p:sldId id="343" r:id="rId28"/>
    <p:sldId id="330" r:id="rId29"/>
    <p:sldId id="344" r:id="rId30"/>
    <p:sldId id="319"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Montserrat" panose="00000500000000000000"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686" autoAdjust="0"/>
  </p:normalViewPr>
  <p:slideViewPr>
    <p:cSldViewPr snapToGrid="0">
      <p:cViewPr varScale="1">
        <p:scale>
          <a:sx n="115" d="100"/>
          <a:sy n="115" d="100"/>
        </p:scale>
        <p:origin x="1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742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2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494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94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935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931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7709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048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40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88269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344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dirty="0"/>
          </a:p>
        </p:txBody>
      </p:sp>
    </p:spTree>
    <p:extLst>
      <p:ext uri="{BB962C8B-B14F-4D97-AF65-F5344CB8AC3E}">
        <p14:creationId xmlns:p14="http://schemas.microsoft.com/office/powerpoint/2010/main" val="26538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8547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sz="11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150147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99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17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28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1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17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5: FISCAL POLICY</a:t>
            </a:r>
            <a:endParaRPr lang="en-CA" sz="2000" b="0" i="0" u="none" strike="noStrike" cap="all" dirty="0">
              <a:solidFill>
                <a:srgbClr val="373D3F"/>
              </a:solidFill>
              <a:effectLst/>
              <a:latin typeface="Montserrat" pitchFamily="2" charset="77"/>
            </a:endParaRPr>
          </a:p>
          <a:p>
            <a:endParaRPr lang="en-US" sz="25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51D-3E6E-4703-042F-9C4C4BCF7E65}"/>
              </a:ext>
            </a:extLst>
          </p:cNvPr>
          <p:cNvSpPr>
            <a:spLocks noGrp="1"/>
          </p:cNvSpPr>
          <p:nvPr>
            <p:ph type="title"/>
          </p:nvPr>
        </p:nvSpPr>
        <p:spPr>
          <a:xfrm>
            <a:off x="311700" y="224649"/>
            <a:ext cx="8520600" cy="607800"/>
          </a:xfrm>
        </p:spPr>
        <p:txBody>
          <a:bodyPr>
            <a:noAutofit/>
          </a:bodyPr>
          <a:lstStyle/>
          <a:p>
            <a:r>
              <a:rPr lang="en-US" b="1" dirty="0">
                <a:latin typeface="Arial" panose="020B0604020202020204" pitchFamily="34" charset="0"/>
                <a:cs typeface="Arial" panose="020B0604020202020204" pitchFamily="34" charset="0"/>
              </a:rPr>
              <a:t>12.2 Discretionary Policies: Expansionary Fiscal Policy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3E22CE9-AA7B-9B95-8B9B-585EB1F52375}"/>
              </a:ext>
            </a:extLst>
          </p:cNvPr>
          <p:cNvSpPr>
            <a:spLocks noGrp="1"/>
          </p:cNvSpPr>
          <p:nvPr>
            <p:ph type="body" idx="1"/>
          </p:nvPr>
        </p:nvSpPr>
        <p:spPr>
          <a:xfrm>
            <a:off x="311700" y="1350905"/>
            <a:ext cx="8202105" cy="3517658"/>
          </a:xfrm>
        </p:spPr>
        <p:txBody>
          <a:bodyPr>
            <a:noAutofit/>
          </a:bodyPr>
          <a:lstStyle/>
          <a:p>
            <a:r>
              <a:rPr lang="en-CA" sz="1600" dirty="0">
                <a:latin typeface="Arial" panose="020B0604020202020204" pitchFamily="34" charset="0"/>
                <a:cs typeface="Arial" panose="020B0604020202020204" pitchFamily="34" charset="0"/>
              </a:rPr>
              <a:t>If the economy is experiencing recession and the government wants to stimulate the economy by increasing Aggregate demand (AD) and real GDP it would,</a:t>
            </a:r>
          </a:p>
          <a:p>
            <a:pPr lvl="1"/>
            <a:r>
              <a:rPr lang="en-CA" sz="1600" dirty="0">
                <a:latin typeface="Arial" panose="020B0604020202020204" pitchFamily="34" charset="0"/>
                <a:cs typeface="Arial" panose="020B0604020202020204" pitchFamily="34" charset="0"/>
              </a:rPr>
              <a:t>Increase G</a:t>
            </a:r>
          </a:p>
          <a:p>
            <a:pPr lvl="1"/>
            <a:r>
              <a:rPr lang="en-CA" sz="1600" dirty="0">
                <a:latin typeface="Arial" panose="020B0604020202020204" pitchFamily="34" charset="0"/>
                <a:cs typeface="Arial" panose="020B0604020202020204" pitchFamily="34" charset="0"/>
              </a:rPr>
              <a:t>Decrease T</a:t>
            </a:r>
          </a:p>
          <a:p>
            <a:pPr lvl="1"/>
            <a:r>
              <a:rPr lang="en-CA" sz="1600" dirty="0">
                <a:latin typeface="Arial" panose="020B0604020202020204" pitchFamily="34" charset="0"/>
                <a:cs typeface="Arial" panose="020B0604020202020204" pitchFamily="34" charset="0"/>
              </a:rPr>
              <a:t>Increase TR</a:t>
            </a:r>
          </a:p>
          <a:p>
            <a:r>
              <a:rPr lang="en-CA" sz="1600" dirty="0">
                <a:latin typeface="Arial" panose="020B0604020202020204" pitchFamily="34" charset="0"/>
                <a:cs typeface="Arial" panose="020B0604020202020204" pitchFamily="34" charset="0"/>
              </a:rPr>
              <a:t>When the government increases G, it would increase AD and real GDP.</a:t>
            </a:r>
          </a:p>
          <a:p>
            <a:r>
              <a:rPr lang="en-CA" sz="1600" dirty="0">
                <a:latin typeface="Arial" panose="020B0604020202020204" pitchFamily="34" charset="0"/>
                <a:cs typeface="Arial" panose="020B0604020202020204" pitchFamily="34" charset="0"/>
              </a:rPr>
              <a:t>If the government decides to lower tax rates, disposable income increases which increases consumption spending by households. Increase in C increases AD and real GDP.</a:t>
            </a:r>
          </a:p>
          <a:p>
            <a:r>
              <a:rPr lang="en-CA" sz="1600" dirty="0">
                <a:latin typeface="Arial" panose="020B0604020202020204" pitchFamily="34" charset="0"/>
                <a:cs typeface="Arial" panose="020B0604020202020204" pitchFamily="34" charset="0"/>
              </a:rPr>
              <a:t>Lowering corporate tax rates boost firms’ net profitability which could stimulate investment spending by the private sector. AD and real GDP could increase.</a:t>
            </a:r>
          </a:p>
          <a:p>
            <a:r>
              <a:rPr lang="en-CA" sz="1600" dirty="0">
                <a:latin typeface="Arial" panose="020B0604020202020204" pitchFamily="34" charset="0"/>
                <a:cs typeface="Arial" panose="020B0604020202020204" pitchFamily="34" charset="0"/>
              </a:rPr>
              <a:t>Increases in welfare payments, supplements household income. AD and real GDP also increase.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62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196502"/>
            <a:ext cx="8659305" cy="819875"/>
          </a:xfrm>
        </p:spPr>
        <p:txBody>
          <a:bodyPr>
            <a:normAutofit fontScale="90000"/>
          </a:bodyPr>
          <a:lstStyle/>
          <a:p>
            <a:r>
              <a:rPr lang="en-US" sz="3600" b="1" dirty="0">
                <a:latin typeface="Arial" panose="020B0604020202020204" pitchFamily="34" charset="0"/>
                <a:cs typeface="Arial" panose="020B0604020202020204" pitchFamily="34" charset="0"/>
              </a:rPr>
              <a:t>12.2 Expansionary Fiscal Policy II</a:t>
            </a: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endParaRPr lang="en-CA" b="1" dirty="0"/>
          </a:p>
        </p:txBody>
      </p:sp>
      <p:sp>
        <p:nvSpPr>
          <p:cNvPr id="3" name="Text Placeholder 2"/>
          <p:cNvSpPr>
            <a:spLocks noGrp="1"/>
          </p:cNvSpPr>
          <p:nvPr>
            <p:ph type="body" idx="1"/>
          </p:nvPr>
        </p:nvSpPr>
        <p:spPr>
          <a:xfrm>
            <a:off x="311699" y="1016377"/>
            <a:ext cx="4770289" cy="3809623"/>
          </a:xfrm>
        </p:spPr>
        <p:txBody>
          <a:bodyPr>
            <a:normAutofit fontScale="77500" lnSpcReduction="20000"/>
          </a:bodyPr>
          <a:lstStyle/>
          <a:p>
            <a:r>
              <a:rPr lang="en-CA" sz="2000" dirty="0">
                <a:latin typeface="+mn-lt"/>
                <a:cs typeface="Nirmala UI" panose="020B0502040204020203" pitchFamily="34" charset="0"/>
              </a:rPr>
              <a:t>Aggregate demand and GDP expand, and therefore these policy measures are called Expansionary Fiscal Policy tools as they help in increasing economic growth. </a:t>
            </a:r>
          </a:p>
          <a:p>
            <a:r>
              <a:rPr lang="en-CA" sz="2000" dirty="0">
                <a:latin typeface="+mn-lt"/>
                <a:cs typeface="Nirmala UI" panose="020B0502040204020203" pitchFamily="34" charset="0"/>
              </a:rPr>
              <a:t>The price level rises due to an increase in AD, as </a:t>
            </a:r>
          </a:p>
          <a:p>
            <a:r>
              <a:rPr lang="en-CA" sz="2000" dirty="0">
                <a:latin typeface="+mn-lt"/>
                <a:cs typeface="Nirmala UI" panose="020B0502040204020203" pitchFamily="34" charset="0"/>
              </a:rPr>
              <a:t>At point A, the economy faces a recessionary gap. </a:t>
            </a:r>
          </a:p>
          <a:p>
            <a:r>
              <a:rPr lang="en-CA" sz="2000" dirty="0">
                <a:latin typeface="+mn-lt"/>
                <a:cs typeface="Nirmala UI" panose="020B0502040204020203" pitchFamily="34" charset="0"/>
              </a:rPr>
              <a:t>An increase in AD eliminates the gap takes the economy to full employment at point B. </a:t>
            </a:r>
          </a:p>
          <a:p>
            <a:r>
              <a:rPr lang="en-CA" sz="2000" dirty="0">
                <a:latin typeface="+mn-lt"/>
                <a:cs typeface="Nirmala UI" panose="020B0502040204020203" pitchFamily="34" charset="0"/>
              </a:rPr>
              <a:t>Expansionary policies help in eliminating recessionary gaps but might result in inflation. </a:t>
            </a:r>
          </a:p>
          <a:p>
            <a:r>
              <a:rPr lang="en-CA" sz="2000" dirty="0">
                <a:latin typeface="+mn-lt"/>
                <a:cs typeface="Nirmala UI" panose="020B0502040204020203" pitchFamily="34" charset="0"/>
              </a:rPr>
              <a:t>An increase in government expenditure could widen a budget deficit or reduce a budget surplus.</a:t>
            </a:r>
            <a:endParaRPr lang="en-CA" sz="2000" dirty="0">
              <a:latin typeface="+mn-lt"/>
            </a:endParaRPr>
          </a:p>
        </p:txBody>
      </p:sp>
      <p:pic>
        <p:nvPicPr>
          <p:cNvPr id="5" name="Picture 4" descr="expansionary fiscal policy causes AD curve to shift right.&#10;described on slide">
            <a:extLst>
              <a:ext uri="{FF2B5EF4-FFF2-40B4-BE49-F238E27FC236}">
                <a16:creationId xmlns:a16="http://schemas.microsoft.com/office/drawing/2014/main" id="{7B326BBD-B2E7-1C91-126C-C492134892BF}"/>
              </a:ext>
            </a:extLst>
          </p:cNvPr>
          <p:cNvPicPr>
            <a:picLocks noChangeAspect="1"/>
          </p:cNvPicPr>
          <p:nvPr/>
        </p:nvPicPr>
        <p:blipFill>
          <a:blip r:embed="rId2"/>
          <a:stretch>
            <a:fillRect/>
          </a:stretch>
        </p:blipFill>
        <p:spPr>
          <a:xfrm>
            <a:off x="5081988" y="1016377"/>
            <a:ext cx="3750313" cy="3717124"/>
          </a:xfrm>
          <a:prstGeom prst="rect">
            <a:avLst/>
          </a:prstGeom>
        </p:spPr>
      </p:pic>
    </p:spTree>
    <p:extLst>
      <p:ext uri="{BB962C8B-B14F-4D97-AF65-F5344CB8AC3E}">
        <p14:creationId xmlns:p14="http://schemas.microsoft.com/office/powerpoint/2010/main" val="286396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CFE8-39F7-D527-A6C9-C4D6D3432D3C}"/>
              </a:ext>
            </a:extLst>
          </p:cNvPr>
          <p:cNvSpPr>
            <a:spLocks noGrp="1"/>
          </p:cNvSpPr>
          <p:nvPr>
            <p:ph type="title"/>
          </p:nvPr>
        </p:nvSpPr>
        <p:spPr>
          <a:xfrm>
            <a:off x="311700" y="131201"/>
            <a:ext cx="8520600" cy="607800"/>
          </a:xfrm>
        </p:spPr>
        <p:txBody>
          <a:bodyPr>
            <a:noAutofit/>
          </a:bodyPr>
          <a:lstStyle/>
          <a:p>
            <a:r>
              <a:rPr lang="en-US" b="1" dirty="0">
                <a:latin typeface="Arial" panose="020B0604020202020204" pitchFamily="34" charset="0"/>
                <a:cs typeface="Arial" panose="020B0604020202020204" pitchFamily="34" charset="0"/>
              </a:rPr>
              <a:t>12.2 Discretionary Policies: Contractionary Fiscal Policy I</a:t>
            </a:r>
          </a:p>
        </p:txBody>
      </p:sp>
      <p:sp>
        <p:nvSpPr>
          <p:cNvPr id="3" name="Text Placeholder 2">
            <a:extLst>
              <a:ext uri="{FF2B5EF4-FFF2-40B4-BE49-F238E27FC236}">
                <a16:creationId xmlns:a16="http://schemas.microsoft.com/office/drawing/2014/main" id="{AD20AFF9-0975-3F08-C378-652812DAF61D}"/>
              </a:ext>
            </a:extLst>
          </p:cNvPr>
          <p:cNvSpPr>
            <a:spLocks noGrp="1"/>
          </p:cNvSpPr>
          <p:nvPr>
            <p:ph type="body" idx="1"/>
          </p:nvPr>
        </p:nvSpPr>
        <p:spPr>
          <a:xfrm>
            <a:off x="197647" y="1230470"/>
            <a:ext cx="8748706" cy="3621673"/>
          </a:xfrm>
        </p:spPr>
        <p:txBody>
          <a:bodyPr>
            <a:noAutofit/>
          </a:bodyPr>
          <a:lstStyle/>
          <a:p>
            <a:r>
              <a:rPr lang="en-CA" sz="1600" dirty="0">
                <a:latin typeface="Arial" panose="020B0604020202020204" pitchFamily="34" charset="0"/>
                <a:cs typeface="Arial" panose="020B0604020202020204" pitchFamily="34" charset="0"/>
              </a:rPr>
              <a:t>If the economy is experiencing inflation and the government wants to bring down prices, it would,</a:t>
            </a:r>
          </a:p>
          <a:p>
            <a:pPr lvl="1"/>
            <a:r>
              <a:rPr lang="en-CA" sz="1600" dirty="0">
                <a:latin typeface="Arial" panose="020B0604020202020204" pitchFamily="34" charset="0"/>
                <a:cs typeface="Arial" panose="020B0604020202020204" pitchFamily="34" charset="0"/>
              </a:rPr>
              <a:t>Decrease G</a:t>
            </a:r>
          </a:p>
          <a:p>
            <a:pPr lvl="1"/>
            <a:r>
              <a:rPr lang="en-CA" sz="1600" dirty="0">
                <a:latin typeface="Arial" panose="020B0604020202020204" pitchFamily="34" charset="0"/>
                <a:cs typeface="Arial" panose="020B0604020202020204" pitchFamily="34" charset="0"/>
              </a:rPr>
              <a:t>Increase T</a:t>
            </a:r>
          </a:p>
          <a:p>
            <a:pPr lvl="1"/>
            <a:r>
              <a:rPr lang="en-CA" sz="1600" dirty="0">
                <a:latin typeface="Arial" panose="020B0604020202020204" pitchFamily="34" charset="0"/>
                <a:cs typeface="Arial" panose="020B0604020202020204" pitchFamily="34" charset="0"/>
              </a:rPr>
              <a:t>Decrease TR</a:t>
            </a:r>
          </a:p>
          <a:p>
            <a:r>
              <a:rPr lang="en-CA" sz="1600" dirty="0">
                <a:latin typeface="Arial" panose="020B0604020202020204" pitchFamily="34" charset="0"/>
                <a:cs typeface="Arial" panose="020B0604020202020204" pitchFamily="34" charset="0"/>
              </a:rPr>
              <a:t>When the government decreases G, it would decrease AD and real GDP</a:t>
            </a:r>
          </a:p>
          <a:p>
            <a:r>
              <a:rPr lang="en-CA" sz="1600" dirty="0">
                <a:latin typeface="Arial" panose="020B0604020202020204" pitchFamily="34" charset="0"/>
                <a:cs typeface="Arial" panose="020B0604020202020204" pitchFamily="34" charset="0"/>
              </a:rPr>
              <a:t>If the government increases tax rates disposable income decreases which decreases consumption spending by households. Decrease in C decreases AD and real GDP. </a:t>
            </a:r>
          </a:p>
          <a:p>
            <a:r>
              <a:rPr lang="en-CA" sz="1600" dirty="0">
                <a:latin typeface="Arial" panose="020B0604020202020204" pitchFamily="34" charset="0"/>
                <a:cs typeface="Arial" panose="020B0604020202020204" pitchFamily="34" charset="0"/>
              </a:rPr>
              <a:t>Raising corporate tax rates lowers firms’ net profitability which could negatively affect investment spending by the private sector. AD and real GDP could decrease.</a:t>
            </a:r>
          </a:p>
          <a:p>
            <a:r>
              <a:rPr lang="en-CA" sz="1600" dirty="0">
                <a:latin typeface="Arial" panose="020B0604020202020204" pitchFamily="34" charset="0"/>
                <a:cs typeface="Arial" panose="020B0604020202020204" pitchFamily="34" charset="0"/>
              </a:rPr>
              <a:t>A cut in welfare payments reduces household income. Decrease in AD helps to lower the price level.</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59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CB84-B69E-75B2-F47B-1DCEB40C473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12.2 Contractionary Fiscal Policy II</a:t>
            </a:r>
          </a:p>
        </p:txBody>
      </p:sp>
      <p:sp>
        <p:nvSpPr>
          <p:cNvPr id="6" name="Text Placeholder 2">
            <a:extLst>
              <a:ext uri="{FF2B5EF4-FFF2-40B4-BE49-F238E27FC236}">
                <a16:creationId xmlns:a16="http://schemas.microsoft.com/office/drawing/2014/main" id="{56E88AB5-3254-96F7-6788-5B9379821D60}"/>
              </a:ext>
            </a:extLst>
          </p:cNvPr>
          <p:cNvSpPr>
            <a:spLocks noGrp="1"/>
          </p:cNvSpPr>
          <p:nvPr>
            <p:ph type="body" idx="1"/>
          </p:nvPr>
        </p:nvSpPr>
        <p:spPr>
          <a:xfrm>
            <a:off x="197647" y="1017800"/>
            <a:ext cx="5044913" cy="3635480"/>
          </a:xfrm>
        </p:spPr>
        <p:txBody>
          <a:bodyPr>
            <a:noAutofit/>
          </a:bodyPr>
          <a:lstStyle/>
          <a:p>
            <a:r>
              <a:rPr lang="en-CA" sz="1600" dirty="0">
                <a:latin typeface="Arial" panose="020B0604020202020204" pitchFamily="34" charset="0"/>
                <a:cs typeface="Arial" panose="020B0604020202020204" pitchFamily="34" charset="0"/>
              </a:rPr>
              <a:t>Decrease in AD helps to lower the price level. </a:t>
            </a:r>
          </a:p>
          <a:p>
            <a:r>
              <a:rPr lang="en-CA" sz="1600" dirty="0">
                <a:latin typeface="Arial" panose="020B0604020202020204" pitchFamily="34" charset="0"/>
                <a:cs typeface="Arial" panose="020B0604020202020204" pitchFamily="34" charset="0"/>
              </a:rPr>
              <a:t>At point A, the economy faces an inflationary gap. A decrease in AD eliminates the gap and brings the economy back to full employment at point B.</a:t>
            </a:r>
          </a:p>
          <a:p>
            <a:r>
              <a:rPr lang="en-CA" sz="1600" dirty="0">
                <a:latin typeface="Arial" panose="020B0604020202020204" pitchFamily="34" charset="0"/>
                <a:cs typeface="Arial" panose="020B0604020202020204" pitchFamily="34" charset="0"/>
              </a:rPr>
              <a:t>Aggregate demand and real GDP contract, and these policy measures are called Contractionary Fiscal Policy tools as they tend to decrease economic growth to lower inflation. </a:t>
            </a:r>
          </a:p>
          <a:p>
            <a:r>
              <a:rPr lang="en-CA" sz="1600" dirty="0">
                <a:latin typeface="Arial" panose="020B0604020202020204" pitchFamily="34" charset="0"/>
                <a:cs typeface="Arial" panose="020B0604020202020204" pitchFamily="34" charset="0"/>
              </a:rPr>
              <a:t>A decrease in government expenditure could also help reduce a budget deficit. </a:t>
            </a:r>
            <a:endParaRPr lang="en-US" sz="1600" dirty="0">
              <a:latin typeface="Arial" panose="020B0604020202020204" pitchFamily="34" charset="0"/>
              <a:cs typeface="Arial" panose="020B0604020202020204" pitchFamily="34" charset="0"/>
            </a:endParaRPr>
          </a:p>
        </p:txBody>
      </p:sp>
      <p:pic>
        <p:nvPicPr>
          <p:cNvPr id="4" name="Picture 3" descr="contractionary fiscal policy causes AD curve to shift left. Described on slide">
            <a:extLst>
              <a:ext uri="{FF2B5EF4-FFF2-40B4-BE49-F238E27FC236}">
                <a16:creationId xmlns:a16="http://schemas.microsoft.com/office/drawing/2014/main" id="{FFBED035-F1F5-FD19-00C7-180078F5C6B9}"/>
              </a:ext>
            </a:extLst>
          </p:cNvPr>
          <p:cNvPicPr>
            <a:picLocks noChangeAspect="1"/>
          </p:cNvPicPr>
          <p:nvPr/>
        </p:nvPicPr>
        <p:blipFill>
          <a:blip r:embed="rId3"/>
          <a:stretch>
            <a:fillRect/>
          </a:stretch>
        </p:blipFill>
        <p:spPr>
          <a:xfrm>
            <a:off x="5242560" y="1017800"/>
            <a:ext cx="3879384" cy="3733800"/>
          </a:xfrm>
          <a:prstGeom prst="rect">
            <a:avLst/>
          </a:prstGeom>
        </p:spPr>
      </p:pic>
    </p:spTree>
    <p:extLst>
      <p:ext uri="{BB962C8B-B14F-4D97-AF65-F5344CB8AC3E}">
        <p14:creationId xmlns:p14="http://schemas.microsoft.com/office/powerpoint/2010/main" val="333049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CCC9-BD0F-7F66-7E37-F853959B8B57}"/>
              </a:ext>
            </a:extLst>
          </p:cNvPr>
          <p:cNvSpPr>
            <a:spLocks noGrp="1"/>
          </p:cNvSpPr>
          <p:nvPr>
            <p:ph type="title"/>
          </p:nvPr>
        </p:nvSpPr>
        <p:spPr>
          <a:xfrm>
            <a:off x="258537" y="142668"/>
            <a:ext cx="9055584" cy="607800"/>
          </a:xfrm>
        </p:spPr>
        <p:txBody>
          <a:bodyPr>
            <a:noAutofit/>
          </a:bodyPr>
          <a:lstStyle/>
          <a:p>
            <a:r>
              <a:rPr lang="en-US" sz="2200" b="1" dirty="0">
                <a:latin typeface="Arial" panose="020B0604020202020204" pitchFamily="34" charset="0"/>
                <a:cs typeface="Arial" panose="020B0604020202020204" pitchFamily="34" charset="0"/>
              </a:rPr>
              <a:t>12.3 Government Purchases (Spending) Multiplier I</a:t>
            </a:r>
          </a:p>
        </p:txBody>
      </p:sp>
      <p:sp>
        <p:nvSpPr>
          <p:cNvPr id="3" name="Text Placeholder 2">
            <a:extLst>
              <a:ext uri="{FF2B5EF4-FFF2-40B4-BE49-F238E27FC236}">
                <a16:creationId xmlns:a16="http://schemas.microsoft.com/office/drawing/2014/main" id="{138E869E-2BA7-3CF0-49E8-FF1BEA12834F}"/>
              </a:ext>
            </a:extLst>
          </p:cNvPr>
          <p:cNvSpPr>
            <a:spLocks noGrp="1"/>
          </p:cNvSpPr>
          <p:nvPr>
            <p:ph type="body" idx="1"/>
          </p:nvPr>
        </p:nvSpPr>
        <p:spPr>
          <a:xfrm>
            <a:off x="135864" y="886392"/>
            <a:ext cx="8732993" cy="4024732"/>
          </a:xfrm>
        </p:spPr>
        <p:txBody>
          <a:bodyPr>
            <a:noAutofit/>
          </a:bodyPr>
          <a:lstStyle/>
          <a:p>
            <a:r>
              <a:rPr lang="en-CA" sz="1700" dirty="0">
                <a:latin typeface="Arial" panose="020B0604020202020204" pitchFamily="34" charset="0"/>
                <a:cs typeface="Arial" panose="020B0604020202020204" pitchFamily="34" charset="0"/>
              </a:rPr>
              <a:t>Government spending on goods and services, G, is a autonomous spending (</a:t>
            </a:r>
            <a:r>
              <a:rPr lang="en-CA" sz="1700" i="1" dirty="0">
                <a:latin typeface="Arial" panose="020B0604020202020204" pitchFamily="34" charset="0"/>
                <a:cs typeface="Arial" panose="020B0604020202020204" pitchFamily="34" charset="0"/>
              </a:rPr>
              <a:t>recall from </a:t>
            </a:r>
            <a:r>
              <a:rPr lang="en-CA" sz="1700" i="1" dirty="0" err="1">
                <a:latin typeface="Arial" panose="020B0604020202020204" pitchFamily="34" charset="0"/>
                <a:cs typeface="Arial" panose="020B0604020202020204" pitchFamily="34" charset="0"/>
              </a:rPr>
              <a:t>Ch</a:t>
            </a:r>
            <a:r>
              <a:rPr lang="en-CA" sz="1700" i="1" dirty="0">
                <a:latin typeface="Arial" panose="020B0604020202020204" pitchFamily="34" charset="0"/>
                <a:cs typeface="Arial" panose="020B0604020202020204" pitchFamily="34" charset="0"/>
              </a:rPr>
              <a:t> 8</a:t>
            </a:r>
            <a:r>
              <a:rPr lang="en-CA" sz="1700" dirty="0">
                <a:latin typeface="Arial" panose="020B0604020202020204" pitchFamily="34" charset="0"/>
                <a:cs typeface="Arial" panose="020B0604020202020204" pitchFamily="34" charset="0"/>
              </a:rPr>
              <a:t>). </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This is directly added to the Aggregate demand (AD) equation and increases real GDP. </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Increases in autonomous spending bring increases in induced expenditure, because government investment spending are spent and re-spent. </a:t>
            </a:r>
          </a:p>
          <a:p>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Spending in successive rounds will result in further increases in real GDP through additional induced expenditure, and the overall effect on GDP will likely be much greater than the initial Government spending. This is the </a:t>
            </a:r>
            <a:r>
              <a:rPr lang="en-CA" sz="1700" b="1" dirty="0">
                <a:latin typeface="Arial" panose="020B0604020202020204" pitchFamily="34" charset="0"/>
                <a:cs typeface="Arial" panose="020B0604020202020204" pitchFamily="34" charset="0"/>
              </a:rPr>
              <a:t>multiplier effect</a:t>
            </a:r>
            <a:r>
              <a:rPr lang="en-CA" sz="1700" dirty="0">
                <a:latin typeface="Arial" panose="020B0604020202020204" pitchFamily="34" charset="0"/>
                <a:cs typeface="Arial" panose="020B0604020202020204" pitchFamily="34" charset="0"/>
              </a:rPr>
              <a:t>.</a:t>
            </a:r>
          </a:p>
          <a:p>
            <a:endParaRPr lang="en-C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26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47CC-1EE3-BE27-CBBC-6FC51092CB62}"/>
              </a:ext>
            </a:extLst>
          </p:cNvPr>
          <p:cNvSpPr>
            <a:spLocks noGrp="1"/>
          </p:cNvSpPr>
          <p:nvPr>
            <p:ph type="title"/>
          </p:nvPr>
        </p:nvSpPr>
        <p:spPr>
          <a:xfrm>
            <a:off x="70339" y="109608"/>
            <a:ext cx="9144000" cy="607800"/>
          </a:xfrm>
        </p:spPr>
        <p:txBody>
          <a:bodyPr>
            <a:noAutofit/>
          </a:bodyPr>
          <a:lstStyle/>
          <a:p>
            <a:r>
              <a:rPr lang="en-US" sz="2400" b="1" dirty="0">
                <a:latin typeface="Arial" panose="020B0604020202020204" pitchFamily="34" charset="0"/>
                <a:cs typeface="Arial" panose="020B0604020202020204" pitchFamily="34" charset="0"/>
              </a:rPr>
              <a:t>12.3 Government Purchases (Spending) Multiplier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031EB39-C5A1-7332-FD42-5878C7D5B64A}"/>
                  </a:ext>
                </a:extLst>
              </p:cNvPr>
              <p:cNvSpPr>
                <a:spLocks noGrp="1"/>
              </p:cNvSpPr>
              <p:nvPr>
                <p:ph type="body" idx="1"/>
              </p:nvPr>
            </p:nvSpPr>
            <p:spPr>
              <a:xfrm>
                <a:off x="311700" y="637021"/>
                <a:ext cx="8520600" cy="3339000"/>
              </a:xfrm>
            </p:spPr>
            <p:txBody>
              <a:bodyPr>
                <a:noAutofit/>
              </a:bodyPr>
              <a:lstStyle/>
              <a:p>
                <a:pPr marL="114300" indent="0">
                  <a:buNone/>
                </a:pPr>
                <a:r>
                  <a:rPr lang="en-CA" dirty="0">
                    <a:latin typeface="Arial" panose="020B0604020202020204" pitchFamily="34" charset="0"/>
                    <a:cs typeface="Arial" panose="020B0604020202020204" pitchFamily="34" charset="0"/>
                  </a:rPr>
                  <a:t>The increase in real GDP over successive rounds is determined using the following multiplier formula:</a:t>
                </a:r>
              </a:p>
              <a:p>
                <a:pPr marL="114300" indent="0">
                  <a:buNone/>
                </a:pPr>
                <a14:m>
                  <m:oMathPara xmlns:m="http://schemas.openxmlformats.org/officeDocument/2006/math">
                    <m:oMathParaPr>
                      <m:jc m:val="centerGroup"/>
                    </m:oMathParaPr>
                    <m:oMath xmlns:m="http://schemas.openxmlformats.org/officeDocument/2006/math">
                      <m:r>
                        <a:rPr lang="en-CA" b="1" i="0" smtClean="0">
                          <a:solidFill>
                            <a:schemeClr val="tx1"/>
                          </a:solidFill>
                          <a:latin typeface="Cambria Math" panose="02040503050406030204" pitchFamily="18" charset="0"/>
                          <a:cs typeface="Arial" panose="020B0604020202020204" pitchFamily="34" charset="0"/>
                        </a:rPr>
                        <m:t>𝐌𝐮𝐥𝐭𝐢𝐩𝐥𝐢𝐞𝐫</m:t>
                      </m:r>
                      <m:r>
                        <a:rPr lang="en-CA" b="1" i="1" smtClean="0">
                          <a:solidFill>
                            <a:schemeClr val="tx1"/>
                          </a:solidFill>
                          <a:latin typeface="Cambria Math" panose="02040503050406030204" pitchFamily="18" charset="0"/>
                          <a:cs typeface="Arial" panose="020B0604020202020204" pitchFamily="34" charset="0"/>
                        </a:rPr>
                        <m:t>=</m:t>
                      </m:r>
                      <m:f>
                        <m:fPr>
                          <m:ctrlPr>
                            <a:rPr lang="en-CA" b="1" i="1" smtClean="0">
                              <a:solidFill>
                                <a:schemeClr val="tx1"/>
                              </a:solidFill>
                              <a:latin typeface="Cambria Math" panose="02040503050406030204" pitchFamily="18" charset="0"/>
                              <a:cs typeface="Arial" panose="020B0604020202020204" pitchFamily="34" charset="0"/>
                            </a:rPr>
                          </m:ctrlPr>
                        </m:fPr>
                        <m:num>
                          <m:r>
                            <a:rPr lang="en-CA" b="1" i="1" smtClean="0">
                              <a:solidFill>
                                <a:schemeClr val="tx1"/>
                              </a:solidFill>
                              <a:latin typeface="Cambria Math" panose="02040503050406030204" pitchFamily="18" charset="0"/>
                              <a:cs typeface="Arial" panose="020B0604020202020204" pitchFamily="34" charset="0"/>
                            </a:rPr>
                            <m:t>𝟏</m:t>
                          </m:r>
                        </m:num>
                        <m:den>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𝟏</m:t>
                          </m:r>
                          <m:r>
                            <a:rPr lang="en-CA" b="1" i="1" smtClean="0">
                              <a:solidFill>
                                <a:schemeClr val="tx1"/>
                              </a:solidFill>
                              <a:latin typeface="Cambria Math" panose="02040503050406030204" pitchFamily="18" charset="0"/>
                              <a:cs typeface="Arial" panose="020B0604020202020204" pitchFamily="34" charset="0"/>
                            </a:rPr>
                            <m:t>−</m:t>
                          </m:r>
                          <m:r>
                            <a:rPr lang="en-CA" b="1" i="0" smtClean="0">
                              <a:solidFill>
                                <a:schemeClr val="tx1"/>
                              </a:solidFill>
                              <a:latin typeface="Cambria Math" panose="02040503050406030204" pitchFamily="18" charset="0"/>
                              <a:cs typeface="Arial" panose="020B0604020202020204" pitchFamily="34" charset="0"/>
                            </a:rPr>
                            <m:t>𝐌𝐏𝐂</m:t>
                          </m:r>
                          <m:r>
                            <a:rPr lang="en-CA" b="1" i="1" smtClean="0">
                              <a:solidFill>
                                <a:schemeClr val="tx1"/>
                              </a:solidFill>
                              <a:latin typeface="Cambria Math" panose="02040503050406030204" pitchFamily="18" charset="0"/>
                              <a:cs typeface="Arial" panose="020B0604020202020204" pitchFamily="34" charset="0"/>
                            </a:rPr>
                            <m:t>)</m:t>
                          </m:r>
                        </m:den>
                      </m:f>
                    </m:oMath>
                  </m:oMathPara>
                </a14:m>
                <a:endParaRPr lang="en-CA" b="1" dirty="0">
                  <a:latin typeface="+mn-lt"/>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Suppose the MPC=75%, therefore, the multiplier is:</a:t>
                </a:r>
              </a:p>
              <a:p>
                <a:pPr marL="114300" indent="0">
                  <a:buNone/>
                </a:pPr>
                <a14:m>
                  <m:oMathPara xmlns:m="http://schemas.openxmlformats.org/officeDocument/2006/math">
                    <m:oMathParaPr>
                      <m:jc m:val="centerGroup"/>
                    </m:oMathParaPr>
                    <m:oMath xmlns:m="http://schemas.openxmlformats.org/officeDocument/2006/math">
                      <m:f>
                        <m:fPr>
                          <m:ctrlPr>
                            <a:rPr lang="en-CA" b="1" i="1" smtClean="0">
                              <a:solidFill>
                                <a:schemeClr val="tx1"/>
                              </a:solidFill>
                              <a:latin typeface="Cambria Math" panose="02040503050406030204" pitchFamily="18" charset="0"/>
                              <a:cs typeface="Arial" panose="020B0604020202020204" pitchFamily="34" charset="0"/>
                            </a:rPr>
                          </m:ctrlPr>
                        </m:fPr>
                        <m:num>
                          <m:r>
                            <a:rPr lang="en-CA" b="1" i="1" smtClean="0">
                              <a:solidFill>
                                <a:schemeClr val="tx1"/>
                              </a:solidFill>
                              <a:latin typeface="Cambria Math" panose="02040503050406030204" pitchFamily="18" charset="0"/>
                              <a:cs typeface="Arial" panose="020B0604020202020204" pitchFamily="34" charset="0"/>
                            </a:rPr>
                            <m:t>𝟏</m:t>
                          </m:r>
                        </m:num>
                        <m:den>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𝟏</m:t>
                          </m:r>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𝟎</m:t>
                          </m:r>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𝟕𝟓</m:t>
                          </m:r>
                          <m:r>
                            <a:rPr lang="en-CA" b="1" i="1" smtClean="0">
                              <a:solidFill>
                                <a:schemeClr val="tx1"/>
                              </a:solidFill>
                              <a:latin typeface="Cambria Math" panose="02040503050406030204" pitchFamily="18" charset="0"/>
                              <a:cs typeface="Arial" panose="020B0604020202020204" pitchFamily="34" charset="0"/>
                            </a:rPr>
                            <m:t>)</m:t>
                          </m:r>
                        </m:den>
                      </m:f>
                      <m:r>
                        <a:rPr lang="en-CA" b="1" i="1" smtClean="0">
                          <a:solidFill>
                            <a:schemeClr val="tx1"/>
                          </a:solidFill>
                          <a:latin typeface="Cambria Math" panose="02040503050406030204" pitchFamily="18" charset="0"/>
                          <a:cs typeface="Arial" panose="020B0604020202020204" pitchFamily="34" charset="0"/>
                        </a:rPr>
                        <m:t>=</m:t>
                      </m:r>
                      <m:f>
                        <m:fPr>
                          <m:ctrlPr>
                            <a:rPr lang="en-CA" b="1" i="1" smtClean="0">
                              <a:solidFill>
                                <a:schemeClr val="tx1"/>
                              </a:solidFill>
                              <a:latin typeface="Cambria Math" panose="02040503050406030204" pitchFamily="18" charset="0"/>
                              <a:cs typeface="Arial" panose="020B0604020202020204" pitchFamily="34" charset="0"/>
                            </a:rPr>
                          </m:ctrlPr>
                        </m:fPr>
                        <m:num>
                          <m:r>
                            <a:rPr lang="en-CA" b="1" i="1" smtClean="0">
                              <a:solidFill>
                                <a:schemeClr val="tx1"/>
                              </a:solidFill>
                              <a:latin typeface="Cambria Math" panose="02040503050406030204" pitchFamily="18" charset="0"/>
                              <a:cs typeface="Arial" panose="020B0604020202020204" pitchFamily="34" charset="0"/>
                            </a:rPr>
                            <m:t>𝟏</m:t>
                          </m:r>
                        </m:num>
                        <m:den>
                          <m:r>
                            <a:rPr lang="en-CA" b="1" i="1" smtClean="0">
                              <a:solidFill>
                                <a:schemeClr val="tx1"/>
                              </a:solidFill>
                              <a:latin typeface="Cambria Math" panose="02040503050406030204" pitchFamily="18" charset="0"/>
                              <a:cs typeface="Arial" panose="020B0604020202020204" pitchFamily="34" charset="0"/>
                            </a:rPr>
                            <m:t>𝟎</m:t>
                          </m:r>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𝟐𝟓</m:t>
                          </m:r>
                        </m:den>
                      </m:f>
                      <m:r>
                        <a:rPr lang="en-CA" b="1" i="1" smtClean="0">
                          <a:solidFill>
                            <a:schemeClr val="tx1"/>
                          </a:solidFill>
                          <a:latin typeface="Cambria Math" panose="02040503050406030204" pitchFamily="18" charset="0"/>
                          <a:cs typeface="Arial" panose="020B0604020202020204" pitchFamily="34" charset="0"/>
                        </a:rPr>
                        <m:t>=</m:t>
                      </m:r>
                      <m:r>
                        <a:rPr lang="en-CA" b="1" i="1" smtClean="0">
                          <a:solidFill>
                            <a:schemeClr val="tx1"/>
                          </a:solidFill>
                          <a:latin typeface="Cambria Math" panose="02040503050406030204" pitchFamily="18" charset="0"/>
                          <a:cs typeface="Arial" panose="020B0604020202020204" pitchFamily="34" charset="0"/>
                        </a:rPr>
                        <m:t>𝟒</m:t>
                      </m:r>
                    </m:oMath>
                  </m:oMathPara>
                </a14:m>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This implies a dollar increase in G increases GDP by $4.</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 multiplier can also be calculated as:</a:t>
                </a:r>
              </a:p>
              <a:p>
                <a:pPr marL="114300" indent="0">
                  <a:buNone/>
                </a:pPr>
                <a14:m>
                  <m:oMathPara xmlns:m="http://schemas.openxmlformats.org/officeDocument/2006/math">
                    <m:oMathParaPr>
                      <m:jc m:val="centerGroup"/>
                    </m:oMathParaPr>
                    <m:oMath xmlns:m="http://schemas.openxmlformats.org/officeDocument/2006/math">
                      <m:f>
                        <m:fPr>
                          <m:ctrlPr>
                            <a:rPr lang="en-CA" b="1" i="1" smtClean="0">
                              <a:solidFill>
                                <a:schemeClr val="tx1"/>
                              </a:solidFill>
                              <a:latin typeface="Cambria Math" panose="02040503050406030204" pitchFamily="18" charset="0"/>
                              <a:cs typeface="Arial" panose="020B0604020202020204" pitchFamily="34" charset="0"/>
                            </a:rPr>
                          </m:ctrlPr>
                        </m:fPr>
                        <m:num>
                          <m:r>
                            <a:rPr lang="en-CA" b="1" i="0" smtClean="0">
                              <a:solidFill>
                                <a:schemeClr val="tx1"/>
                              </a:solidFill>
                              <a:latin typeface="Cambria Math" panose="02040503050406030204" pitchFamily="18" charset="0"/>
                              <a:cs typeface="Arial" panose="020B0604020202020204" pitchFamily="34" charset="0"/>
                            </a:rPr>
                            <m:t>𝐂𝐡𝐚𝐧𝐠𝐞</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𝐢𝐧</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𝐫𝐞𝐚𝐥</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𝐆𝐃𝐏</m:t>
                          </m:r>
                        </m:num>
                        <m:den>
                          <m:r>
                            <a:rPr lang="en-CA" b="1" i="0" smtClean="0">
                              <a:solidFill>
                                <a:schemeClr val="tx1"/>
                              </a:solidFill>
                              <a:latin typeface="Cambria Math" panose="02040503050406030204" pitchFamily="18" charset="0"/>
                              <a:cs typeface="Arial" panose="020B0604020202020204" pitchFamily="34" charset="0"/>
                            </a:rPr>
                            <m:t>𝐂𝐡𝐚𝐧𝐠𝐞</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𝐢𝐧</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𝐆</m:t>
                          </m:r>
                        </m:den>
                      </m:f>
                    </m:oMath>
                  </m:oMathPara>
                </a14:m>
                <a:endParaRPr lang="en-CA" b="1" dirty="0">
                  <a:latin typeface="+mn-lt"/>
                  <a:cs typeface="Arial" panose="020B0604020202020204" pitchFamily="34" charset="0"/>
                </a:endParaRP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Change in real </a:t>
                </a:r>
                <a:r>
                  <a:rPr lang="en-CA" dirty="0" err="1">
                    <a:latin typeface="Arial" panose="020B0604020202020204" pitchFamily="34" charset="0"/>
                    <a:cs typeface="Arial" panose="020B0604020202020204" pitchFamily="34" charset="0"/>
                  </a:rPr>
                  <a:t>GDPChange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inG</a:t>
                </a:r>
                <a:endParaRPr lang="en-CA" dirty="0">
                  <a:latin typeface="Arial" panose="020B0604020202020204" pitchFamily="34" charset="0"/>
                  <a:cs typeface="Arial" panose="020B0604020202020204" pitchFamily="34" charset="0"/>
                </a:endParaRP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Suppose a government increase in G by $100billion (expansionary fiscal policy) increases real GDP by $400billion, the multiplier is: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$400billion$100billion=4</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which implies a dollar increase in G increases real GDP by $4.</a:t>
                </a:r>
                <a:endParaRPr lang="en-US" sz="1600" dirty="0">
                  <a:latin typeface="Arial" panose="020B0604020202020204" pitchFamily="34" charset="0"/>
                  <a:cs typeface="Arial" panose="020B0604020202020204" pitchFamily="34" charset="0"/>
                </a:endParaRPr>
              </a:p>
            </p:txBody>
          </p:sp>
        </mc:Choice>
        <mc:Fallback xmlns="">
          <p:sp>
            <p:nvSpPr>
              <p:cNvPr id="3" name="Text Placeholder 2">
                <a:extLst>
                  <a:ext uri="{FF2B5EF4-FFF2-40B4-BE49-F238E27FC236}">
                    <a16:creationId xmlns:a16="http://schemas.microsoft.com/office/drawing/2014/main" id="{6031EB39-C5A1-7332-FD42-5878C7D5B64A}"/>
                  </a:ext>
                </a:extLst>
              </p:cNvPr>
              <p:cNvSpPr>
                <a:spLocks noGrp="1" noRot="1" noChangeAspect="1" noMove="1" noResize="1" noEditPoints="1" noAdjustHandles="1" noChangeArrowheads="1" noChangeShapeType="1" noTextEdit="1"/>
              </p:cNvSpPr>
              <p:nvPr>
                <p:ph type="body" idx="1"/>
              </p:nvPr>
            </p:nvSpPr>
            <p:spPr>
              <a:xfrm>
                <a:off x="311700" y="637021"/>
                <a:ext cx="8520600" cy="3339000"/>
              </a:xfrm>
              <a:blipFill>
                <a:blip r:embed="rId3"/>
                <a:stretch>
                  <a:fillRect b="-106569"/>
                </a:stretch>
              </a:blipFill>
            </p:spPr>
            <p:txBody>
              <a:bodyPr/>
              <a:lstStyle/>
              <a:p>
                <a:r>
                  <a:rPr lang="en-CA">
                    <a:noFill/>
                  </a:rPr>
                  <a:t> </a:t>
                </a:r>
              </a:p>
            </p:txBody>
          </p:sp>
        </mc:Fallback>
      </mc:AlternateContent>
    </p:spTree>
    <p:extLst>
      <p:ext uri="{BB962C8B-B14F-4D97-AF65-F5344CB8AC3E}">
        <p14:creationId xmlns:p14="http://schemas.microsoft.com/office/powerpoint/2010/main" val="403623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47CC-1EE3-BE27-CBBC-6FC51092CB62}"/>
              </a:ext>
            </a:extLst>
          </p:cNvPr>
          <p:cNvSpPr>
            <a:spLocks noGrp="1"/>
          </p:cNvSpPr>
          <p:nvPr>
            <p:ph type="title"/>
          </p:nvPr>
        </p:nvSpPr>
        <p:spPr>
          <a:xfrm>
            <a:off x="70339" y="109608"/>
            <a:ext cx="9144000" cy="607800"/>
          </a:xfrm>
        </p:spPr>
        <p:txBody>
          <a:bodyPr>
            <a:noAutofit/>
          </a:bodyPr>
          <a:lstStyle/>
          <a:p>
            <a:r>
              <a:rPr lang="en-US" sz="2400" b="1" dirty="0">
                <a:latin typeface="Arial" panose="020B0604020202020204" pitchFamily="34" charset="0"/>
                <a:cs typeface="Arial" panose="020B0604020202020204" pitchFamily="34" charset="0"/>
              </a:rPr>
              <a:t>12.3 Government Purchases (Spending) Multiplier III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031EB39-C5A1-7332-FD42-5878C7D5B64A}"/>
                  </a:ext>
                </a:extLst>
              </p:cNvPr>
              <p:cNvSpPr>
                <a:spLocks noGrp="1"/>
              </p:cNvSpPr>
              <p:nvPr>
                <p:ph type="body" idx="1"/>
              </p:nvPr>
            </p:nvSpPr>
            <p:spPr>
              <a:xfrm>
                <a:off x="311700" y="637020"/>
                <a:ext cx="4493980" cy="3914659"/>
              </a:xfrm>
            </p:spPr>
            <p:txBody>
              <a:bodyPr>
                <a:noAutofit/>
              </a:bodyPr>
              <a:lstStyle/>
              <a:p>
                <a:pPr marL="114300" indent="0">
                  <a:buNone/>
                </a:pPr>
                <a:r>
                  <a:rPr lang="en-CA" b="1" u="sng" dirty="0">
                    <a:latin typeface="Arial" panose="020B0604020202020204" pitchFamily="34" charset="0"/>
                    <a:cs typeface="Arial" panose="020B0604020202020204" pitchFamily="34" charset="0"/>
                  </a:rPr>
                  <a:t>Example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Suppose a government increase in G by $100billion (expansionary fiscal policy) increases real GDP by $400billion, the multiplier is:</a:t>
                </a:r>
              </a:p>
              <a:p>
                <a:pPr marL="114300" indent="0">
                  <a:buNone/>
                </a:pPr>
                <a14:m>
                  <m:oMathPara xmlns:m="http://schemas.openxmlformats.org/officeDocument/2006/math">
                    <m:oMathParaPr>
                      <m:jc m:val="centerGroup"/>
                    </m:oMathParaPr>
                    <m:oMath xmlns:m="http://schemas.openxmlformats.org/officeDocument/2006/math">
                      <m:f>
                        <m:fPr>
                          <m:ctrlPr>
                            <a:rPr lang="en-CA" b="1" i="1" smtClean="0">
                              <a:solidFill>
                                <a:schemeClr val="tx1"/>
                              </a:solidFill>
                              <a:latin typeface="Cambria Math" panose="02040503050406030204" pitchFamily="18" charset="0"/>
                              <a:cs typeface="Arial" panose="020B0604020202020204" pitchFamily="34" charset="0"/>
                            </a:rPr>
                          </m:ctrlPr>
                        </m:fPr>
                        <m:num>
                          <m:r>
                            <a:rPr lang="en-CA" b="1" i="0" smtClean="0">
                              <a:solidFill>
                                <a:schemeClr val="tx1"/>
                              </a:solidFill>
                              <a:latin typeface="Cambria Math" panose="02040503050406030204" pitchFamily="18" charset="0"/>
                              <a:cs typeface="Arial" panose="020B0604020202020204" pitchFamily="34" charset="0"/>
                            </a:rPr>
                            <m:t>$</m:t>
                          </m:r>
                          <m:r>
                            <a:rPr lang="en-CA" b="1" i="0" smtClean="0">
                              <a:solidFill>
                                <a:schemeClr val="tx1"/>
                              </a:solidFill>
                              <a:latin typeface="Cambria Math" panose="02040503050406030204" pitchFamily="18" charset="0"/>
                              <a:cs typeface="Arial" panose="020B0604020202020204" pitchFamily="34" charset="0"/>
                            </a:rPr>
                            <m:t>𝟒𝟎𝟎</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𝐛𝐢𝐥𝐥𝐢𝐨𝐧</m:t>
                          </m:r>
                        </m:num>
                        <m:den>
                          <m:r>
                            <a:rPr lang="en-CA" b="1" i="0" smtClean="0">
                              <a:solidFill>
                                <a:schemeClr val="tx1"/>
                              </a:solidFill>
                              <a:latin typeface="Cambria Math" panose="02040503050406030204" pitchFamily="18" charset="0"/>
                              <a:cs typeface="Arial" panose="020B0604020202020204" pitchFamily="34" charset="0"/>
                            </a:rPr>
                            <m:t>$</m:t>
                          </m:r>
                          <m:r>
                            <a:rPr lang="en-CA" b="1" i="0" smtClean="0">
                              <a:solidFill>
                                <a:schemeClr val="tx1"/>
                              </a:solidFill>
                              <a:latin typeface="Cambria Math" panose="02040503050406030204" pitchFamily="18" charset="0"/>
                              <a:cs typeface="Arial" panose="020B0604020202020204" pitchFamily="34" charset="0"/>
                            </a:rPr>
                            <m:t>𝟏𝟎𝟎</m:t>
                          </m:r>
                          <m:r>
                            <a:rPr lang="en-CA" b="1" i="0" smtClean="0">
                              <a:solidFill>
                                <a:schemeClr val="tx1"/>
                              </a:solidFill>
                              <a:latin typeface="Cambria Math" panose="02040503050406030204" pitchFamily="18" charset="0"/>
                              <a:cs typeface="Arial" panose="020B0604020202020204" pitchFamily="34" charset="0"/>
                            </a:rPr>
                            <m:t> </m:t>
                          </m:r>
                          <m:r>
                            <a:rPr lang="en-CA" b="1" i="0" smtClean="0">
                              <a:solidFill>
                                <a:schemeClr val="tx1"/>
                              </a:solidFill>
                              <a:latin typeface="Cambria Math" panose="02040503050406030204" pitchFamily="18" charset="0"/>
                              <a:cs typeface="Arial" panose="020B0604020202020204" pitchFamily="34" charset="0"/>
                            </a:rPr>
                            <m:t>𝐛𝐢𝐥𝐥𝐢𝐨𝐧</m:t>
                          </m:r>
                        </m:den>
                      </m:f>
                      <m:r>
                        <a:rPr lang="en-CA" b="1" i="0" smtClean="0">
                          <a:solidFill>
                            <a:schemeClr val="tx1"/>
                          </a:solidFill>
                          <a:latin typeface="Cambria Math" panose="02040503050406030204" pitchFamily="18" charset="0"/>
                          <a:cs typeface="Arial" panose="020B0604020202020204" pitchFamily="34" charset="0"/>
                        </a:rPr>
                        <m:t>=</m:t>
                      </m:r>
                      <m:r>
                        <a:rPr lang="en-CA" b="1" i="0" smtClean="0">
                          <a:solidFill>
                            <a:schemeClr val="tx1"/>
                          </a:solidFill>
                          <a:latin typeface="Cambria Math" panose="02040503050406030204" pitchFamily="18" charset="0"/>
                          <a:cs typeface="Arial" panose="020B0604020202020204" pitchFamily="34" charset="0"/>
                        </a:rPr>
                        <m:t>𝟒</m:t>
                      </m:r>
                    </m:oMath>
                  </m:oMathPara>
                </a14:m>
                <a:endParaRPr lang="en-CA" b="1" dirty="0">
                  <a:solidFill>
                    <a:schemeClr val="tx1"/>
                  </a:solidFill>
                  <a:latin typeface="+mn-lt"/>
                  <a:cs typeface="Arial" panose="020B0604020202020204" pitchFamily="34" charset="0"/>
                </a:endParaRP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which implies a dollar increase in G increases real GDP by $4.</a:t>
                </a:r>
                <a:endParaRPr lang="en-US" sz="1600" dirty="0">
                  <a:latin typeface="Arial" panose="020B0604020202020204" pitchFamily="34" charset="0"/>
                  <a:cs typeface="Arial" panose="020B0604020202020204" pitchFamily="34" charset="0"/>
                </a:endParaRPr>
              </a:p>
            </p:txBody>
          </p:sp>
        </mc:Choice>
        <mc:Fallback xmlns="">
          <p:sp>
            <p:nvSpPr>
              <p:cNvPr id="3" name="Text Placeholder 2">
                <a:extLst>
                  <a:ext uri="{FF2B5EF4-FFF2-40B4-BE49-F238E27FC236}">
                    <a16:creationId xmlns:a16="http://schemas.microsoft.com/office/drawing/2014/main" id="{6031EB39-C5A1-7332-FD42-5878C7D5B64A}"/>
                  </a:ext>
                </a:extLst>
              </p:cNvPr>
              <p:cNvSpPr>
                <a:spLocks noGrp="1" noRot="1" noChangeAspect="1" noMove="1" noResize="1" noEditPoints="1" noAdjustHandles="1" noChangeArrowheads="1" noChangeShapeType="1" noTextEdit="1"/>
              </p:cNvSpPr>
              <p:nvPr>
                <p:ph type="body" idx="1"/>
              </p:nvPr>
            </p:nvSpPr>
            <p:spPr>
              <a:xfrm>
                <a:off x="311700" y="637020"/>
                <a:ext cx="4493980" cy="3914659"/>
              </a:xfrm>
              <a:blipFill>
                <a:blip r:embed="rId3"/>
                <a:stretch>
                  <a:fillRect/>
                </a:stretch>
              </a:blipFill>
            </p:spPr>
            <p:txBody>
              <a:bodyPr/>
              <a:lstStyle/>
              <a:p>
                <a:r>
                  <a:rPr lang="en-CA">
                    <a:noFill/>
                  </a:rPr>
                  <a:t> </a:t>
                </a:r>
              </a:p>
            </p:txBody>
          </p:sp>
        </mc:Fallback>
      </mc:AlternateContent>
      <p:pic>
        <p:nvPicPr>
          <p:cNvPr id="5" name="Picture 4" descr="The multiplier effect as described on slide">
            <a:extLst>
              <a:ext uri="{FF2B5EF4-FFF2-40B4-BE49-F238E27FC236}">
                <a16:creationId xmlns:a16="http://schemas.microsoft.com/office/drawing/2014/main" id="{740AFC47-EE5C-2EAB-436B-A36138E5A677}"/>
              </a:ext>
            </a:extLst>
          </p:cNvPr>
          <p:cNvPicPr>
            <a:picLocks noChangeAspect="1"/>
          </p:cNvPicPr>
          <p:nvPr/>
        </p:nvPicPr>
        <p:blipFill>
          <a:blip r:embed="rId4"/>
          <a:stretch>
            <a:fillRect/>
          </a:stretch>
        </p:blipFill>
        <p:spPr>
          <a:xfrm>
            <a:off x="4805680" y="717408"/>
            <a:ext cx="4038600" cy="4086225"/>
          </a:xfrm>
          <a:prstGeom prst="rect">
            <a:avLst/>
          </a:prstGeom>
        </p:spPr>
      </p:pic>
    </p:spTree>
    <p:extLst>
      <p:ext uri="{BB962C8B-B14F-4D97-AF65-F5344CB8AC3E}">
        <p14:creationId xmlns:p14="http://schemas.microsoft.com/office/powerpoint/2010/main" val="103834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4739-AA7B-2A13-BD08-8894420BB3B0}"/>
              </a:ext>
            </a:extLst>
          </p:cNvPr>
          <p:cNvSpPr>
            <a:spLocks noGrp="1"/>
          </p:cNvSpPr>
          <p:nvPr>
            <p:ph type="title"/>
          </p:nvPr>
        </p:nvSpPr>
        <p:spPr>
          <a:xfrm>
            <a:off x="80387" y="178900"/>
            <a:ext cx="9144000" cy="607800"/>
          </a:xfrm>
        </p:spPr>
        <p:txBody>
          <a:bodyPr>
            <a:noAutofit/>
          </a:bodyPr>
          <a:lstStyle/>
          <a:p>
            <a:r>
              <a:rPr lang="en-US" sz="2800" b="1" dirty="0">
                <a:latin typeface="Arial" panose="020B0604020202020204" pitchFamily="34" charset="0"/>
                <a:cs typeface="Arial" panose="020B0604020202020204" pitchFamily="34" charset="0"/>
              </a:rPr>
              <a:t>12.4 Tax-Cut Multiplier I</a:t>
            </a:r>
            <a:endParaRPr lang="en-US" sz="28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6CF063E-4124-0542-15EF-623538C58C38}"/>
                  </a:ext>
                </a:extLst>
              </p:cNvPr>
              <p:cNvSpPr>
                <a:spLocks noGrp="1"/>
              </p:cNvSpPr>
              <p:nvPr>
                <p:ph type="body" idx="1"/>
              </p:nvPr>
            </p:nvSpPr>
            <p:spPr>
              <a:xfrm>
                <a:off x="311700" y="786700"/>
                <a:ext cx="8520600" cy="3956180"/>
              </a:xfrm>
            </p:spPr>
            <p:txBody>
              <a:bodyPr>
                <a:normAutofit fontScale="85000" lnSpcReduction="20000"/>
              </a:bodyPr>
              <a:lstStyle/>
              <a:p>
                <a:r>
                  <a:rPr lang="en-US" sz="2000" dirty="0">
                    <a:latin typeface="+mn-lt"/>
                    <a:cs typeface="Arial" panose="020B0604020202020204" pitchFamily="34" charset="0"/>
                  </a:rPr>
                  <a:t>The government can induce spending in the economy through tax cuts.</a:t>
                </a:r>
              </a:p>
              <a:p>
                <a:pPr lvl="1"/>
                <a:r>
                  <a:rPr lang="en-US" sz="2000" dirty="0">
                    <a:latin typeface="+mn-lt"/>
                    <a:cs typeface="Arial" panose="020B0604020202020204" pitchFamily="34" charset="0"/>
                  </a:rPr>
                  <a:t>people will have more disposable income to spend which could increase consumption spending.</a:t>
                </a:r>
              </a:p>
              <a:p>
                <a:pPr lvl="1"/>
                <a:r>
                  <a:rPr lang="en-US" sz="2000" dirty="0">
                    <a:latin typeface="+mn-lt"/>
                    <a:cs typeface="Arial" panose="020B0604020202020204" pitchFamily="34" charset="0"/>
                  </a:rPr>
                  <a:t>The initial benefits could generate more spending for the overall economy.</a:t>
                </a:r>
              </a:p>
              <a:p>
                <a:r>
                  <a:rPr lang="en-US" sz="2000" dirty="0">
                    <a:latin typeface="+mn-lt"/>
                    <a:cs typeface="Arial" panose="020B0604020202020204" pitchFamily="34" charset="0"/>
                  </a:rPr>
                  <a:t>Tax-cuts also generate a multiplier effect calculated using the formula:</a:t>
                </a:r>
              </a:p>
              <a:p>
                <a:pPr marL="114300" indent="0">
                  <a:buNone/>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cs typeface="Arial" panose="020B0604020202020204" pitchFamily="34" charset="0"/>
                            </a:rPr>
                          </m:ctrlPr>
                        </m:fPr>
                        <m:num>
                          <m:r>
                            <a:rPr lang="en-CA" sz="2000" b="1" i="0" smtClean="0">
                              <a:solidFill>
                                <a:schemeClr val="tx1"/>
                              </a:solidFill>
                              <a:latin typeface="Cambria Math" panose="02040503050406030204" pitchFamily="18" charset="0"/>
                              <a:cs typeface="Arial" panose="020B0604020202020204" pitchFamily="34" charset="0"/>
                            </a:rPr>
                            <m:t>𝐂𝐡𝐚𝐧𝐠𝐞</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𝐢𝐧</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𝐫𝐞𝐚𝐥</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𝐆𝐃𝐏</m:t>
                          </m:r>
                        </m:num>
                        <m:den>
                          <m:r>
                            <a:rPr lang="en-CA" sz="2000" b="1" i="0" smtClean="0">
                              <a:solidFill>
                                <a:schemeClr val="tx1"/>
                              </a:solidFill>
                              <a:latin typeface="Cambria Math" panose="02040503050406030204" pitchFamily="18" charset="0"/>
                              <a:cs typeface="Arial" panose="020B0604020202020204" pitchFamily="34" charset="0"/>
                            </a:rPr>
                            <m:t>𝐂𝐡𝐚𝐧𝐠𝐞</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𝐢𝐧</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𝐓𝐚𝐱𝐞𝐬</m:t>
                          </m:r>
                        </m:den>
                      </m:f>
                    </m:oMath>
                  </m:oMathPara>
                </a14:m>
                <a:endParaRPr lang="en-US" sz="2000" b="1" dirty="0">
                  <a:latin typeface="+mn-lt"/>
                  <a:cs typeface="Arial" panose="020B0604020202020204" pitchFamily="34" charset="0"/>
                </a:endParaRPr>
              </a:p>
              <a:p>
                <a:r>
                  <a:rPr lang="en-US" sz="2000" dirty="0">
                    <a:latin typeface="+mn-lt"/>
                    <a:cs typeface="Arial" panose="020B0604020202020204" pitchFamily="34" charset="0"/>
                  </a:rPr>
                  <a:t>A $15 billion tax cut results in increase in real GDP by $20 billion therefore:</a:t>
                </a:r>
              </a:p>
              <a:p>
                <a:pPr marL="114300" indent="0">
                  <a:buNone/>
                </a:pPr>
                <a14:m>
                  <m:oMathPara xmlns:m="http://schemas.openxmlformats.org/officeDocument/2006/math">
                    <m:oMathParaPr>
                      <m:jc m:val="centerGroup"/>
                    </m:oMathParaPr>
                    <m:oMath xmlns:m="http://schemas.openxmlformats.org/officeDocument/2006/math">
                      <m:r>
                        <a:rPr lang="en-CA" sz="2000" b="1" i="0" smtClean="0">
                          <a:solidFill>
                            <a:schemeClr val="tx1"/>
                          </a:solidFill>
                          <a:latin typeface="Cambria Math" panose="02040503050406030204" pitchFamily="18" charset="0"/>
                          <a:cs typeface="Arial" panose="020B0604020202020204" pitchFamily="34" charset="0"/>
                        </a:rPr>
                        <m:t>𝐓𝐚𝐱</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𝐌𝐮𝐥𝐭𝐢𝐩𝐥𝐢𝐞𝐫</m:t>
                      </m:r>
                      <m:r>
                        <a:rPr lang="en-CA" sz="2000" b="1" i="0" smtClean="0">
                          <a:solidFill>
                            <a:schemeClr val="tx1"/>
                          </a:solidFill>
                          <a:latin typeface="Cambria Math" panose="02040503050406030204" pitchFamily="18" charset="0"/>
                          <a:cs typeface="Arial" panose="020B0604020202020204" pitchFamily="34" charset="0"/>
                        </a:rPr>
                        <m:t>=</m:t>
                      </m:r>
                      <m:f>
                        <m:fPr>
                          <m:ctrlPr>
                            <a:rPr lang="en-CA" sz="2000" b="1" i="1" smtClean="0">
                              <a:solidFill>
                                <a:schemeClr val="tx1"/>
                              </a:solidFill>
                              <a:latin typeface="Cambria Math" panose="02040503050406030204" pitchFamily="18" charset="0"/>
                              <a:cs typeface="Arial" panose="020B0604020202020204" pitchFamily="34" charset="0"/>
                            </a:rPr>
                          </m:ctrlPr>
                        </m:fPr>
                        <m:num>
                          <m:r>
                            <a:rPr lang="en-CA" sz="2000" b="1" i="0" smtClean="0">
                              <a:solidFill>
                                <a:schemeClr val="tx1"/>
                              </a:solidFill>
                              <a:latin typeface="Cambria Math" panose="02040503050406030204" pitchFamily="18" charset="0"/>
                              <a:cs typeface="Arial" panose="020B0604020202020204" pitchFamily="34" charset="0"/>
                            </a:rPr>
                            <m:t>$</m:t>
                          </m:r>
                          <m:r>
                            <a:rPr lang="en-CA" sz="2000" b="1" i="0" smtClean="0">
                              <a:solidFill>
                                <a:schemeClr val="tx1"/>
                              </a:solidFill>
                              <a:latin typeface="Cambria Math" panose="02040503050406030204" pitchFamily="18" charset="0"/>
                              <a:cs typeface="Arial" panose="020B0604020202020204" pitchFamily="34" charset="0"/>
                            </a:rPr>
                            <m:t>𝟐𝟎</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𝐛𝐢𝐥𝐥𝐢𝐨𝐧</m:t>
                          </m:r>
                        </m:num>
                        <m:den>
                          <m:r>
                            <a:rPr lang="en-CA" sz="2000" b="1" i="0" smtClean="0">
                              <a:solidFill>
                                <a:schemeClr val="tx1"/>
                              </a:solidFill>
                              <a:latin typeface="Cambria Math" panose="02040503050406030204" pitchFamily="18" charset="0"/>
                              <a:cs typeface="Arial" panose="020B0604020202020204" pitchFamily="34" charset="0"/>
                            </a:rPr>
                            <m:t>$−</m:t>
                          </m:r>
                          <m:r>
                            <a:rPr lang="en-CA" sz="2000" b="1" i="0" smtClean="0">
                              <a:solidFill>
                                <a:schemeClr val="tx1"/>
                              </a:solidFill>
                              <a:latin typeface="Cambria Math" panose="02040503050406030204" pitchFamily="18" charset="0"/>
                              <a:cs typeface="Arial" panose="020B0604020202020204" pitchFamily="34" charset="0"/>
                            </a:rPr>
                            <m:t>𝟏𝟓</m:t>
                          </m:r>
                          <m:r>
                            <a:rPr lang="en-CA" sz="2000" b="1" i="0" smtClean="0">
                              <a:solidFill>
                                <a:schemeClr val="tx1"/>
                              </a:solidFill>
                              <a:latin typeface="Cambria Math" panose="02040503050406030204" pitchFamily="18" charset="0"/>
                              <a:cs typeface="Arial" panose="020B0604020202020204" pitchFamily="34" charset="0"/>
                            </a:rPr>
                            <m:t> </m:t>
                          </m:r>
                          <m:r>
                            <a:rPr lang="en-CA" sz="2000" b="1" i="0" smtClean="0">
                              <a:solidFill>
                                <a:schemeClr val="tx1"/>
                              </a:solidFill>
                              <a:latin typeface="Cambria Math" panose="02040503050406030204" pitchFamily="18" charset="0"/>
                              <a:cs typeface="Arial" panose="020B0604020202020204" pitchFamily="34" charset="0"/>
                            </a:rPr>
                            <m:t>𝐛𝐢𝐥𝐥𝐢𝐨𝐧</m:t>
                          </m:r>
                        </m:den>
                      </m:f>
                      <m:r>
                        <a:rPr lang="en-CA" sz="2000" b="1" i="0" smtClean="0">
                          <a:solidFill>
                            <a:schemeClr val="tx1"/>
                          </a:solidFill>
                          <a:latin typeface="Cambria Math" panose="02040503050406030204" pitchFamily="18" charset="0"/>
                          <a:cs typeface="Arial" panose="020B0604020202020204" pitchFamily="34" charset="0"/>
                        </a:rPr>
                        <m:t>=−</m:t>
                      </m:r>
                      <m:r>
                        <a:rPr lang="en-CA" sz="2000" b="1" i="0" smtClean="0">
                          <a:solidFill>
                            <a:schemeClr val="tx1"/>
                          </a:solidFill>
                          <a:latin typeface="Cambria Math" panose="02040503050406030204" pitchFamily="18" charset="0"/>
                          <a:cs typeface="Arial" panose="020B0604020202020204" pitchFamily="34" charset="0"/>
                        </a:rPr>
                        <m:t>𝟏</m:t>
                      </m:r>
                      <m:r>
                        <a:rPr lang="en-CA" sz="2000" b="1" i="0" smtClean="0">
                          <a:solidFill>
                            <a:schemeClr val="tx1"/>
                          </a:solidFill>
                          <a:latin typeface="Cambria Math" panose="02040503050406030204" pitchFamily="18" charset="0"/>
                          <a:cs typeface="Arial" panose="020B0604020202020204" pitchFamily="34" charset="0"/>
                        </a:rPr>
                        <m:t>.</m:t>
                      </m:r>
                      <m:r>
                        <a:rPr lang="en-CA" sz="2000" b="1" i="0" smtClean="0">
                          <a:solidFill>
                            <a:schemeClr val="tx1"/>
                          </a:solidFill>
                          <a:latin typeface="Cambria Math" panose="02040503050406030204" pitchFamily="18" charset="0"/>
                          <a:cs typeface="Arial" panose="020B0604020202020204" pitchFamily="34" charset="0"/>
                        </a:rPr>
                        <m:t>𝟑</m:t>
                      </m:r>
                    </m:oMath>
                  </m:oMathPara>
                </a14:m>
                <a:endParaRPr lang="en-US" sz="2000" dirty="0">
                  <a:latin typeface="+mn-lt"/>
                  <a:cs typeface="Arial" panose="020B0604020202020204" pitchFamily="34" charset="0"/>
                </a:endParaRPr>
              </a:p>
              <a:p>
                <a:r>
                  <a:rPr lang="en-US" sz="2000" dirty="0">
                    <a:latin typeface="+mn-lt"/>
                    <a:cs typeface="Arial" panose="020B0604020202020204" pitchFamily="34" charset="0"/>
                  </a:rPr>
                  <a:t>So, a dollar cut in taxes will increase real GDP by $1.3</a:t>
                </a:r>
              </a:p>
              <a:p>
                <a:endParaRPr lang="en-US" sz="2000" dirty="0">
                  <a:latin typeface="+mn-lt"/>
                  <a:cs typeface="Arial" panose="020B0604020202020204" pitchFamily="34" charset="0"/>
                </a:endParaRPr>
              </a:p>
              <a:p>
                <a:r>
                  <a:rPr lang="en-US" sz="2000" dirty="0">
                    <a:latin typeface="+mn-lt"/>
                    <a:cs typeface="Arial" panose="020B0604020202020204" pitchFamily="34" charset="0"/>
                  </a:rPr>
                  <a:t>Note the tax multiplier is negative because an increase in GDP is caused by a cut in taxes.</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26CF063E-4124-0542-15EF-623538C58C38}"/>
                  </a:ext>
                </a:extLst>
              </p:cNvPr>
              <p:cNvSpPr>
                <a:spLocks noGrp="1" noRot="1" noChangeAspect="1" noMove="1" noResize="1" noEditPoints="1" noAdjustHandles="1" noChangeArrowheads="1" noChangeShapeType="1" noTextEdit="1"/>
              </p:cNvSpPr>
              <p:nvPr>
                <p:ph type="body" idx="1"/>
              </p:nvPr>
            </p:nvSpPr>
            <p:spPr>
              <a:xfrm>
                <a:off x="311700" y="786700"/>
                <a:ext cx="8520600" cy="3956180"/>
              </a:xfrm>
              <a:blipFill>
                <a:blip r:embed="rId3"/>
                <a:stretch>
                  <a:fillRect r="-215"/>
                </a:stretch>
              </a:blipFill>
            </p:spPr>
            <p:txBody>
              <a:bodyPr/>
              <a:lstStyle/>
              <a:p>
                <a:r>
                  <a:rPr lang="en-CA">
                    <a:noFill/>
                  </a:rPr>
                  <a:t> </a:t>
                </a:r>
              </a:p>
            </p:txBody>
          </p:sp>
        </mc:Fallback>
      </mc:AlternateContent>
    </p:spTree>
    <p:extLst>
      <p:ext uri="{BB962C8B-B14F-4D97-AF65-F5344CB8AC3E}">
        <p14:creationId xmlns:p14="http://schemas.microsoft.com/office/powerpoint/2010/main" val="350859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7135"/>
            <a:ext cx="8520600" cy="607800"/>
          </a:xfrm>
        </p:spPr>
        <p:txBody>
          <a:bodyPr>
            <a:noAutofit/>
          </a:bodyPr>
          <a:lstStyle/>
          <a:p>
            <a:r>
              <a:rPr lang="en-US" sz="2800" b="1" dirty="0">
                <a:latin typeface="Arial" panose="020B0604020202020204" pitchFamily="34" charset="0"/>
                <a:cs typeface="Arial" panose="020B0604020202020204" pitchFamily="34" charset="0"/>
              </a:rPr>
              <a:t>12.4 Fiscal Policies</a:t>
            </a:r>
            <a:endParaRPr lang="en-CA" sz="2800" b="1" dirty="0">
              <a:latin typeface="+mj-lt"/>
            </a:endParaRPr>
          </a:p>
        </p:txBody>
      </p:sp>
      <p:sp>
        <p:nvSpPr>
          <p:cNvPr id="3" name="Text Placeholder 2">
            <a:extLst>
              <a:ext uri="{FF2B5EF4-FFF2-40B4-BE49-F238E27FC236}">
                <a16:creationId xmlns:a16="http://schemas.microsoft.com/office/drawing/2014/main" id="{9215D5E7-5DA7-1D18-E684-333AF90E5A09}"/>
              </a:ext>
            </a:extLst>
          </p:cNvPr>
          <p:cNvSpPr>
            <a:spLocks noGrp="1"/>
          </p:cNvSpPr>
          <p:nvPr>
            <p:ph type="body" idx="1"/>
          </p:nvPr>
        </p:nvSpPr>
        <p:spPr>
          <a:xfrm>
            <a:off x="311700" y="913131"/>
            <a:ext cx="8520600" cy="898433"/>
          </a:xfrm>
        </p:spPr>
        <p:txBody>
          <a:bodyPr>
            <a:normAutofit fontScale="70000" lnSpcReduction="20000"/>
          </a:bodyPr>
          <a:lstStyle/>
          <a:p>
            <a:pPr marL="114300" indent="0">
              <a:buNone/>
            </a:pPr>
            <a:r>
              <a:rPr lang="en-CA" sz="2300" dirty="0">
                <a:latin typeface="+mn-lt"/>
                <a:cs typeface="Arial" panose="020B0604020202020204" pitchFamily="34" charset="0"/>
              </a:rPr>
              <a:t>The two graphs below show the effect of an expansionary policy in </a:t>
            </a:r>
            <a:r>
              <a:rPr lang="en-CA" sz="2300" i="1" dirty="0">
                <a:latin typeface="+mn-lt"/>
                <a:cs typeface="Arial" panose="020B0604020202020204" pitchFamily="34" charset="0"/>
              </a:rPr>
              <a:t>lowering</a:t>
            </a:r>
            <a:r>
              <a:rPr lang="en-CA" sz="2300" dirty="0">
                <a:latin typeface="+mn-lt"/>
                <a:cs typeface="Arial" panose="020B0604020202020204" pitchFamily="34" charset="0"/>
              </a:rPr>
              <a:t> the recessionary gap (a) and the effect of a contractionary policy in </a:t>
            </a:r>
            <a:r>
              <a:rPr lang="en-CA" sz="2300" i="1" dirty="0">
                <a:latin typeface="+mn-lt"/>
                <a:cs typeface="Arial" panose="020B0604020202020204" pitchFamily="34" charset="0"/>
              </a:rPr>
              <a:t>widening</a:t>
            </a:r>
            <a:r>
              <a:rPr lang="en-CA" sz="2300" dirty="0">
                <a:latin typeface="+mn-lt"/>
                <a:cs typeface="Arial" panose="020B0604020202020204" pitchFamily="34" charset="0"/>
              </a:rPr>
              <a:t> the recessionary gap (b).</a:t>
            </a:r>
            <a:endParaRPr lang="en-US" sz="2000" dirty="0">
              <a:latin typeface="+mn-lt"/>
            </a:endParaRPr>
          </a:p>
          <a:p>
            <a:pPr marL="114300" indent="0">
              <a:buNone/>
            </a:pPr>
            <a:endParaRPr lang="en-US" dirty="0"/>
          </a:p>
        </p:txBody>
      </p:sp>
      <p:pic>
        <p:nvPicPr>
          <p:cNvPr id="7" name="Picture 6" descr="aggregate demand shifts as described on slide">
            <a:extLst>
              <a:ext uri="{FF2B5EF4-FFF2-40B4-BE49-F238E27FC236}">
                <a16:creationId xmlns:a16="http://schemas.microsoft.com/office/drawing/2014/main" id="{E2C96B28-65A0-D6DC-3BD6-2CDD4CAECD6C}"/>
              </a:ext>
            </a:extLst>
          </p:cNvPr>
          <p:cNvPicPr>
            <a:picLocks noChangeAspect="1"/>
          </p:cNvPicPr>
          <p:nvPr/>
        </p:nvPicPr>
        <p:blipFill>
          <a:blip r:embed="rId3"/>
          <a:stretch>
            <a:fillRect/>
          </a:stretch>
        </p:blipFill>
        <p:spPr>
          <a:xfrm>
            <a:off x="143390" y="1811564"/>
            <a:ext cx="5400478" cy="2883837"/>
          </a:xfrm>
          <a:prstGeom prst="rect">
            <a:avLst/>
          </a:prstGeom>
        </p:spPr>
      </p:pic>
      <p:sp>
        <p:nvSpPr>
          <p:cNvPr id="5" name="Text Placeholder 2">
            <a:extLst>
              <a:ext uri="{FF2B5EF4-FFF2-40B4-BE49-F238E27FC236}">
                <a16:creationId xmlns:a16="http://schemas.microsoft.com/office/drawing/2014/main" id="{6202E5FE-ABBE-2001-EB92-F2DA7542A8F1}"/>
              </a:ext>
            </a:extLst>
          </p:cNvPr>
          <p:cNvSpPr txBox="1">
            <a:spLocks/>
          </p:cNvSpPr>
          <p:nvPr/>
        </p:nvSpPr>
        <p:spPr>
          <a:xfrm>
            <a:off x="5543868" y="2009498"/>
            <a:ext cx="3549099" cy="17678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Roboto"/>
              <a:buNone/>
            </a:pPr>
            <a:r>
              <a:rPr lang="en-CA" sz="1600" dirty="0">
                <a:latin typeface="Arial" panose="020B0604020202020204" pitchFamily="34" charset="0"/>
                <a:cs typeface="Arial" panose="020B0604020202020204" pitchFamily="34" charset="0"/>
              </a:rPr>
              <a:t>At E</a:t>
            </a:r>
            <a:r>
              <a:rPr lang="en-CA" sz="1600" baseline="-25000" dirty="0">
                <a:latin typeface="Arial" panose="020B0604020202020204" pitchFamily="34" charset="0"/>
                <a:cs typeface="Arial" panose="020B0604020202020204" pitchFamily="34" charset="0"/>
              </a:rPr>
              <a:t>0</a:t>
            </a:r>
            <a:r>
              <a:rPr lang="en-CA" sz="1600" dirty="0">
                <a:latin typeface="Arial" panose="020B0604020202020204" pitchFamily="34" charset="0"/>
                <a:cs typeface="Arial" panose="020B0604020202020204" pitchFamily="34" charset="0"/>
              </a:rPr>
              <a:t>, in both graphs, the economy is facing a recession as the LRAS curve lies to the right of the equilibrium point E</a:t>
            </a:r>
            <a:r>
              <a:rPr lang="en-CA" sz="1600" baseline="-25000" dirty="0">
                <a:latin typeface="Arial" panose="020B0604020202020204" pitchFamily="34" charset="0"/>
                <a:cs typeface="Arial" panose="020B0604020202020204" pitchFamily="34" charset="0"/>
              </a:rPr>
              <a:t>0</a:t>
            </a:r>
            <a:r>
              <a:rPr lang="en-CA" sz="1600" dirty="0">
                <a:latin typeface="Arial" panose="020B0604020202020204" pitchFamily="34" charset="0"/>
                <a:cs typeface="Arial" panose="020B0604020202020204" pitchFamily="34" charset="0"/>
              </a:rPr>
              <a:t>. In (a), the gap lessens as the AD shifts to the right; in (b) the gap widens as AD shifts to the left.</a:t>
            </a:r>
            <a:endParaRPr lang="en-US" sz="1400" dirty="0"/>
          </a:p>
        </p:txBody>
      </p:sp>
    </p:spTree>
    <p:extLst>
      <p:ext uri="{BB962C8B-B14F-4D97-AF65-F5344CB8AC3E}">
        <p14:creationId xmlns:p14="http://schemas.microsoft.com/office/powerpoint/2010/main" val="9593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b="1" dirty="0">
                <a:latin typeface="+mj-lt"/>
              </a:rPr>
              <a:t>12.4 Government Expense Multiplier vs Tax-Cut Multiplier</a:t>
            </a:r>
          </a:p>
        </p:txBody>
      </p:sp>
      <p:sp>
        <p:nvSpPr>
          <p:cNvPr id="3" name="Text Placeholder 2"/>
          <p:cNvSpPr>
            <a:spLocks noGrp="1"/>
          </p:cNvSpPr>
          <p:nvPr>
            <p:ph type="body" idx="1"/>
          </p:nvPr>
        </p:nvSpPr>
        <p:spPr>
          <a:xfrm>
            <a:off x="590343" y="1017800"/>
            <a:ext cx="8241957" cy="3911325"/>
          </a:xfrm>
        </p:spPr>
        <p:txBody>
          <a:bodyPr>
            <a:noAutofit/>
          </a:bodyPr>
          <a:lstStyle/>
          <a:p>
            <a:r>
              <a:rPr lang="en-CA" dirty="0">
                <a:latin typeface="+mn-lt"/>
              </a:rPr>
              <a:t>The government expense multiplier is more effective in generating economic growth than the tax cut multiplier because any increase in public investment spending is expected to generate more induced consumption spending through job creation.</a:t>
            </a:r>
          </a:p>
          <a:p>
            <a:r>
              <a:rPr lang="en-CA" dirty="0">
                <a:latin typeface="+mn-lt"/>
              </a:rPr>
              <a:t>The tax cut multiplier does help in generating economic growth but tax cuts may not directly help in adding jobs to the economy.</a:t>
            </a:r>
          </a:p>
          <a:p>
            <a:r>
              <a:rPr lang="en-CA" dirty="0">
                <a:latin typeface="+mn-lt"/>
              </a:rPr>
              <a:t>From a policy perspective, an expansionary fiscal policy using G is </a:t>
            </a:r>
            <a:r>
              <a:rPr lang="en-CA" i="1" dirty="0">
                <a:latin typeface="+mn-lt"/>
              </a:rPr>
              <a:t>more</a:t>
            </a:r>
            <a:r>
              <a:rPr lang="en-CA" dirty="0">
                <a:latin typeface="+mn-lt"/>
              </a:rPr>
              <a:t> effective for the economy in the long run than lowering taxes.</a:t>
            </a:r>
          </a:p>
        </p:txBody>
      </p:sp>
    </p:spTree>
    <p:extLst>
      <p:ext uri="{BB962C8B-B14F-4D97-AF65-F5344CB8AC3E}">
        <p14:creationId xmlns:p14="http://schemas.microsoft.com/office/powerpoint/2010/main" val="207401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Autofit/>
          </a:bodyPr>
          <a:lstStyle/>
          <a:p>
            <a:pPr marL="114300" indent="0">
              <a:lnSpc>
                <a:spcPct val="114999"/>
              </a:lnSpc>
              <a:buNone/>
            </a:pPr>
            <a:r>
              <a:rPr lang="en-US" sz="2000" dirty="0">
                <a:solidFill>
                  <a:srgbClr val="080808"/>
                </a:solidFill>
                <a:latin typeface="Arial"/>
              </a:rPr>
              <a:t>At the end of this chapter, you will be able to:</a:t>
            </a:r>
          </a:p>
          <a:p>
            <a:pPr marL="114300" indent="0">
              <a:lnSpc>
                <a:spcPct val="114999"/>
              </a:lnSpc>
              <a:buNone/>
            </a:pPr>
            <a:endParaRPr lang="en-US" sz="2000" dirty="0">
              <a:latin typeface="Arial"/>
            </a:endParaRP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Define the term “Fiscal Policy”</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Discuss Federal Government budgets and debts</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Analyze the Effects of Fiscal Policy on Real GDP in the AD-AS model</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Explain Government Purchase and Tax Multipliers</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Discuss Fiscal Policy during Covid 19</a:t>
            </a: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Arial" panose="020B0604020202020204" pitchFamily="34" charset="0"/>
                <a:cs typeface="Arial" panose="020B0604020202020204" pitchFamily="34" charset="0"/>
              </a:rPr>
              <a:t>12.4 Multipliers work both ways</a:t>
            </a:r>
            <a:endParaRPr lang="en-CA" dirty="0"/>
          </a:p>
        </p:txBody>
      </p:sp>
      <p:sp>
        <p:nvSpPr>
          <p:cNvPr id="3" name="Text Placeholder 2"/>
          <p:cNvSpPr>
            <a:spLocks noGrp="1"/>
          </p:cNvSpPr>
          <p:nvPr>
            <p:ph type="body" idx="1"/>
          </p:nvPr>
        </p:nvSpPr>
        <p:spPr/>
        <p:txBody>
          <a:bodyPr/>
          <a:lstStyle/>
          <a:p>
            <a:pPr marL="114300" indent="0">
              <a:buNone/>
            </a:pPr>
            <a:r>
              <a:rPr lang="en-CA" dirty="0"/>
              <a:t>Note: The multiplier applies when G </a:t>
            </a:r>
            <a:r>
              <a:rPr lang="en-CA" i="1" dirty="0"/>
              <a:t>decreases</a:t>
            </a:r>
            <a:r>
              <a:rPr lang="en-CA" dirty="0"/>
              <a:t> or taxes </a:t>
            </a:r>
            <a:r>
              <a:rPr lang="en-CA" i="1" dirty="0"/>
              <a:t>increase</a:t>
            </a:r>
            <a:r>
              <a:rPr lang="en-CA" dirty="0"/>
              <a:t> as well as when G increases or taxes decrease.</a:t>
            </a:r>
          </a:p>
          <a:p>
            <a:pPr marL="114300" indent="0">
              <a:buNone/>
            </a:pPr>
            <a:endParaRPr lang="en-CA" dirty="0"/>
          </a:p>
          <a:p>
            <a:pPr lvl="1"/>
            <a:r>
              <a:rPr lang="en-CA" sz="1800" dirty="0"/>
              <a:t>When G decreases or people face rising taxes, consumer confidence goes down which will reduce aggregate expenditure and will have a larger effect on real GDP than the initial changes.</a:t>
            </a:r>
          </a:p>
          <a:p>
            <a:endParaRPr lang="en-CA" dirty="0"/>
          </a:p>
        </p:txBody>
      </p:sp>
    </p:spTree>
    <p:extLst>
      <p:ext uri="{BB962C8B-B14F-4D97-AF65-F5344CB8AC3E}">
        <p14:creationId xmlns:p14="http://schemas.microsoft.com/office/powerpoint/2010/main" val="356044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D23-2533-B66C-30F9-9695DB16D362}"/>
              </a:ext>
            </a:extLst>
          </p:cNvPr>
          <p:cNvSpPr>
            <a:spLocks noGrp="1"/>
          </p:cNvSpPr>
          <p:nvPr>
            <p:ph type="title"/>
          </p:nvPr>
        </p:nvSpPr>
        <p:spPr>
          <a:xfrm>
            <a:off x="101009" y="223058"/>
            <a:ext cx="8474580" cy="790196"/>
          </a:xfrm>
        </p:spPr>
        <p:txBody>
          <a:bodyPr>
            <a:noAutofit/>
          </a:bodyPr>
          <a:lstStyle/>
          <a:p>
            <a:r>
              <a:rPr lang="en-US" sz="2400" b="1" dirty="0">
                <a:latin typeface="Arial" panose="020B0604020202020204" pitchFamily="34" charset="0"/>
                <a:cs typeface="Arial" panose="020B0604020202020204" pitchFamily="34" charset="0"/>
              </a:rPr>
              <a:t>12.5 Possible Obstacles to Fiscal Policy Measures I</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D675F9A-C68F-679D-6962-21767467FE3D}"/>
              </a:ext>
            </a:extLst>
          </p:cNvPr>
          <p:cNvSpPr>
            <a:spLocks noGrp="1"/>
          </p:cNvSpPr>
          <p:nvPr>
            <p:ph type="body" idx="1"/>
          </p:nvPr>
        </p:nvSpPr>
        <p:spPr>
          <a:xfrm>
            <a:off x="0" y="713946"/>
            <a:ext cx="4968240" cy="4023359"/>
          </a:xfrm>
        </p:spPr>
        <p:txBody>
          <a:bodyPr>
            <a:noAutofit/>
          </a:bodyPr>
          <a:lstStyle/>
          <a:p>
            <a:r>
              <a:rPr lang="en-CA" sz="1400" dirty="0">
                <a:latin typeface="+mn-lt"/>
              </a:rPr>
              <a:t>In case of expansionary fiscal policy measures, the government increases G and/or  transfer payments to lower the effects of a recession. </a:t>
            </a:r>
          </a:p>
          <a:p>
            <a:endParaRPr lang="en-CA" sz="1400" dirty="0">
              <a:latin typeface="+mn-lt"/>
            </a:endParaRPr>
          </a:p>
          <a:p>
            <a:r>
              <a:rPr lang="en-CA" sz="1400" dirty="0">
                <a:latin typeface="+mn-lt"/>
              </a:rPr>
              <a:t>If the government faces a budget deficit, they have to borrow money to finance expenditure. </a:t>
            </a:r>
          </a:p>
          <a:p>
            <a:endParaRPr lang="en-CA" sz="1400" dirty="0">
              <a:latin typeface="+mn-lt"/>
            </a:endParaRPr>
          </a:p>
          <a:p>
            <a:r>
              <a:rPr lang="en-CA" sz="1400" dirty="0">
                <a:latin typeface="+mn-lt"/>
              </a:rPr>
              <a:t>As seen earlier, the gap between G+T and TR increases with deficit. Therefore, public </a:t>
            </a:r>
            <a:r>
              <a:rPr lang="en-CA" sz="1400" dirty="0" err="1">
                <a:latin typeface="+mn-lt"/>
              </a:rPr>
              <a:t>dissavings</a:t>
            </a:r>
            <a:r>
              <a:rPr lang="en-CA" sz="1400" dirty="0">
                <a:latin typeface="+mn-lt"/>
              </a:rPr>
              <a:t> increases. </a:t>
            </a:r>
          </a:p>
          <a:p>
            <a:endParaRPr lang="en-CA" sz="1400" dirty="0">
              <a:latin typeface="+mn-lt"/>
            </a:endParaRPr>
          </a:p>
          <a:p>
            <a:r>
              <a:rPr lang="en-CA" sz="1400" dirty="0">
                <a:latin typeface="+mn-lt"/>
              </a:rPr>
              <a:t>In this case, the demand for loanable funds increases as the government increases its borrowings. </a:t>
            </a:r>
          </a:p>
          <a:p>
            <a:endParaRPr lang="en-CA" sz="1400" dirty="0">
              <a:latin typeface="+mn-lt"/>
            </a:endParaRPr>
          </a:p>
          <a:p>
            <a:r>
              <a:rPr lang="en-CA" sz="1400" dirty="0">
                <a:latin typeface="+mn-lt"/>
              </a:rPr>
              <a:t>With this the real interest rate and quantity of loanable funds increase from r</a:t>
            </a:r>
            <a:r>
              <a:rPr lang="en-CA" sz="1400" baseline="-25000" dirty="0">
                <a:latin typeface="+mn-lt"/>
              </a:rPr>
              <a:t>0</a:t>
            </a:r>
            <a:r>
              <a:rPr lang="en-CA" sz="1400" dirty="0">
                <a:latin typeface="+mn-lt"/>
              </a:rPr>
              <a:t> to r</a:t>
            </a:r>
            <a:r>
              <a:rPr lang="en-CA" sz="1400" baseline="-25000" dirty="0">
                <a:latin typeface="+mn-lt"/>
              </a:rPr>
              <a:t>1</a:t>
            </a:r>
            <a:r>
              <a:rPr lang="en-CA" sz="1400" dirty="0">
                <a:latin typeface="+mn-lt"/>
              </a:rPr>
              <a:t> and L</a:t>
            </a:r>
            <a:r>
              <a:rPr lang="en-CA" sz="1400" baseline="-25000" dirty="0">
                <a:latin typeface="+mn-lt"/>
              </a:rPr>
              <a:t>0</a:t>
            </a:r>
            <a:r>
              <a:rPr lang="en-CA" sz="1400" dirty="0">
                <a:latin typeface="+mn-lt"/>
              </a:rPr>
              <a:t> to L</a:t>
            </a:r>
            <a:r>
              <a:rPr lang="en-CA" sz="1400" baseline="-25000" dirty="0">
                <a:latin typeface="+mn-lt"/>
              </a:rPr>
              <a:t>1</a:t>
            </a:r>
            <a:r>
              <a:rPr lang="en-CA" sz="1400" dirty="0">
                <a:latin typeface="+mn-lt"/>
              </a:rPr>
              <a:t>.</a:t>
            </a:r>
          </a:p>
        </p:txBody>
      </p:sp>
      <p:pic>
        <p:nvPicPr>
          <p:cNvPr id="6" name="Picture 5" descr="A decrease in the demand for loanable funds as described on slide">
            <a:extLst>
              <a:ext uri="{FF2B5EF4-FFF2-40B4-BE49-F238E27FC236}">
                <a16:creationId xmlns:a16="http://schemas.microsoft.com/office/drawing/2014/main" id="{138F3F60-1A0D-8356-AAF2-F98E8257DE64}"/>
              </a:ext>
            </a:extLst>
          </p:cNvPr>
          <p:cNvPicPr>
            <a:picLocks noChangeAspect="1"/>
          </p:cNvPicPr>
          <p:nvPr/>
        </p:nvPicPr>
        <p:blipFill>
          <a:blip r:embed="rId3"/>
          <a:stretch>
            <a:fillRect/>
          </a:stretch>
        </p:blipFill>
        <p:spPr>
          <a:xfrm>
            <a:off x="4968240" y="1297836"/>
            <a:ext cx="4027127" cy="3185366"/>
          </a:xfrm>
          <a:prstGeom prst="rect">
            <a:avLst/>
          </a:prstGeom>
        </p:spPr>
      </p:pic>
    </p:spTree>
    <p:extLst>
      <p:ext uri="{BB962C8B-B14F-4D97-AF65-F5344CB8AC3E}">
        <p14:creationId xmlns:p14="http://schemas.microsoft.com/office/powerpoint/2010/main" val="138446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1DAE-8FCA-2BFC-CF73-7D8E63BEA891}"/>
              </a:ext>
            </a:extLst>
          </p:cNvPr>
          <p:cNvSpPr>
            <a:spLocks noGrp="1"/>
          </p:cNvSpPr>
          <p:nvPr>
            <p:ph type="title"/>
          </p:nvPr>
        </p:nvSpPr>
        <p:spPr>
          <a:xfrm>
            <a:off x="111211" y="220336"/>
            <a:ext cx="8538519" cy="837631"/>
          </a:xfrm>
        </p:spPr>
        <p:txBody>
          <a:bodyPr>
            <a:noAutofit/>
          </a:bodyPr>
          <a:lstStyle/>
          <a:p>
            <a:r>
              <a:rPr lang="en-US" sz="2400" b="1" dirty="0">
                <a:latin typeface="Arial" panose="020B0604020202020204" pitchFamily="34" charset="0"/>
                <a:cs typeface="Arial" panose="020B0604020202020204" pitchFamily="34" charset="0"/>
              </a:rPr>
              <a:t>12.5 Possible Obstacles to Fiscal Policy Measures II</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E9E9EA3-E65D-967B-EBD3-0F0AA80045C6}"/>
                  </a:ext>
                </a:extLst>
              </p:cNvPr>
              <p:cNvSpPr>
                <a:spLocks noGrp="1"/>
              </p:cNvSpPr>
              <p:nvPr>
                <p:ph type="body" idx="1"/>
              </p:nvPr>
            </p:nvSpPr>
            <p:spPr>
              <a:xfrm>
                <a:off x="0" y="731520"/>
                <a:ext cx="9144000" cy="4191644"/>
              </a:xfrm>
            </p:spPr>
            <p:txBody>
              <a:bodyPr>
                <a:noAutofit/>
              </a:bodyPr>
              <a:lstStyle/>
              <a:p>
                <a:r>
                  <a:rPr lang="en-CA" sz="1500" dirty="0">
                    <a:latin typeface="+mn-lt"/>
                  </a:rPr>
                  <a:t>Rising interest rates tends to lower investments by the private sector as loans get more costly. </a:t>
                </a:r>
              </a:p>
              <a:p>
                <a:r>
                  <a:rPr lang="en-CA" sz="1500" dirty="0">
                    <a:latin typeface="+mn-lt"/>
                  </a:rPr>
                  <a:t>This reduction in investment due to higher interest rate is known as the </a:t>
                </a:r>
                <a:r>
                  <a:rPr lang="en-CA" sz="1500" b="1" dirty="0">
                    <a:latin typeface="+mn-lt"/>
                  </a:rPr>
                  <a:t>crowding out effect</a:t>
                </a:r>
                <a:r>
                  <a:rPr lang="en-CA" sz="1500" dirty="0">
                    <a:latin typeface="+mn-lt"/>
                  </a:rPr>
                  <a:t>. </a:t>
                </a:r>
              </a:p>
              <a:p>
                <a:r>
                  <a:rPr lang="en-CA" sz="1500" dirty="0">
                    <a:latin typeface="+mn-lt"/>
                  </a:rPr>
                  <a:t>Scaling back on investments, might lower the outcome of the multiplier effect. </a:t>
                </a:r>
              </a:p>
              <a:p>
                <a:endParaRPr lang="en-CA" sz="1500" dirty="0">
                  <a:latin typeface="+mn-lt"/>
                </a:endParaRPr>
              </a:p>
              <a:p>
                <a:r>
                  <a:rPr lang="en-CA" sz="1500" dirty="0">
                    <a:latin typeface="+mn-lt"/>
                  </a:rPr>
                  <a:t>An increase in G by $100billion (expansionary fiscal policy) increases real GDP by $400billion, the multiplier is 4. However, due to the presence of crowding out effect, we might see, an increase in G by $100billion increases real GDP by $50billion, so the multiplier is:</a:t>
                </a:r>
              </a:p>
              <a:p>
                <a:pPr marL="114300" indent="0">
                  <a:buNone/>
                </a:pPr>
                <a14:m>
                  <m:oMathPara xmlns:m="http://schemas.openxmlformats.org/officeDocument/2006/math">
                    <m:oMathParaPr>
                      <m:jc m:val="centerGroup"/>
                    </m:oMathParaPr>
                    <m:oMath xmlns:m="http://schemas.openxmlformats.org/officeDocument/2006/math">
                      <m:f>
                        <m:fPr>
                          <m:ctrlPr>
                            <a:rPr lang="en-CA" sz="1500" b="1" i="1" smtClean="0">
                              <a:solidFill>
                                <a:schemeClr val="tx1"/>
                              </a:solidFill>
                              <a:latin typeface="Cambria Math" panose="02040503050406030204" pitchFamily="18" charset="0"/>
                            </a:rPr>
                          </m:ctrlPr>
                        </m:fPr>
                        <m:num>
                          <m:r>
                            <a:rPr lang="en-CA" sz="1500" b="1" i="0" smtClean="0">
                              <a:solidFill>
                                <a:schemeClr val="tx1"/>
                              </a:solidFill>
                              <a:latin typeface="Cambria Math" panose="02040503050406030204" pitchFamily="18" charset="0"/>
                            </a:rPr>
                            <m:t>$</m:t>
                          </m:r>
                          <m:r>
                            <a:rPr lang="en-CA" sz="1500" b="1" i="0" smtClean="0">
                              <a:solidFill>
                                <a:schemeClr val="tx1"/>
                              </a:solidFill>
                              <a:latin typeface="Cambria Math" panose="02040503050406030204" pitchFamily="18" charset="0"/>
                            </a:rPr>
                            <m:t>𝟓𝟎</m:t>
                          </m:r>
                          <m:r>
                            <a:rPr lang="en-CA" sz="1500" b="1" i="0" smtClean="0">
                              <a:solidFill>
                                <a:schemeClr val="tx1"/>
                              </a:solidFill>
                              <a:latin typeface="Cambria Math" panose="02040503050406030204" pitchFamily="18" charset="0"/>
                            </a:rPr>
                            <m:t> </m:t>
                          </m:r>
                          <m:r>
                            <a:rPr lang="en-CA" sz="1500" b="1" i="0" smtClean="0">
                              <a:solidFill>
                                <a:schemeClr val="tx1"/>
                              </a:solidFill>
                              <a:latin typeface="Cambria Math" panose="02040503050406030204" pitchFamily="18" charset="0"/>
                            </a:rPr>
                            <m:t>𝐛𝐢𝐥𝐥𝐢𝐨𝐧</m:t>
                          </m:r>
                        </m:num>
                        <m:den>
                          <m:r>
                            <a:rPr lang="en-CA" sz="1500" b="1" i="0" smtClean="0">
                              <a:solidFill>
                                <a:schemeClr val="tx1"/>
                              </a:solidFill>
                              <a:latin typeface="Cambria Math" panose="02040503050406030204" pitchFamily="18" charset="0"/>
                            </a:rPr>
                            <m:t>$</m:t>
                          </m:r>
                          <m:r>
                            <a:rPr lang="en-CA" sz="1500" b="1" i="0" smtClean="0">
                              <a:solidFill>
                                <a:schemeClr val="tx1"/>
                              </a:solidFill>
                              <a:latin typeface="Cambria Math" panose="02040503050406030204" pitchFamily="18" charset="0"/>
                            </a:rPr>
                            <m:t>𝟏𝟎𝟎</m:t>
                          </m:r>
                          <m:r>
                            <a:rPr lang="en-CA" sz="1500" b="1" i="0" smtClean="0">
                              <a:solidFill>
                                <a:schemeClr val="tx1"/>
                              </a:solidFill>
                              <a:latin typeface="Cambria Math" panose="02040503050406030204" pitchFamily="18" charset="0"/>
                            </a:rPr>
                            <m:t> </m:t>
                          </m:r>
                          <m:r>
                            <a:rPr lang="en-CA" sz="1500" b="1" i="0" smtClean="0">
                              <a:solidFill>
                                <a:schemeClr val="tx1"/>
                              </a:solidFill>
                              <a:latin typeface="Cambria Math" panose="02040503050406030204" pitchFamily="18" charset="0"/>
                            </a:rPr>
                            <m:t>𝐛𝐢𝐥𝐥𝐢𝐨𝐧</m:t>
                          </m:r>
                        </m:den>
                      </m:f>
                      <m:r>
                        <a:rPr lang="en-CA" sz="1500" b="1" i="0" smtClean="0">
                          <a:solidFill>
                            <a:schemeClr val="tx1"/>
                          </a:solidFill>
                          <a:latin typeface="Cambria Math" panose="02040503050406030204" pitchFamily="18" charset="0"/>
                        </a:rPr>
                        <m:t>=</m:t>
                      </m:r>
                      <m:f>
                        <m:fPr>
                          <m:ctrlPr>
                            <a:rPr lang="en-CA" sz="1500" b="1" i="1" smtClean="0">
                              <a:solidFill>
                                <a:schemeClr val="tx1"/>
                              </a:solidFill>
                              <a:latin typeface="Cambria Math" panose="02040503050406030204" pitchFamily="18" charset="0"/>
                            </a:rPr>
                          </m:ctrlPr>
                        </m:fPr>
                        <m:num>
                          <m:r>
                            <a:rPr lang="en-CA" sz="1500" b="1" i="0" smtClean="0">
                              <a:solidFill>
                                <a:schemeClr val="tx1"/>
                              </a:solidFill>
                              <a:latin typeface="Cambria Math" panose="02040503050406030204" pitchFamily="18" charset="0"/>
                            </a:rPr>
                            <m:t>𝟏</m:t>
                          </m:r>
                        </m:num>
                        <m:den>
                          <m:r>
                            <a:rPr lang="en-CA" sz="1500" b="1" i="0" smtClean="0">
                              <a:solidFill>
                                <a:schemeClr val="tx1"/>
                              </a:solidFill>
                              <a:latin typeface="Cambria Math" panose="02040503050406030204" pitchFamily="18" charset="0"/>
                            </a:rPr>
                            <m:t>𝟐</m:t>
                          </m:r>
                        </m:den>
                      </m:f>
                    </m:oMath>
                  </m:oMathPara>
                </a14:m>
                <a:endParaRPr lang="en-CA" sz="1500" dirty="0">
                  <a:latin typeface="+mn-lt"/>
                </a:endParaRPr>
              </a:p>
              <a:p>
                <a:r>
                  <a:rPr lang="en-CA" sz="1500" dirty="0">
                    <a:latin typeface="+mn-lt"/>
                  </a:rPr>
                  <a:t>This implies a dollar increase in G increases real GDP by $0.50. Crowding out partially offsets the impact of the multiplier effect.</a:t>
                </a:r>
              </a:p>
              <a:p>
                <a:endParaRPr lang="en-CA" sz="1500" dirty="0">
                  <a:latin typeface="+mn-lt"/>
                </a:endParaRPr>
              </a:p>
              <a:p>
                <a:r>
                  <a:rPr lang="en-CA" sz="1500" dirty="0">
                    <a:latin typeface="+mn-lt"/>
                  </a:rPr>
                  <a:t>The Bank of Canada could increase money supply to offset the rise in the interest rates, when fighting to lower the effects of a recession.</a:t>
                </a:r>
              </a:p>
            </p:txBody>
          </p:sp>
        </mc:Choice>
        <mc:Fallback xmlns="">
          <p:sp>
            <p:nvSpPr>
              <p:cNvPr id="3" name="Text Placeholder 2">
                <a:extLst>
                  <a:ext uri="{FF2B5EF4-FFF2-40B4-BE49-F238E27FC236}">
                    <a16:creationId xmlns:a16="http://schemas.microsoft.com/office/drawing/2014/main" id="{3E9E9EA3-E65D-967B-EBD3-0F0AA80045C6}"/>
                  </a:ext>
                </a:extLst>
              </p:cNvPr>
              <p:cNvSpPr>
                <a:spLocks noGrp="1" noRot="1" noChangeAspect="1" noMove="1" noResize="1" noEditPoints="1" noAdjustHandles="1" noChangeArrowheads="1" noChangeShapeType="1" noTextEdit="1"/>
              </p:cNvSpPr>
              <p:nvPr>
                <p:ph type="body" idx="1"/>
              </p:nvPr>
            </p:nvSpPr>
            <p:spPr>
              <a:xfrm>
                <a:off x="0" y="731520"/>
                <a:ext cx="9144000" cy="4191644"/>
              </a:xfr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63021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AED7-B0B0-A10B-43F6-AC3EE2511775}"/>
              </a:ext>
            </a:extLst>
          </p:cNvPr>
          <p:cNvSpPr>
            <a:spLocks noGrp="1"/>
          </p:cNvSpPr>
          <p:nvPr>
            <p:ph type="title"/>
          </p:nvPr>
        </p:nvSpPr>
        <p:spPr>
          <a:xfrm>
            <a:off x="311700" y="220516"/>
            <a:ext cx="8520600" cy="607800"/>
          </a:xfrm>
        </p:spPr>
        <p:txBody>
          <a:bodyPr>
            <a:noAutofit/>
          </a:bodyPr>
          <a:lstStyle/>
          <a:p>
            <a:r>
              <a:rPr lang="en-US" sz="2400" b="1" dirty="0">
                <a:latin typeface="Arial" panose="020B0604020202020204" pitchFamily="34" charset="0"/>
                <a:cs typeface="Arial" panose="020B0604020202020204" pitchFamily="34" charset="0"/>
              </a:rPr>
              <a:t>12.5 Possible Obstacles to Fiscal Policy Measures III</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5474BCC-A412-330C-37F4-6385706A39DE}"/>
              </a:ext>
            </a:extLst>
          </p:cNvPr>
          <p:cNvSpPr>
            <a:spLocks noGrp="1"/>
          </p:cNvSpPr>
          <p:nvPr>
            <p:ph type="body" idx="1"/>
          </p:nvPr>
        </p:nvSpPr>
        <p:spPr>
          <a:xfrm>
            <a:off x="311700" y="1013666"/>
            <a:ext cx="8520600" cy="3761533"/>
          </a:xfrm>
        </p:spPr>
        <p:txBody>
          <a:bodyPr>
            <a:noAutofit/>
          </a:bodyPr>
          <a:lstStyle/>
          <a:p>
            <a:r>
              <a:rPr lang="en-CA" sz="1600" dirty="0">
                <a:latin typeface="Arial" panose="020B0604020202020204" pitchFamily="34" charset="0"/>
                <a:cs typeface="Arial" panose="020B0604020202020204" pitchFamily="34" charset="0"/>
              </a:rPr>
              <a:t>Another obstacle to the fiscal policy measures are the three lags in conducting fiscal policy tools which are: </a:t>
            </a:r>
          </a:p>
          <a:p>
            <a:pPr lvl="1"/>
            <a:r>
              <a:rPr lang="en-CA" sz="1600" b="1" dirty="0">
                <a:latin typeface="Arial" panose="020B0604020202020204" pitchFamily="34" charset="0"/>
                <a:cs typeface="Arial" panose="020B0604020202020204" pitchFamily="34" charset="0"/>
              </a:rPr>
              <a:t>Recognition lag</a:t>
            </a:r>
            <a:r>
              <a:rPr lang="en-CA" sz="1600" dirty="0">
                <a:latin typeface="Arial" panose="020B0604020202020204" pitchFamily="34" charset="0"/>
                <a:cs typeface="Arial" panose="020B0604020202020204" pitchFamily="34" charset="0"/>
              </a:rPr>
              <a:t>: Identifying the correct economic circumstance to identify the appropriate policy tool to be used, through data collection which might take anywhere between three to six months</a:t>
            </a:r>
          </a:p>
          <a:p>
            <a:pPr lvl="1"/>
            <a:r>
              <a:rPr lang="en-CA" sz="1600" b="1" dirty="0">
                <a:latin typeface="Arial" panose="020B0604020202020204" pitchFamily="34" charset="0"/>
                <a:cs typeface="Arial" panose="020B0604020202020204" pitchFamily="34" charset="0"/>
              </a:rPr>
              <a:t>Implementation lag</a:t>
            </a:r>
            <a:r>
              <a:rPr lang="en-CA" sz="1600" dirty="0">
                <a:latin typeface="Arial" panose="020B0604020202020204" pitchFamily="34" charset="0"/>
                <a:cs typeface="Arial" panose="020B0604020202020204" pitchFamily="34" charset="0"/>
              </a:rPr>
              <a:t>: Results from the approval of the tool through discussions and arguments by Members of the Parliament to decide on the appropriate course of action. This process takes a great deal of time as there are political consequences of certain policy changes. </a:t>
            </a:r>
          </a:p>
          <a:p>
            <a:pPr lvl="1"/>
            <a:r>
              <a:rPr lang="en-CA" sz="1600" b="1" dirty="0">
                <a:latin typeface="Arial" panose="020B0604020202020204" pitchFamily="34" charset="0"/>
                <a:cs typeface="Arial" panose="020B0604020202020204" pitchFamily="34" charset="0"/>
              </a:rPr>
              <a:t>Impact lag</a:t>
            </a:r>
            <a:r>
              <a:rPr lang="en-CA" sz="1600" dirty="0">
                <a:latin typeface="Arial" panose="020B0604020202020204" pitchFamily="34" charset="0"/>
                <a:cs typeface="Arial" panose="020B0604020202020204" pitchFamily="34" charset="0"/>
              </a:rPr>
              <a:t>. The time to assess the impact it is having on our economy, after the plan of action has been implemented. It could take several months or years for fiscal policy to have the desired effect on the economy.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6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3A09-A40D-2381-BA86-208E4A2A72F2}"/>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12.6 Supply-Side Effects of Fiscal Policy I</a:t>
            </a:r>
          </a:p>
        </p:txBody>
      </p:sp>
      <p:sp>
        <p:nvSpPr>
          <p:cNvPr id="3" name="Text Placeholder 2">
            <a:extLst>
              <a:ext uri="{FF2B5EF4-FFF2-40B4-BE49-F238E27FC236}">
                <a16:creationId xmlns:a16="http://schemas.microsoft.com/office/drawing/2014/main" id="{22696287-7077-0DE0-390C-052FFC38B9E6}"/>
              </a:ext>
            </a:extLst>
          </p:cNvPr>
          <p:cNvSpPr>
            <a:spLocks noGrp="1"/>
          </p:cNvSpPr>
          <p:nvPr>
            <p:ph type="body" idx="1"/>
          </p:nvPr>
        </p:nvSpPr>
        <p:spPr>
          <a:xfrm>
            <a:off x="311699" y="1017800"/>
            <a:ext cx="8684019" cy="4125700"/>
          </a:xfrm>
        </p:spPr>
        <p:txBody>
          <a:bodyPr>
            <a:normAutofit fontScale="40000" lnSpcReduction="20000"/>
          </a:bodyPr>
          <a:lstStyle/>
          <a:p>
            <a:pPr marL="114300" indent="0">
              <a:buNone/>
            </a:pPr>
            <a:r>
              <a:rPr lang="en-CA" sz="4000" dirty="0">
                <a:latin typeface="+mn-lt"/>
              </a:rPr>
              <a:t>The fiscal policy on the supply-side of the economy has important effects as on the demand side. </a:t>
            </a:r>
          </a:p>
          <a:p>
            <a:pPr marL="114300" indent="0">
              <a:buNone/>
            </a:pPr>
            <a:endParaRPr lang="en-CA" sz="4000" dirty="0">
              <a:latin typeface="+mn-lt"/>
            </a:endParaRPr>
          </a:p>
          <a:p>
            <a:pPr marL="114300" indent="0">
              <a:buNone/>
            </a:pPr>
            <a:r>
              <a:rPr lang="en-CA" sz="4000" dirty="0">
                <a:latin typeface="+mn-lt"/>
              </a:rPr>
              <a:t>a. Lower corporate tax rates increase firms’ net profitability and provides incentive for capital formation which increasing productivity.</a:t>
            </a:r>
          </a:p>
          <a:p>
            <a:pPr marL="114300" indent="0">
              <a:buNone/>
            </a:pPr>
            <a:r>
              <a:rPr lang="en-CA" sz="4000" dirty="0">
                <a:latin typeface="+mn-lt"/>
              </a:rPr>
              <a:t>This increases short term aggregate supply (SRAS) and long run aggregate supply (LRAS) </a:t>
            </a:r>
            <a:r>
              <a:rPr lang="en-CA" sz="4000" dirty="0"/>
              <a:t>GDP [effects of expansionary fiscal policies]</a:t>
            </a:r>
          </a:p>
          <a:p>
            <a:pPr marL="114300" indent="0">
              <a:buNone/>
            </a:pPr>
            <a:endParaRPr lang="en-CA" sz="4000" dirty="0">
              <a:latin typeface="+mn-lt"/>
            </a:endParaRPr>
          </a:p>
          <a:p>
            <a:pPr marL="114300" indent="0">
              <a:buNone/>
            </a:pPr>
            <a:r>
              <a:rPr lang="en-CA" sz="4000" dirty="0">
                <a:latin typeface="+mn-lt"/>
              </a:rPr>
              <a:t>b. Higher income tax rates reduces people’s incentive to work affecting labour productivity that negatively affects businesses’ incentives to future investments and production.  </a:t>
            </a:r>
          </a:p>
          <a:p>
            <a:endParaRPr lang="en-CA" sz="4000" dirty="0">
              <a:latin typeface="+mn-lt"/>
            </a:endParaRPr>
          </a:p>
          <a:p>
            <a:pPr marL="114300" indent="0">
              <a:buNone/>
            </a:pPr>
            <a:r>
              <a:rPr lang="en-CA" sz="4000" dirty="0">
                <a:latin typeface="+mn-lt"/>
              </a:rPr>
              <a:t>c. A rise in capital gains tax reduces people’s incentive to save and invest and decrease capital formation.</a:t>
            </a:r>
          </a:p>
          <a:p>
            <a:pPr marL="114300" indent="0">
              <a:buNone/>
            </a:pPr>
            <a:endParaRPr lang="en-CA" sz="4000" dirty="0">
              <a:latin typeface="+mn-lt"/>
            </a:endParaRPr>
          </a:p>
          <a:p>
            <a:pPr marL="114300" indent="0">
              <a:buNone/>
            </a:pPr>
            <a:r>
              <a:rPr lang="en-CA" sz="4000" dirty="0">
                <a:latin typeface="+mn-lt"/>
              </a:rPr>
              <a:t>Both (b) and (c) decrease short term aggregate supply (SRAS) and long run aggregate supply (LRAS) or potential GDP [effects of contractionary fiscal policies]</a:t>
            </a:r>
          </a:p>
          <a:p>
            <a:endParaRPr lang="en-CA" sz="2000" dirty="0">
              <a:latin typeface="+mn-lt"/>
            </a:endParaRPr>
          </a:p>
        </p:txBody>
      </p:sp>
    </p:spTree>
    <p:extLst>
      <p:ext uri="{BB962C8B-B14F-4D97-AF65-F5344CB8AC3E}">
        <p14:creationId xmlns:p14="http://schemas.microsoft.com/office/powerpoint/2010/main" val="422695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215-A115-64D7-0EC4-5BF0E6FB2AF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12.6 Supply-Side Effects of Fiscal Policy II</a:t>
            </a:r>
          </a:p>
        </p:txBody>
      </p:sp>
      <p:sp>
        <p:nvSpPr>
          <p:cNvPr id="3" name="Text Placeholder 2">
            <a:extLst>
              <a:ext uri="{FF2B5EF4-FFF2-40B4-BE49-F238E27FC236}">
                <a16:creationId xmlns:a16="http://schemas.microsoft.com/office/drawing/2014/main" id="{EF042877-0A6E-039D-EBE5-463B2FCEE99C}"/>
              </a:ext>
            </a:extLst>
          </p:cNvPr>
          <p:cNvSpPr>
            <a:spLocks noGrp="1"/>
          </p:cNvSpPr>
          <p:nvPr>
            <p:ph type="body" idx="1"/>
          </p:nvPr>
        </p:nvSpPr>
        <p:spPr>
          <a:xfrm>
            <a:off x="101600" y="1168400"/>
            <a:ext cx="5161280" cy="3657599"/>
          </a:xfrm>
        </p:spPr>
        <p:txBody>
          <a:bodyPr>
            <a:normAutofit fontScale="92500" lnSpcReduction="20000"/>
          </a:bodyPr>
          <a:lstStyle/>
          <a:p>
            <a:r>
              <a:rPr lang="en-CA" sz="2000" dirty="0">
                <a:latin typeface="+mn-lt"/>
              </a:rPr>
              <a:t>If the government lowers corporate taxes, AD increases through larger investment expenditure as firms’ net earnings increase, and at the same time both short and long run AS also increase through greater productivity from capital creation (Both SRAS and LRAS curves shift rightward). </a:t>
            </a:r>
          </a:p>
          <a:p>
            <a:r>
              <a:rPr lang="en-CA" sz="2000" dirty="0">
                <a:latin typeface="+mn-lt"/>
              </a:rPr>
              <a:t>The economy moves from full employment point A to a full employment level of output at C, where real GDP increases, and the price level also rises.</a:t>
            </a:r>
            <a:endParaRPr lang="en-US" sz="2000" dirty="0">
              <a:latin typeface="+mn-lt"/>
            </a:endParaRPr>
          </a:p>
        </p:txBody>
      </p:sp>
      <p:pic>
        <p:nvPicPr>
          <p:cNvPr id="5" name="Picture 4" descr="demand side and supply side effects of expansionary fiscal policy as described on slide">
            <a:extLst>
              <a:ext uri="{FF2B5EF4-FFF2-40B4-BE49-F238E27FC236}">
                <a16:creationId xmlns:a16="http://schemas.microsoft.com/office/drawing/2014/main" id="{3BC5ABE4-9A7B-E0FC-A2BA-378F0F27504C}"/>
              </a:ext>
            </a:extLst>
          </p:cNvPr>
          <p:cNvPicPr>
            <a:picLocks noChangeAspect="1"/>
          </p:cNvPicPr>
          <p:nvPr/>
        </p:nvPicPr>
        <p:blipFill>
          <a:blip r:embed="rId3"/>
          <a:stretch>
            <a:fillRect/>
          </a:stretch>
        </p:blipFill>
        <p:spPr>
          <a:xfrm>
            <a:off x="5090160" y="1293574"/>
            <a:ext cx="3823420" cy="3347509"/>
          </a:xfrm>
          <a:prstGeom prst="rect">
            <a:avLst/>
          </a:prstGeom>
        </p:spPr>
      </p:pic>
    </p:spTree>
    <p:extLst>
      <p:ext uri="{BB962C8B-B14F-4D97-AF65-F5344CB8AC3E}">
        <p14:creationId xmlns:p14="http://schemas.microsoft.com/office/powerpoint/2010/main" val="248096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253B-1C78-B2C8-7461-D89E594B6230}"/>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12.7 Covid 19 and Fiscal Policy</a:t>
            </a:r>
            <a:endParaRPr lang="en-US" dirty="0"/>
          </a:p>
        </p:txBody>
      </p:sp>
      <p:sp>
        <p:nvSpPr>
          <p:cNvPr id="3" name="Text Placeholder 2">
            <a:extLst>
              <a:ext uri="{FF2B5EF4-FFF2-40B4-BE49-F238E27FC236}">
                <a16:creationId xmlns:a16="http://schemas.microsoft.com/office/drawing/2014/main" id="{4323371B-3E90-604E-1ACF-CAE7CE1CD47A}"/>
              </a:ext>
            </a:extLst>
          </p:cNvPr>
          <p:cNvSpPr>
            <a:spLocks noGrp="1"/>
          </p:cNvSpPr>
          <p:nvPr>
            <p:ph type="body" idx="1"/>
          </p:nvPr>
        </p:nvSpPr>
        <p:spPr>
          <a:xfrm>
            <a:off x="311700" y="1017799"/>
            <a:ext cx="8520600" cy="3665411"/>
          </a:xfrm>
        </p:spPr>
        <p:txBody>
          <a:bodyPr>
            <a:noAutofit/>
          </a:bodyPr>
          <a:lstStyle/>
          <a:p>
            <a:r>
              <a:rPr lang="en-US" sz="1600" dirty="0">
                <a:latin typeface="Arial" panose="020B0604020202020204" pitchFamily="34" charset="0"/>
                <a:cs typeface="Arial" panose="020B0604020202020204" pitchFamily="34" charset="0"/>
              </a:rPr>
              <a:t>In response to the Covid 19 outbreak the Ministry of Finance announced the COVID-19 Economic Response Plan to help stabilize the economy. This was part of their Expansionary Fiscal Policy.</a:t>
            </a:r>
          </a:p>
          <a:p>
            <a:r>
              <a:rPr lang="en-US" sz="1600" dirty="0">
                <a:latin typeface="Arial" panose="020B0604020202020204" pitchFamily="34" charset="0"/>
                <a:cs typeface="Arial" panose="020B0604020202020204" pitchFamily="34" charset="0"/>
              </a:rPr>
              <a:t>Legislation was enacted to provide the government additional borrowing authority to fund their response.</a:t>
            </a:r>
          </a:p>
          <a:p>
            <a:pPr lvl="1"/>
            <a:r>
              <a:rPr lang="en-US" sz="1600" dirty="0">
                <a:latin typeface="Arial" panose="020B0604020202020204" pitchFamily="34" charset="0"/>
                <a:cs typeface="Arial" panose="020B0604020202020204" pitchFamily="34" charset="0"/>
              </a:rPr>
              <a:t>Between April 1 and July 2020, the government increased its debt by $323 billion</a:t>
            </a:r>
          </a:p>
          <a:p>
            <a:r>
              <a:rPr lang="en-US" sz="1600" dirty="0">
                <a:latin typeface="Arial" panose="020B0604020202020204" pitchFamily="34" charset="0"/>
                <a:cs typeface="Arial" panose="020B0604020202020204" pitchFamily="34" charset="0"/>
              </a:rPr>
              <a:t>The reported budgetary deficit was $327.7 billion for the fiscal year ended March 2021.</a:t>
            </a:r>
          </a:p>
          <a:p>
            <a:r>
              <a:rPr lang="en-US" sz="1600" dirty="0">
                <a:latin typeface="Arial" panose="020B0604020202020204" pitchFamily="34" charset="0"/>
                <a:cs typeface="Arial" panose="020B0604020202020204" pitchFamily="34" charset="0"/>
              </a:rPr>
              <a:t>Federal revenues decreased in 2021 due to the economic impacts on employment levels and business activity.</a:t>
            </a:r>
          </a:p>
          <a:p>
            <a:r>
              <a:rPr lang="en-US" sz="1600" dirty="0">
                <a:latin typeface="Arial" panose="020B0604020202020204" pitchFamily="34" charset="0"/>
                <a:cs typeface="Arial" panose="020B0604020202020204" pitchFamily="34" charset="0"/>
              </a:rPr>
              <a:t>For the financial year ending March 2022 the government posted a budgetary deficit of $90.2 billion primarily due to an increase in tax revenues as the economy reopened and markets started functioning normally.</a:t>
            </a:r>
          </a:p>
        </p:txBody>
      </p:sp>
    </p:spTree>
    <p:extLst>
      <p:ext uri="{BB962C8B-B14F-4D97-AF65-F5344CB8AC3E}">
        <p14:creationId xmlns:p14="http://schemas.microsoft.com/office/powerpoint/2010/main" val="78417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a:xfrm>
            <a:off x="311700" y="294450"/>
            <a:ext cx="8520600" cy="607800"/>
          </a:xfrm>
        </p:spPr>
        <p:txBody>
          <a:bodyPr>
            <a:noAutofit/>
          </a:bodyPr>
          <a:lstStyle/>
          <a:p>
            <a:r>
              <a:rPr lang="en-US" b="1" dirty="0">
                <a:latin typeface="Arial" panose="020B0604020202020204" pitchFamily="34" charset="0"/>
                <a:cs typeface="Arial" panose="020B0604020202020204" pitchFamily="34" charset="0"/>
              </a:rPr>
              <a:t>12.8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902250"/>
            <a:ext cx="8520600" cy="3339000"/>
          </a:xfrm>
        </p:spPr>
        <p:txBody>
          <a:bodyPr>
            <a:noAutofit/>
          </a:bodyPr>
          <a:lstStyle/>
          <a:p>
            <a:pPr algn="l"/>
            <a:r>
              <a:rPr lang="en-CA" sz="1700" i="0" u="none" strike="noStrike" dirty="0">
                <a:solidFill>
                  <a:srgbClr val="000000"/>
                </a:solidFill>
                <a:effectLst/>
                <a:latin typeface="Arial" panose="020B0604020202020204" pitchFamily="34" charset="0"/>
                <a:cs typeface="Arial" panose="020B0604020202020204" pitchFamily="34" charset="0"/>
              </a:rPr>
              <a:t>Automatic stabilizers</a:t>
            </a:r>
          </a:p>
          <a:p>
            <a:pPr algn="l"/>
            <a:r>
              <a:rPr lang="en-CA" sz="1700" i="0" u="none" strike="noStrike" dirty="0">
                <a:solidFill>
                  <a:srgbClr val="000000"/>
                </a:solidFill>
                <a:effectLst/>
                <a:latin typeface="Arial" panose="020B0604020202020204" pitchFamily="34" charset="0"/>
                <a:cs typeface="Arial" panose="020B0604020202020204" pitchFamily="34" charset="0"/>
              </a:rPr>
              <a:t>Balanced budget</a:t>
            </a:r>
          </a:p>
          <a:p>
            <a:pPr algn="l"/>
            <a:r>
              <a:rPr lang="en-CA" sz="1700" i="0" u="none" strike="noStrike" dirty="0">
                <a:solidFill>
                  <a:srgbClr val="000000"/>
                </a:solidFill>
                <a:effectLst/>
                <a:latin typeface="Arial" panose="020B0604020202020204" pitchFamily="34" charset="0"/>
                <a:cs typeface="Arial" panose="020B0604020202020204" pitchFamily="34" charset="0"/>
              </a:rPr>
              <a:t>Budget deficit</a:t>
            </a:r>
          </a:p>
          <a:p>
            <a:pPr algn="l"/>
            <a:r>
              <a:rPr lang="en-CA" sz="1700" i="0" u="none" strike="noStrike" dirty="0">
                <a:solidFill>
                  <a:srgbClr val="000000"/>
                </a:solidFill>
                <a:effectLst/>
                <a:latin typeface="Arial" panose="020B0604020202020204" pitchFamily="34" charset="0"/>
                <a:cs typeface="Arial" panose="020B0604020202020204" pitchFamily="34" charset="0"/>
              </a:rPr>
              <a:t>Budget surpluses</a:t>
            </a:r>
          </a:p>
          <a:p>
            <a:pPr algn="l"/>
            <a:r>
              <a:rPr lang="en-CA" sz="1700" i="0" u="none" strike="noStrike" dirty="0">
                <a:solidFill>
                  <a:srgbClr val="000000"/>
                </a:solidFill>
                <a:effectLst/>
                <a:latin typeface="Arial" panose="020B0604020202020204" pitchFamily="34" charset="0"/>
                <a:cs typeface="Arial" panose="020B0604020202020204" pitchFamily="34" charset="0"/>
              </a:rPr>
              <a:t>Contractionary fiscal policy</a:t>
            </a:r>
          </a:p>
          <a:p>
            <a:pPr algn="l"/>
            <a:r>
              <a:rPr lang="en-CA" sz="1700" i="0" u="none" strike="noStrike" dirty="0">
                <a:solidFill>
                  <a:srgbClr val="000000"/>
                </a:solidFill>
                <a:effectLst/>
                <a:latin typeface="Arial" panose="020B0604020202020204" pitchFamily="34" charset="0"/>
                <a:cs typeface="Arial" panose="020B0604020202020204" pitchFamily="34" charset="0"/>
              </a:rPr>
              <a:t>Crowding out effect</a:t>
            </a:r>
          </a:p>
          <a:p>
            <a:pPr algn="l"/>
            <a:r>
              <a:rPr lang="en-CA" sz="1700" i="0" u="none" strike="noStrike" dirty="0">
                <a:solidFill>
                  <a:srgbClr val="000000"/>
                </a:solidFill>
                <a:effectLst/>
                <a:latin typeface="Arial" panose="020B0604020202020204" pitchFamily="34" charset="0"/>
                <a:cs typeface="Arial" panose="020B0604020202020204" pitchFamily="34" charset="0"/>
              </a:rPr>
              <a:t>Discretionary policies</a:t>
            </a:r>
          </a:p>
          <a:p>
            <a:pPr algn="l"/>
            <a:r>
              <a:rPr lang="en-CA" sz="1700" i="0" u="none" strike="noStrike" dirty="0">
                <a:solidFill>
                  <a:srgbClr val="000000"/>
                </a:solidFill>
                <a:effectLst/>
                <a:latin typeface="Arial" panose="020B0604020202020204" pitchFamily="34" charset="0"/>
                <a:cs typeface="Arial" panose="020B0604020202020204" pitchFamily="34" charset="0"/>
              </a:rPr>
              <a:t>Expansionary fiscal policy</a:t>
            </a:r>
          </a:p>
          <a:p>
            <a:pPr algn="l"/>
            <a:r>
              <a:rPr lang="en-CA" sz="1700" i="0" u="none" strike="noStrike" dirty="0">
                <a:solidFill>
                  <a:srgbClr val="000000"/>
                </a:solidFill>
                <a:effectLst/>
                <a:latin typeface="Arial" panose="020B0604020202020204" pitchFamily="34" charset="0"/>
                <a:cs typeface="Arial" panose="020B0604020202020204" pitchFamily="34" charset="0"/>
              </a:rPr>
              <a:t>Impact lag</a:t>
            </a:r>
          </a:p>
          <a:p>
            <a:pPr algn="l"/>
            <a:r>
              <a:rPr lang="en-CA" sz="1700" i="0" u="none" strike="noStrike" dirty="0">
                <a:solidFill>
                  <a:srgbClr val="000000"/>
                </a:solidFill>
                <a:effectLst/>
                <a:latin typeface="Arial" panose="020B0604020202020204" pitchFamily="34" charset="0"/>
                <a:cs typeface="Arial" panose="020B0604020202020204" pitchFamily="34" charset="0"/>
              </a:rPr>
              <a:t>Implementation lag</a:t>
            </a:r>
          </a:p>
          <a:p>
            <a:pPr algn="l"/>
            <a:r>
              <a:rPr lang="en-CA" sz="1700" i="0" u="none" strike="noStrike" dirty="0">
                <a:solidFill>
                  <a:srgbClr val="000000"/>
                </a:solidFill>
                <a:effectLst/>
                <a:latin typeface="Arial" panose="020B0604020202020204" pitchFamily="34" charset="0"/>
                <a:cs typeface="Arial" panose="020B0604020202020204" pitchFamily="34" charset="0"/>
              </a:rPr>
              <a:t>Multiplier effect</a:t>
            </a:r>
          </a:p>
          <a:p>
            <a:pPr algn="l"/>
            <a:r>
              <a:rPr lang="en-CA" sz="1700" i="0" u="none" strike="noStrike" dirty="0">
                <a:solidFill>
                  <a:srgbClr val="000000"/>
                </a:solidFill>
                <a:effectLst/>
                <a:latin typeface="Arial" panose="020B0604020202020204" pitchFamily="34" charset="0"/>
                <a:cs typeface="Arial" panose="020B0604020202020204" pitchFamily="34" charset="0"/>
              </a:rPr>
              <a:t>Recognition lag</a:t>
            </a:r>
          </a:p>
          <a:p>
            <a:pPr algn="l"/>
            <a:r>
              <a:rPr lang="en-CA" sz="1700" i="0" u="none" strike="noStrike" dirty="0">
                <a:solidFill>
                  <a:srgbClr val="000000"/>
                </a:solidFill>
                <a:effectLst/>
                <a:latin typeface="Arial" panose="020B0604020202020204" pitchFamily="34" charset="0"/>
                <a:cs typeface="Arial" panose="020B0604020202020204" pitchFamily="34" charset="0"/>
              </a:rPr>
              <a:t>Tax-cut multiplier</a:t>
            </a:r>
          </a:p>
        </p:txBody>
      </p:sp>
    </p:spTree>
    <p:extLst>
      <p:ext uri="{BB962C8B-B14F-4D97-AF65-F5344CB8AC3E}">
        <p14:creationId xmlns:p14="http://schemas.microsoft.com/office/powerpoint/2010/main" val="31839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a:xfrm>
            <a:off x="311700" y="410000"/>
            <a:ext cx="8832300" cy="607800"/>
          </a:xfrm>
        </p:spPr>
        <p:txBody>
          <a:bodyPr>
            <a:normAutofit fontScale="90000"/>
          </a:bodyPr>
          <a:lstStyle/>
          <a:p>
            <a:r>
              <a:rPr lang="en-CA" sz="3300" b="1" dirty="0">
                <a:latin typeface="Arial" panose="020B0604020202020204" pitchFamily="34" charset="0"/>
                <a:cs typeface="Arial" panose="020B0604020202020204" pitchFamily="34" charset="0"/>
              </a:rPr>
              <a:t>12.1 Government of Canada and its Budget I</a:t>
            </a:r>
            <a:endParaRPr lang="en-CA"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394500"/>
            <a:ext cx="8556075" cy="3339000"/>
          </a:xfrm>
        </p:spPr>
        <p:txBody>
          <a:bodyPr>
            <a:normAutofit/>
          </a:bodyPr>
          <a:lstStyle/>
          <a:p>
            <a:r>
              <a:rPr lang="en-CA" sz="2000" dirty="0">
                <a:latin typeface="Arial" panose="020B0604020202020204" pitchFamily="34" charset="0"/>
                <a:ea typeface="Roboto" panose="02000000000000000000" pitchFamily="2" charset="0"/>
                <a:cs typeface="Arial" panose="020B0604020202020204" pitchFamily="34" charset="0"/>
              </a:rPr>
              <a:t>The Budget is a blueprint for how the Government wants to set the annual economic agenda for Canada.</a:t>
            </a:r>
          </a:p>
          <a:p>
            <a:r>
              <a:rPr lang="en-CA" sz="2000" dirty="0">
                <a:latin typeface="Arial" panose="020B0604020202020204" pitchFamily="34" charset="0"/>
                <a:ea typeface="Roboto" panose="02000000000000000000" pitchFamily="2" charset="0"/>
                <a:cs typeface="Arial" panose="020B0604020202020204" pitchFamily="34" charset="0"/>
              </a:rPr>
              <a:t>A basic government budget has two components:</a:t>
            </a:r>
          </a:p>
          <a:p>
            <a:pPr lvl="1"/>
            <a:r>
              <a:rPr lang="en-CA" sz="1600" dirty="0">
                <a:latin typeface="Arial" panose="020B0604020202020204" pitchFamily="34" charset="0"/>
                <a:ea typeface="Roboto" panose="02000000000000000000" pitchFamily="2" charset="0"/>
                <a:cs typeface="Arial" panose="020B0604020202020204" pitchFamily="34" charset="0"/>
              </a:rPr>
              <a:t>Government expenditures on good and services, G, and transfer payments (G+TR)</a:t>
            </a:r>
          </a:p>
          <a:p>
            <a:pPr lvl="1"/>
            <a:r>
              <a:rPr lang="en-CA" sz="1600" dirty="0">
                <a:latin typeface="Arial" panose="020B0604020202020204" pitchFamily="34" charset="0"/>
                <a:ea typeface="Roboto" panose="02000000000000000000" pitchFamily="2" charset="0"/>
                <a:cs typeface="Arial" panose="020B0604020202020204" pitchFamily="34" charset="0"/>
              </a:rPr>
              <a:t>Taxes, T is set to generate revenue to finance expenditure</a:t>
            </a:r>
          </a:p>
          <a:p>
            <a:pPr lvl="1"/>
            <a:endParaRPr lang="en-CA" sz="1600" dirty="0">
              <a:latin typeface="Arial" panose="020B0604020202020204" pitchFamily="34" charset="0"/>
              <a:ea typeface="Roboto" panose="02000000000000000000" pitchFamily="2" charset="0"/>
              <a:cs typeface="Arial" panose="020B0604020202020204" pitchFamily="34" charset="0"/>
            </a:endParaRPr>
          </a:p>
          <a:p>
            <a:r>
              <a:rPr lang="en-CA" sz="2000" dirty="0">
                <a:latin typeface="Arial" panose="020B0604020202020204" pitchFamily="34" charset="0"/>
                <a:ea typeface="Roboto" panose="02000000000000000000" pitchFamily="2" charset="0"/>
                <a:cs typeface="Arial" panose="020B0604020202020204" pitchFamily="34" charset="0"/>
              </a:rPr>
              <a:t>The budget is estimated as the difference between (G+TR) and T</a:t>
            </a:r>
          </a:p>
        </p:txBody>
      </p:sp>
    </p:spTree>
    <p:extLst>
      <p:ext uri="{BB962C8B-B14F-4D97-AF65-F5344CB8AC3E}">
        <p14:creationId xmlns:p14="http://schemas.microsoft.com/office/powerpoint/2010/main" val="41095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2926-8572-CE57-9E99-AB542AC2367C}"/>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12.1 Government of Canada and its Budget II</a:t>
            </a:r>
            <a:endParaRPr lang="en-US" dirty="0"/>
          </a:p>
        </p:txBody>
      </p:sp>
      <p:pic>
        <p:nvPicPr>
          <p:cNvPr id="4" name="Picture 3" descr="government’s budgetary balance since 1995-96&#10;&#10;Various deficits and surpluses">
            <a:extLst>
              <a:ext uri="{FF2B5EF4-FFF2-40B4-BE49-F238E27FC236}">
                <a16:creationId xmlns:a16="http://schemas.microsoft.com/office/drawing/2014/main" id="{CADF8B8E-4DA8-D06E-AF7E-F72B461C3F92}"/>
              </a:ext>
            </a:extLst>
          </p:cNvPr>
          <p:cNvPicPr>
            <a:picLocks noChangeAspect="1"/>
          </p:cNvPicPr>
          <p:nvPr/>
        </p:nvPicPr>
        <p:blipFill>
          <a:blip r:embed="rId3"/>
          <a:stretch>
            <a:fillRect/>
          </a:stretch>
        </p:blipFill>
        <p:spPr>
          <a:xfrm>
            <a:off x="2080438" y="1017800"/>
            <a:ext cx="4691519" cy="2529945"/>
          </a:xfrm>
          <a:prstGeom prst="rect">
            <a:avLst/>
          </a:prstGeom>
        </p:spPr>
      </p:pic>
      <p:sp>
        <p:nvSpPr>
          <p:cNvPr id="6" name="Text Placeholder 2">
            <a:extLst>
              <a:ext uri="{FF2B5EF4-FFF2-40B4-BE49-F238E27FC236}">
                <a16:creationId xmlns:a16="http://schemas.microsoft.com/office/drawing/2014/main" id="{9F2A833D-82E9-2B08-0310-2109E9DF53C6}"/>
              </a:ext>
            </a:extLst>
          </p:cNvPr>
          <p:cNvSpPr>
            <a:spLocks noGrp="1"/>
          </p:cNvSpPr>
          <p:nvPr>
            <p:ph type="body" idx="1"/>
          </p:nvPr>
        </p:nvSpPr>
        <p:spPr>
          <a:xfrm>
            <a:off x="235817" y="3452357"/>
            <a:ext cx="8751020" cy="1454924"/>
          </a:xfrm>
        </p:spPr>
        <p:txBody>
          <a:bodyPr>
            <a:noAutofit/>
          </a:bodyPr>
          <a:lstStyle/>
          <a:p>
            <a:r>
              <a:rPr lang="en-CA" dirty="0">
                <a:latin typeface="Arial" panose="020B0604020202020204" pitchFamily="34" charset="0"/>
                <a:ea typeface="Roboto" panose="02000000000000000000" pitchFamily="2" charset="0"/>
                <a:cs typeface="Arial" panose="020B0604020202020204" pitchFamily="34" charset="0"/>
              </a:rPr>
              <a:t>The Canadian government faces three budget situations:</a:t>
            </a:r>
          </a:p>
          <a:p>
            <a:pPr lvl="1"/>
            <a:r>
              <a:rPr lang="en-CA" sz="1800" dirty="0">
                <a:latin typeface="Arial" panose="020B0604020202020204" pitchFamily="34" charset="0"/>
                <a:ea typeface="Roboto" panose="02000000000000000000" pitchFamily="2" charset="0"/>
                <a:cs typeface="Arial" panose="020B0604020202020204" pitchFamily="34" charset="0"/>
              </a:rPr>
              <a:t>Budget deficit: total expenses exceed total revenues (G+TR&gt;T)</a:t>
            </a:r>
          </a:p>
          <a:p>
            <a:pPr lvl="1"/>
            <a:r>
              <a:rPr lang="en-CA" sz="1800" dirty="0">
                <a:latin typeface="Arial" panose="020B0604020202020204" pitchFamily="34" charset="0"/>
                <a:ea typeface="Roboto" panose="02000000000000000000" pitchFamily="2" charset="0"/>
                <a:cs typeface="Arial" panose="020B0604020202020204" pitchFamily="34" charset="0"/>
              </a:rPr>
              <a:t>Budget surplus: total revenues exceed total expenditures (G+TR&lt;T)</a:t>
            </a:r>
          </a:p>
          <a:p>
            <a:pPr lvl="1"/>
            <a:r>
              <a:rPr lang="en-CA" sz="1800" dirty="0">
                <a:latin typeface="Arial" panose="020B0604020202020204" pitchFamily="34" charset="0"/>
                <a:ea typeface="Roboto" panose="02000000000000000000" pitchFamily="2" charset="0"/>
                <a:cs typeface="Arial" panose="020B0604020202020204" pitchFamily="34" charset="0"/>
              </a:rPr>
              <a:t>Budget balance: when total expenditure and revenues match (G+TR=T)</a:t>
            </a:r>
          </a:p>
        </p:txBody>
      </p:sp>
    </p:spTree>
    <p:extLst>
      <p:ext uri="{BB962C8B-B14F-4D97-AF65-F5344CB8AC3E}">
        <p14:creationId xmlns:p14="http://schemas.microsoft.com/office/powerpoint/2010/main" val="36041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DC49-6E8E-55F7-28C7-A37C1B739F6B}"/>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12.1 Government of Canada and its Budget III</a:t>
            </a:r>
            <a:endParaRPr lang="en-US" b="1" dirty="0">
              <a:latin typeface="Arial" panose="020B0604020202020204" pitchFamily="34" charset="0"/>
              <a:cs typeface="Arial" panose="020B0604020202020204" pitchFamily="34" charset="0"/>
            </a:endParaRPr>
          </a:p>
        </p:txBody>
      </p:sp>
      <p:pic>
        <p:nvPicPr>
          <p:cNvPr id="4" name="Picture 3" descr="Composition of expenses for 2019-20 as described on slide">
            <a:extLst>
              <a:ext uri="{FF2B5EF4-FFF2-40B4-BE49-F238E27FC236}">
                <a16:creationId xmlns:a16="http://schemas.microsoft.com/office/drawing/2014/main" id="{B65A236F-A970-0045-67CD-B0C1677DC96A}"/>
              </a:ext>
            </a:extLst>
          </p:cNvPr>
          <p:cNvPicPr>
            <a:picLocks noChangeAspect="1"/>
          </p:cNvPicPr>
          <p:nvPr/>
        </p:nvPicPr>
        <p:blipFill>
          <a:blip r:embed="rId3"/>
          <a:stretch>
            <a:fillRect/>
          </a:stretch>
        </p:blipFill>
        <p:spPr>
          <a:xfrm>
            <a:off x="311700" y="1097280"/>
            <a:ext cx="4872593" cy="3389630"/>
          </a:xfrm>
          <a:prstGeom prst="rect">
            <a:avLst/>
          </a:prstGeom>
        </p:spPr>
      </p:pic>
      <p:sp>
        <p:nvSpPr>
          <p:cNvPr id="6" name="Text Placeholder 2">
            <a:extLst>
              <a:ext uri="{FF2B5EF4-FFF2-40B4-BE49-F238E27FC236}">
                <a16:creationId xmlns:a16="http://schemas.microsoft.com/office/drawing/2014/main" id="{EADF53D9-5E4E-CAEE-0DA3-8E7CFA935218}"/>
              </a:ext>
            </a:extLst>
          </p:cNvPr>
          <p:cNvSpPr>
            <a:spLocks noGrp="1"/>
          </p:cNvSpPr>
          <p:nvPr>
            <p:ph type="body" idx="1"/>
          </p:nvPr>
        </p:nvSpPr>
        <p:spPr>
          <a:xfrm>
            <a:off x="4856479" y="1097280"/>
            <a:ext cx="4181157" cy="3636220"/>
          </a:xfrm>
        </p:spPr>
        <p:txBody>
          <a:bodyPr>
            <a:noAutofit/>
          </a:bodyPr>
          <a:lstStyle/>
          <a:p>
            <a:r>
              <a:rPr lang="en-CA" sz="1600" dirty="0">
                <a:latin typeface="Arial" panose="020B0604020202020204" pitchFamily="34" charset="0"/>
                <a:ea typeface="Roboto" panose="02000000000000000000" pitchFamily="2" charset="0"/>
                <a:cs typeface="Arial" panose="020B0604020202020204" pitchFamily="34" charset="0"/>
              </a:rPr>
              <a:t>Federal expenses can be broken down into four main categories:</a:t>
            </a:r>
          </a:p>
          <a:p>
            <a:pPr lvl="1"/>
            <a:r>
              <a:rPr lang="en-CA" sz="1600" dirty="0">
                <a:latin typeface="Arial" panose="020B0604020202020204" pitchFamily="34" charset="0"/>
                <a:ea typeface="Roboto" panose="02000000000000000000" pitchFamily="2" charset="0"/>
                <a:cs typeface="Arial" panose="020B0604020202020204" pitchFamily="34" charset="0"/>
              </a:rPr>
              <a:t>transfer payments,</a:t>
            </a:r>
          </a:p>
          <a:p>
            <a:pPr lvl="1"/>
            <a:r>
              <a:rPr lang="en-CA" sz="1600" dirty="0">
                <a:latin typeface="Arial" panose="020B0604020202020204" pitchFamily="34" charset="0"/>
                <a:ea typeface="Roboto" panose="02000000000000000000" pitchFamily="2" charset="0"/>
                <a:cs typeface="Arial" panose="020B0604020202020204" pitchFamily="34" charset="0"/>
              </a:rPr>
              <a:t>net actuarial losses,</a:t>
            </a:r>
          </a:p>
          <a:p>
            <a:pPr lvl="1"/>
            <a:r>
              <a:rPr lang="en-CA" sz="1600" dirty="0">
                <a:latin typeface="Arial" panose="020B0604020202020204" pitchFamily="34" charset="0"/>
                <a:ea typeface="Roboto" panose="02000000000000000000" pitchFamily="2" charset="0"/>
                <a:cs typeface="Arial" panose="020B0604020202020204" pitchFamily="34" charset="0"/>
              </a:rPr>
              <a:t>other direct program expenses,</a:t>
            </a:r>
          </a:p>
          <a:p>
            <a:pPr lvl="1"/>
            <a:r>
              <a:rPr lang="en-CA" sz="1600" dirty="0">
                <a:latin typeface="Arial" panose="020B0604020202020204" pitchFamily="34" charset="0"/>
                <a:ea typeface="Roboto" panose="02000000000000000000" pitchFamily="2" charset="0"/>
                <a:cs typeface="Arial" panose="020B0604020202020204" pitchFamily="34" charset="0"/>
              </a:rPr>
              <a:t>public debt charges.</a:t>
            </a:r>
          </a:p>
          <a:p>
            <a:r>
              <a:rPr lang="en-CA" sz="1600" dirty="0">
                <a:latin typeface="Arial" panose="020B0604020202020204" pitchFamily="34" charset="0"/>
                <a:ea typeface="Roboto" panose="02000000000000000000" pitchFamily="2" charset="0"/>
                <a:cs typeface="Arial" panose="020B0604020202020204" pitchFamily="34" charset="0"/>
              </a:rPr>
              <a:t>The main category of transfer payments is major transfers to persons.</a:t>
            </a:r>
          </a:p>
          <a:p>
            <a:pPr lvl="1"/>
            <a:r>
              <a:rPr lang="en-CA" sz="1600" dirty="0">
                <a:latin typeface="Arial" panose="020B0604020202020204" pitchFamily="34" charset="0"/>
                <a:ea typeface="Roboto" panose="02000000000000000000" pitchFamily="2" charset="0"/>
                <a:cs typeface="Arial" panose="020B0604020202020204" pitchFamily="34" charset="0"/>
              </a:rPr>
              <a:t>This category consists of elderly, EI and children’s benefits, and Canada Emergency Response Benefit given out during Covid 19.</a:t>
            </a:r>
          </a:p>
        </p:txBody>
      </p:sp>
    </p:spTree>
    <p:extLst>
      <p:ext uri="{BB962C8B-B14F-4D97-AF65-F5344CB8AC3E}">
        <p14:creationId xmlns:p14="http://schemas.microsoft.com/office/powerpoint/2010/main" val="311570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6BF2-7726-CC89-D211-4130638016E4}"/>
              </a:ext>
            </a:extLst>
          </p:cNvPr>
          <p:cNvSpPr>
            <a:spLocks noGrp="1"/>
          </p:cNvSpPr>
          <p:nvPr>
            <p:ph type="title"/>
          </p:nvPr>
        </p:nvSpPr>
        <p:spPr>
          <a:xfrm>
            <a:off x="196043" y="279371"/>
            <a:ext cx="8751913" cy="607800"/>
          </a:xfrm>
        </p:spPr>
        <p:txBody>
          <a:bodyPr>
            <a:noAutofit/>
          </a:bodyPr>
          <a:lstStyle/>
          <a:p>
            <a:r>
              <a:rPr lang="en-CA" sz="2800" b="1" dirty="0">
                <a:latin typeface="Arial" panose="020B0604020202020204" pitchFamily="34" charset="0"/>
                <a:cs typeface="Arial" panose="020B0604020202020204" pitchFamily="34" charset="0"/>
              </a:rPr>
              <a:t>12.1 Government of Canada and its Budget IV</a:t>
            </a:r>
            <a:endParaRPr lang="en-US" sz="2800" b="1" dirty="0">
              <a:latin typeface="Arial" panose="020B0604020202020204" pitchFamily="34" charset="0"/>
              <a:cs typeface="Arial" panose="020B0604020202020204" pitchFamily="34" charset="0"/>
            </a:endParaRPr>
          </a:p>
        </p:txBody>
      </p:sp>
      <p:pic>
        <p:nvPicPr>
          <p:cNvPr id="5" name="Picture 4" descr="Composition of Revenues for 2019-20 described on slide">
            <a:extLst>
              <a:ext uri="{FF2B5EF4-FFF2-40B4-BE49-F238E27FC236}">
                <a16:creationId xmlns:a16="http://schemas.microsoft.com/office/drawing/2014/main" id="{C5D62E37-DC2C-8B8B-1E1B-ED1B7096ED90}"/>
              </a:ext>
            </a:extLst>
          </p:cNvPr>
          <p:cNvPicPr>
            <a:picLocks noChangeAspect="1"/>
          </p:cNvPicPr>
          <p:nvPr/>
        </p:nvPicPr>
        <p:blipFill>
          <a:blip r:embed="rId3"/>
          <a:stretch>
            <a:fillRect/>
          </a:stretch>
        </p:blipFill>
        <p:spPr>
          <a:xfrm>
            <a:off x="297498" y="1290320"/>
            <a:ext cx="4550606" cy="3045142"/>
          </a:xfrm>
          <a:prstGeom prst="rect">
            <a:avLst/>
          </a:prstGeom>
        </p:spPr>
      </p:pic>
      <p:sp>
        <p:nvSpPr>
          <p:cNvPr id="3" name="Text Placeholder 2">
            <a:extLst>
              <a:ext uri="{FF2B5EF4-FFF2-40B4-BE49-F238E27FC236}">
                <a16:creationId xmlns:a16="http://schemas.microsoft.com/office/drawing/2014/main" id="{BBE46FCF-C73A-E305-CE84-C8FB26B0746C}"/>
              </a:ext>
            </a:extLst>
          </p:cNvPr>
          <p:cNvSpPr>
            <a:spLocks noGrp="1"/>
          </p:cNvSpPr>
          <p:nvPr>
            <p:ph type="body" idx="1"/>
          </p:nvPr>
        </p:nvSpPr>
        <p:spPr>
          <a:xfrm>
            <a:off x="4848104" y="902249"/>
            <a:ext cx="4099852" cy="3961879"/>
          </a:xfrm>
        </p:spPr>
        <p:txBody>
          <a:bodyPr>
            <a:noAutofit/>
          </a:bodyPr>
          <a:lstStyle/>
          <a:p>
            <a:r>
              <a:rPr lang="en-CA" dirty="0">
                <a:latin typeface="Arial" panose="020B0604020202020204" pitchFamily="34" charset="0"/>
                <a:cs typeface="Arial" panose="020B0604020202020204" pitchFamily="34" charset="0"/>
              </a:rPr>
              <a:t>Federal revenues can be broken down into five main categories:</a:t>
            </a:r>
          </a:p>
          <a:p>
            <a:pPr lvl="1"/>
            <a:r>
              <a:rPr lang="en-CA" sz="1800" dirty="0">
                <a:latin typeface="Arial" panose="020B0604020202020204" pitchFamily="34" charset="0"/>
                <a:cs typeface="Arial" panose="020B0604020202020204" pitchFamily="34" charset="0"/>
              </a:rPr>
              <a:t>income tax revenues, </a:t>
            </a:r>
          </a:p>
          <a:p>
            <a:pPr lvl="1"/>
            <a:r>
              <a:rPr lang="en-CA" sz="1800" dirty="0">
                <a:latin typeface="Arial" panose="020B0604020202020204" pitchFamily="34" charset="0"/>
                <a:cs typeface="Arial" panose="020B0604020202020204" pitchFamily="34" charset="0"/>
              </a:rPr>
              <a:t>other taxes and duties, </a:t>
            </a:r>
          </a:p>
          <a:p>
            <a:pPr lvl="1"/>
            <a:r>
              <a:rPr lang="en-CA" sz="1800" dirty="0">
                <a:latin typeface="Arial" panose="020B0604020202020204" pitchFamily="34" charset="0"/>
                <a:cs typeface="Arial" panose="020B0604020202020204" pitchFamily="34" charset="0"/>
              </a:rPr>
              <a:t>Employment Insurance (EI) premium revenues, </a:t>
            </a:r>
          </a:p>
          <a:p>
            <a:pPr lvl="1"/>
            <a:r>
              <a:rPr lang="en-CA" sz="1800" dirty="0">
                <a:latin typeface="Arial" panose="020B0604020202020204" pitchFamily="34" charset="0"/>
                <a:cs typeface="Arial" panose="020B0604020202020204" pitchFamily="34" charset="0"/>
              </a:rPr>
              <a:t>fuel charge proceeds, </a:t>
            </a:r>
          </a:p>
          <a:p>
            <a:pPr lvl="1"/>
            <a:r>
              <a:rPr lang="en-CA" sz="1800" dirty="0">
                <a:latin typeface="Arial" panose="020B0604020202020204" pitchFamily="34" charset="0"/>
                <a:cs typeface="Arial" panose="020B0604020202020204" pitchFamily="34" charset="0"/>
              </a:rPr>
              <a:t>other revenues. </a:t>
            </a:r>
          </a:p>
          <a:p>
            <a:r>
              <a:rPr lang="en-CA" dirty="0">
                <a:latin typeface="Arial" panose="020B0604020202020204" pitchFamily="34" charset="0"/>
                <a:cs typeface="Arial" panose="020B0604020202020204" pitchFamily="34" charset="0"/>
              </a:rPr>
              <a:t>Within the income tax category, personal income tax revenues are the largest source of federal revenues.</a:t>
            </a:r>
          </a:p>
        </p:txBody>
      </p:sp>
    </p:spTree>
    <p:extLst>
      <p:ext uri="{BB962C8B-B14F-4D97-AF65-F5344CB8AC3E}">
        <p14:creationId xmlns:p14="http://schemas.microsoft.com/office/powerpoint/2010/main" val="142183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85DC-FF3D-EEB2-EDDE-A3E9B976FAA3}"/>
              </a:ext>
            </a:extLst>
          </p:cNvPr>
          <p:cNvSpPr>
            <a:spLocks noGrp="1"/>
          </p:cNvSpPr>
          <p:nvPr>
            <p:ph type="title"/>
          </p:nvPr>
        </p:nvSpPr>
        <p:spPr/>
        <p:txBody>
          <a:bodyPr>
            <a:noAutofit/>
          </a:bodyPr>
          <a:lstStyle/>
          <a:p>
            <a:r>
              <a:rPr lang="en-CA" sz="2800" b="1" dirty="0">
                <a:latin typeface="Arial" panose="020B0604020202020204" pitchFamily="34" charset="0"/>
                <a:cs typeface="Arial" panose="020B0604020202020204" pitchFamily="34" charset="0"/>
              </a:rPr>
              <a:t>12.1 Government of Canada and its Budget V</a:t>
            </a:r>
            <a:endParaRPr lang="en-US" sz="28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FC9789A-C7D6-480D-8BC4-322D2F713C74}"/>
              </a:ext>
            </a:extLst>
          </p:cNvPr>
          <p:cNvSpPr>
            <a:spLocks noGrp="1"/>
          </p:cNvSpPr>
          <p:nvPr>
            <p:ph type="body" idx="1"/>
          </p:nvPr>
        </p:nvSpPr>
        <p:spPr>
          <a:xfrm>
            <a:off x="311700" y="1035907"/>
            <a:ext cx="8520600" cy="812285"/>
          </a:xfrm>
        </p:spPr>
        <p:txBody>
          <a:bodyPr>
            <a:normAutofit fontScale="92500" lnSpcReduction="10000"/>
          </a:bodyPr>
          <a:lstStyle/>
          <a:p>
            <a:pPr marL="114300" indent="0">
              <a:buNone/>
            </a:pPr>
            <a:r>
              <a:rPr lang="en-CA" sz="2000" dirty="0">
                <a:latin typeface="Arial" panose="020B0604020202020204" pitchFamily="34" charset="0"/>
                <a:cs typeface="Arial" panose="020B0604020202020204" pitchFamily="34" charset="0"/>
              </a:rPr>
              <a:t>As its key fiscal anchor, the government is committed to reducing the accumulated deficit-to-GDP ratio over the medium term.</a:t>
            </a:r>
            <a:endParaRPr lang="en-US" sz="2000" b="1" dirty="0">
              <a:latin typeface="Arial" panose="020B0604020202020204" pitchFamily="34" charset="0"/>
              <a:cs typeface="Arial" panose="020B0604020202020204" pitchFamily="34" charset="0"/>
            </a:endParaRPr>
          </a:p>
        </p:txBody>
      </p:sp>
      <p:pic>
        <p:nvPicPr>
          <p:cNvPr id="5" name="Picture 4" descr="federal debt (accumulated deficit) since 1997-1998 to 2020-21">
            <a:extLst>
              <a:ext uri="{FF2B5EF4-FFF2-40B4-BE49-F238E27FC236}">
                <a16:creationId xmlns:a16="http://schemas.microsoft.com/office/drawing/2014/main" id="{F496FE63-62E2-B3E8-EE05-ACDAD8A69A45}"/>
              </a:ext>
            </a:extLst>
          </p:cNvPr>
          <p:cNvPicPr>
            <a:picLocks noChangeAspect="1"/>
          </p:cNvPicPr>
          <p:nvPr/>
        </p:nvPicPr>
        <p:blipFill>
          <a:blip r:embed="rId3"/>
          <a:stretch>
            <a:fillRect/>
          </a:stretch>
        </p:blipFill>
        <p:spPr>
          <a:xfrm>
            <a:off x="1190307" y="1866300"/>
            <a:ext cx="6296025" cy="2914650"/>
          </a:xfrm>
          <a:prstGeom prst="rect">
            <a:avLst/>
          </a:prstGeom>
        </p:spPr>
      </p:pic>
    </p:spTree>
    <p:extLst>
      <p:ext uri="{BB962C8B-B14F-4D97-AF65-F5344CB8AC3E}">
        <p14:creationId xmlns:p14="http://schemas.microsoft.com/office/powerpoint/2010/main" val="66277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81D2-7409-0302-1636-E24A519E73E5}"/>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12.2 Fiscal Policy Tools</a:t>
            </a:r>
            <a:endParaRPr lang="en-US" dirty="0"/>
          </a:p>
        </p:txBody>
      </p:sp>
      <p:sp>
        <p:nvSpPr>
          <p:cNvPr id="3" name="Text Placeholder 2">
            <a:extLst>
              <a:ext uri="{FF2B5EF4-FFF2-40B4-BE49-F238E27FC236}">
                <a16:creationId xmlns:a16="http://schemas.microsoft.com/office/drawing/2014/main" id="{AAA76DD6-E7EC-1E3B-DACA-053DB81AB6AD}"/>
              </a:ext>
            </a:extLst>
          </p:cNvPr>
          <p:cNvSpPr>
            <a:spLocks noGrp="1"/>
          </p:cNvSpPr>
          <p:nvPr>
            <p:ph type="body" idx="1"/>
          </p:nvPr>
        </p:nvSpPr>
        <p:spPr/>
        <p:txBody>
          <a:bodyPr>
            <a:normAutofit/>
          </a:bodyPr>
          <a:lstStyle/>
          <a:p>
            <a:r>
              <a:rPr lang="en-CA" sz="2000" dirty="0">
                <a:latin typeface="Arial" panose="020B0604020202020204" pitchFamily="34" charset="0"/>
                <a:cs typeface="Arial" panose="020B0604020202020204" pitchFamily="34" charset="0"/>
              </a:rPr>
              <a:t>The main objective of the Federal Government’s fiscal policy tools is to stimulate the economy out of a recession by increasing GDP or control a rising inflation.</a:t>
            </a:r>
          </a:p>
          <a:p>
            <a:r>
              <a:rPr lang="en-CA" sz="2000" dirty="0">
                <a:latin typeface="Arial" panose="020B0604020202020204" pitchFamily="34" charset="0"/>
                <a:cs typeface="Arial" panose="020B0604020202020204" pitchFamily="34" charset="0"/>
              </a:rPr>
              <a:t>The government controls GDP and/or price levels through:</a:t>
            </a:r>
          </a:p>
          <a:p>
            <a:pPr lvl="1"/>
            <a:r>
              <a:rPr lang="en-CA" sz="2000" dirty="0">
                <a:latin typeface="Arial" panose="020B0604020202020204" pitchFamily="34" charset="0"/>
                <a:cs typeface="Arial" panose="020B0604020202020204" pitchFamily="34" charset="0"/>
              </a:rPr>
              <a:t>Government purchases, G</a:t>
            </a:r>
          </a:p>
          <a:p>
            <a:pPr lvl="1"/>
            <a:r>
              <a:rPr lang="en-CA" sz="2000" dirty="0">
                <a:latin typeface="Arial" panose="020B0604020202020204" pitchFamily="34" charset="0"/>
                <a:cs typeface="Arial" panose="020B0604020202020204" pitchFamily="34" charset="0"/>
              </a:rPr>
              <a:t>Taxes, T</a:t>
            </a:r>
          </a:p>
          <a:p>
            <a:pPr lvl="1"/>
            <a:r>
              <a:rPr lang="en-CA" sz="2000" dirty="0">
                <a:latin typeface="Arial" panose="020B0604020202020204" pitchFamily="34" charset="0"/>
                <a:cs typeface="Arial" panose="020B0604020202020204" pitchFamily="34" charset="0"/>
              </a:rPr>
              <a:t>Transfer payments, TR</a:t>
            </a:r>
          </a:p>
          <a:p>
            <a:r>
              <a:rPr lang="en-CA" sz="2000" dirty="0">
                <a:latin typeface="Arial" panose="020B0604020202020204" pitchFamily="34" charset="0"/>
                <a:cs typeface="Arial" panose="020B0604020202020204" pitchFamily="34" charset="0"/>
              </a:rPr>
              <a:t>Federal, provincial, and local governments could spend tax dollars to stimulate the economy at their own discretion.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0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E732-FF99-612E-0C97-96FD19A09AD7}"/>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12.2 Automatic vs Discretionary Policies</a:t>
            </a:r>
            <a:endParaRPr lang="en-US" dirty="0"/>
          </a:p>
        </p:txBody>
      </p:sp>
      <p:sp>
        <p:nvSpPr>
          <p:cNvPr id="3" name="Text Placeholder 2">
            <a:extLst>
              <a:ext uri="{FF2B5EF4-FFF2-40B4-BE49-F238E27FC236}">
                <a16:creationId xmlns:a16="http://schemas.microsoft.com/office/drawing/2014/main" id="{024E2A5B-A882-78CC-A818-F7284E8A8DEF}"/>
              </a:ext>
            </a:extLst>
          </p:cNvPr>
          <p:cNvSpPr>
            <a:spLocks noGrp="1"/>
          </p:cNvSpPr>
          <p:nvPr>
            <p:ph type="body" idx="1"/>
          </p:nvPr>
        </p:nvSpPr>
        <p:spPr/>
        <p:txBody>
          <a:bodyPr>
            <a:noAutofit/>
          </a:bodyPr>
          <a:lstStyle/>
          <a:p>
            <a:r>
              <a:rPr lang="en-US" dirty="0">
                <a:latin typeface="Arial" panose="020B0604020202020204" pitchFamily="34" charset="0"/>
                <a:cs typeface="Arial" panose="020B0604020202020204" pitchFamily="34" charset="0"/>
              </a:rPr>
              <a:t>Some types of government expenses and taxes change with respect to the business cycle. </a:t>
            </a:r>
            <a:r>
              <a:rPr lang="en-US" sz="1800" dirty="0">
                <a:latin typeface="Arial" panose="020B0604020202020204" pitchFamily="34" charset="0"/>
                <a:cs typeface="Arial" panose="020B0604020202020204" pitchFamily="34" charset="0"/>
              </a:rPr>
              <a:t>During an expansionary phase, unemployment falls, and government’s revenue generation would likely increase while EI claims and transfer payments decrease so government expenses reduce.</a:t>
            </a:r>
          </a:p>
          <a:p>
            <a:pPr lvl="1"/>
            <a:r>
              <a:rPr lang="en-US" sz="1800" dirty="0">
                <a:latin typeface="Arial" panose="020B0604020202020204" pitchFamily="34" charset="0"/>
                <a:cs typeface="Arial" panose="020B0604020202020204" pitchFamily="34" charset="0"/>
              </a:rPr>
              <a:t>During a recession, </a:t>
            </a:r>
            <a:r>
              <a:rPr lang="en-CA" sz="1800" dirty="0">
                <a:latin typeface="Arial" panose="020B0604020202020204" pitchFamily="34" charset="0"/>
                <a:cs typeface="Arial" panose="020B0604020202020204" pitchFamily="34" charset="0"/>
              </a:rPr>
              <a:t>unemployment</a:t>
            </a:r>
            <a:r>
              <a:rPr lang="en-US" sz="1800" dirty="0">
                <a:latin typeface="Arial" panose="020B0604020202020204" pitchFamily="34" charset="0"/>
                <a:cs typeface="Arial" panose="020B0604020202020204" pitchFamily="34" charset="0"/>
              </a:rPr>
              <a:t> increases, and government tax collection (revenues) tend to decrease while claims for unemployment benefits increase as do government expenditures.</a:t>
            </a:r>
          </a:p>
          <a:p>
            <a:pPr marL="596900" lvl="1" indent="0">
              <a:buNone/>
            </a:pPr>
            <a:r>
              <a:rPr lang="en-US" sz="1800" dirty="0">
                <a:latin typeface="Arial" panose="020B0604020202020204" pitchFamily="34" charset="0"/>
                <a:cs typeface="Arial" panose="020B0604020202020204" pitchFamily="34" charset="0"/>
              </a:rPr>
              <a:t>These are known as </a:t>
            </a:r>
            <a:r>
              <a:rPr lang="en-US" sz="1800" b="1" dirty="0">
                <a:latin typeface="Arial" panose="020B0604020202020204" pitchFamily="34" charset="0"/>
                <a:cs typeface="Arial" panose="020B0604020202020204" pitchFamily="34" charset="0"/>
              </a:rPr>
              <a:t>automatic </a:t>
            </a:r>
            <a:r>
              <a:rPr lang="en-CA" sz="1800" b="1" dirty="0">
                <a:latin typeface="Arial" panose="020B0604020202020204" pitchFamily="34" charset="0"/>
                <a:cs typeface="Arial" panose="020B0604020202020204" pitchFamily="34" charset="0"/>
              </a:rPr>
              <a:t>stabilisers</a:t>
            </a:r>
            <a:r>
              <a:rPr lang="en-US" sz="1800"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When the government decides to change taxes or spending to address public policy goals, the policies are discretionary policies.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86118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http://purl.org/dc/terms/"/>
    <ds:schemaRef ds:uri="http://purl.org/dc/elements/1.1/"/>
    <ds:schemaRef ds:uri="http://purl.org/dc/dcmitype/"/>
    <ds:schemaRef ds:uri="2f475e60-e75d-4119-aa30-b65db0d9cc60"/>
    <ds:schemaRef ds:uri="http://schemas.microsoft.com/office/2006/documentManagement/types"/>
    <ds:schemaRef ds:uri="94abd359-9534-4d37-9b01-9864deda33e0"/>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1767</TotalTime>
  <Words>2475</Words>
  <Application>Microsoft Office PowerPoint</Application>
  <PresentationFormat>On-screen Show (16:9)</PresentationFormat>
  <Paragraphs>197</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Cambria Math</vt:lpstr>
      <vt:lpstr>Arial</vt:lpstr>
      <vt:lpstr>Roboto</vt:lpstr>
      <vt:lpstr>Calibri</vt:lpstr>
      <vt:lpstr>Montserrat</vt:lpstr>
      <vt:lpstr>Geometric</vt:lpstr>
      <vt:lpstr>Principles of Macroeconomics</vt:lpstr>
      <vt:lpstr>Learning Outcomes</vt:lpstr>
      <vt:lpstr>12.1 Government of Canada and its Budget I</vt:lpstr>
      <vt:lpstr>12.1 Government of Canada and its Budget II</vt:lpstr>
      <vt:lpstr>12.1 Government of Canada and its Budget III</vt:lpstr>
      <vt:lpstr>12.1 Government of Canada and its Budget IV</vt:lpstr>
      <vt:lpstr>12.1 Government of Canada and its Budget V</vt:lpstr>
      <vt:lpstr>12.2 Fiscal Policy Tools</vt:lpstr>
      <vt:lpstr>12.2 Automatic vs Discretionary Policies</vt:lpstr>
      <vt:lpstr>12.2 Discretionary Policies: Expansionary Fiscal Policy I  </vt:lpstr>
      <vt:lpstr>12.2 Expansionary Fiscal Policy II  </vt:lpstr>
      <vt:lpstr>12.2 Discretionary Policies: Contractionary Fiscal Policy I</vt:lpstr>
      <vt:lpstr>12.2 Contractionary Fiscal Policy II</vt:lpstr>
      <vt:lpstr>12.3 Government Purchases (Spending) Multiplier I</vt:lpstr>
      <vt:lpstr>12.3 Government Purchases (Spending) Multiplier II</vt:lpstr>
      <vt:lpstr>12.3 Government Purchases (Spending) Multiplier III</vt:lpstr>
      <vt:lpstr>12.4 Tax-Cut Multiplier I</vt:lpstr>
      <vt:lpstr>12.4 Fiscal Policies</vt:lpstr>
      <vt:lpstr>12.4 Government Expense Multiplier vs Tax-Cut Multiplier</vt:lpstr>
      <vt:lpstr>12.4 Multipliers work both ways</vt:lpstr>
      <vt:lpstr>12.5 Possible Obstacles to Fiscal Policy Measures I  </vt:lpstr>
      <vt:lpstr>12.5 Possible Obstacles to Fiscal Policy Measures II  </vt:lpstr>
      <vt:lpstr>12.5 Possible Obstacles to Fiscal Policy Measures III  </vt:lpstr>
      <vt:lpstr>12.6 Supply-Side Effects of Fiscal Policy I</vt:lpstr>
      <vt:lpstr>12.6 Supply-Side Effects of Fiscal Policy II</vt:lpstr>
      <vt:lpstr>12.7 Covid 19 and Fiscal Policy</vt:lpstr>
      <vt:lpstr>12.8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101</cp:revision>
  <cp:lastPrinted>2021-10-24T15:39:03Z</cp:lastPrinted>
  <dcterms:modified xsi:type="dcterms:W3CDTF">2023-04-25T12:17:55Z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