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23"/>
  </p:notesMasterIdLst>
  <p:sldIdLst>
    <p:sldId id="256" r:id="rId5"/>
    <p:sldId id="258" r:id="rId6"/>
    <p:sldId id="288" r:id="rId7"/>
    <p:sldId id="287" r:id="rId8"/>
    <p:sldId id="286" r:id="rId9"/>
    <p:sldId id="301" r:id="rId10"/>
    <p:sldId id="289" r:id="rId11"/>
    <p:sldId id="290" r:id="rId12"/>
    <p:sldId id="291" r:id="rId13"/>
    <p:sldId id="292" r:id="rId14"/>
    <p:sldId id="299" r:id="rId15"/>
    <p:sldId id="293" r:id="rId16"/>
    <p:sldId id="294" r:id="rId17"/>
    <p:sldId id="295" r:id="rId18"/>
    <p:sldId id="296" r:id="rId19"/>
    <p:sldId id="297" r:id="rId20"/>
    <p:sldId id="298" r:id="rId21"/>
    <p:sldId id="302" r:id="rId22"/>
  </p:sldIdLst>
  <p:sldSz cx="9144000" cy="5143500" type="screen16x9"/>
  <p:notesSz cx="6858000" cy="9144000"/>
  <p:embeddedFontLst>
    <p:embeddedFont>
      <p:font typeface="Montserrat" pitchFamily="2" charset="0"/>
      <p:regular r:id="rId24"/>
      <p:bold r:id="rId25"/>
      <p:italic r:id="rId26"/>
      <p:boldItalic r:id="rId27"/>
    </p:embeddedFont>
    <p:embeddedFont>
      <p:font typeface="Roboto" panose="02000000000000000000" pitchFamily="2"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740BD2F-4FBC-08CC-DE92-A1B17E4EDE02}" name="Nag, Sharmistha" initials="NS" userId="S::snag@fanshawec.ca::e12ca53e-634b-4d1a-bca9-1fe1ca9d5d9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chienzi, Jack" initials="MJ" lastIdx="5" clrIdx="0">
    <p:extLst>
      <p:ext uri="{19B8F6BF-5375-455C-9EA6-DF929625EA0E}">
        <p15:presenceInfo xmlns:p15="http://schemas.microsoft.com/office/powerpoint/2012/main" userId="S-1-5-21-750930478-754930973-930774774-290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5281AA-3693-189A-4DE1-A21FC47D8A5F}" v="330" dt="2022-09-28T18:37:17.287"/>
    <p1510:client id="{3FB18DC6-7D9F-EC02-08D3-45E320793EC2}" v="124" dt="2022-09-29T16:00:02.434"/>
    <p1510:client id="{81D82FBD-971F-E97F-C632-E64D603E72E5}" v="96" dt="2022-07-26T14:44:43.765"/>
    <p1510:client id="{AA7ED3DD-747A-7124-B72A-1F1FDD5BF0F7}" v="82" dt="2022-10-05T16:00:31.777"/>
    <p1510:client id="{D44C6431-9E44-3B9F-1DC1-3D0167B65B2D}" v="1" dt="2022-10-04T17:30:03.994"/>
    <p1510:client id="{E96F4B22-6C35-DE17-348E-756B90BE7CF1}" v="193" dt="2022-07-26T14:17:28.5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23" autoAdjust="0"/>
    <p:restoredTop sz="86377" autoAdjust="0"/>
  </p:normalViewPr>
  <p:slideViewPr>
    <p:cSldViewPr snapToGrid="0">
      <p:cViewPr varScale="1">
        <p:scale>
          <a:sx n="82" d="100"/>
          <a:sy n="82" d="100"/>
        </p:scale>
        <p:origin x="108" y="540"/>
      </p:cViewPr>
      <p:guideLst>
        <p:guide orient="horz" pos="1620"/>
        <p:guide pos="2880"/>
      </p:guideLst>
    </p:cSldViewPr>
  </p:slideViewPr>
  <p:outlineViewPr>
    <p:cViewPr>
      <p:scale>
        <a:sx n="33" d="100"/>
        <a:sy n="33" d="100"/>
      </p:scale>
      <p:origin x="0" y="-229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r>
              <a:rPr lang="en-CA" dirty="0"/>
              <a:t>Continuing the pineapple and crab example from Fig 2.2, suppose another person, Jamie, becomes stranded on the island with you. You could choose to avoid him and live your own separate lives, or you could work together to improve each other’s well-being. It turns out Jamie has different skills than you – he is </a:t>
            </a:r>
            <a:r>
              <a:rPr lang="en-CA" i="1" dirty="0"/>
              <a:t>better</a:t>
            </a:r>
            <a:r>
              <a:rPr lang="en-CA" dirty="0"/>
              <a:t> at producing crabs and you are </a:t>
            </a:r>
            <a:r>
              <a:rPr lang="en-CA" i="1" dirty="0"/>
              <a:t>better</a:t>
            </a:r>
            <a:r>
              <a:rPr lang="en-CA" dirty="0"/>
              <a:t> at growing pineapples. Jamie’s production possibilities are shown in the table below (Fig 2.5).</a:t>
            </a:r>
            <a:endParaRPr lang="en-US" dirty="0"/>
          </a:p>
          <a:p>
            <a:pPr indent="0">
              <a:buNone/>
            </a:pPr>
            <a:br>
              <a:rPr lang="en-US" dirty="0"/>
            </a:br>
            <a:endParaRPr lang="en-US" dirty="0"/>
          </a:p>
          <a:p>
            <a:pPr marL="171450" indent="-171450"/>
            <a:r>
              <a:rPr lang="en-CA" dirty="0"/>
              <a:t>In this case, where one person or group is </a:t>
            </a:r>
            <a:r>
              <a:rPr lang="en-CA" i="1" dirty="0"/>
              <a:t>better</a:t>
            </a:r>
            <a:r>
              <a:rPr lang="en-CA" dirty="0"/>
              <a:t> at producing a good, we say they have an </a:t>
            </a:r>
            <a:r>
              <a:rPr lang="en-CA" b="1" dirty="0"/>
              <a:t>Absolute Advantage </a:t>
            </a:r>
            <a:r>
              <a:rPr lang="en-CA" dirty="0"/>
              <a:t>in the production of the good. In this example, from Fig 2.2 and 2.5, Jamie has an absolute advantage in the production of crab as he can produce a maximum of 20 crabs while you can produce a maximum of 15 crabs, and you have an absolute advantage in producing pineapples as you can grow a maximum of 30 pineapples while Jamie can produce a maximum of 15 only. </a:t>
            </a:r>
            <a:br>
              <a:rPr lang="en-CA" dirty="0"/>
            </a:br>
            <a:br>
              <a:rPr lang="en-CA" dirty="0"/>
            </a:br>
            <a:endParaRPr lang="en-CA" dirty="0"/>
          </a:p>
          <a:p>
            <a:pPr marL="158750" indent="0">
              <a:buNone/>
            </a:pPr>
            <a:endParaRPr lang="en-CA" dirty="0"/>
          </a:p>
        </p:txBody>
      </p:sp>
    </p:spTree>
    <p:extLst>
      <p:ext uri="{BB962C8B-B14F-4D97-AF65-F5344CB8AC3E}">
        <p14:creationId xmlns:p14="http://schemas.microsoft.com/office/powerpoint/2010/main" val="25543475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gn="l">
              <a:buNone/>
            </a:pPr>
            <a:r>
              <a:rPr lang="en-US" b="1" i="0" dirty="0">
                <a:solidFill>
                  <a:srgbClr val="373D3F"/>
                </a:solidFill>
                <a:effectLst/>
                <a:latin typeface="Montserrat" panose="00000500000000000000" pitchFamily="2" charset="0"/>
              </a:rPr>
              <a:t>Finding out Comparative Advantage</a:t>
            </a:r>
          </a:p>
          <a:p>
            <a:pPr marL="158750" indent="0" algn="l">
              <a:buNone/>
            </a:pPr>
            <a:endParaRPr lang="en-US" b="1" i="0" dirty="0">
              <a:solidFill>
                <a:srgbClr val="373D3F"/>
              </a:solidFill>
              <a:effectLst/>
              <a:latin typeface="Montserrat" panose="00000500000000000000" pitchFamily="2" charset="0"/>
            </a:endParaRPr>
          </a:p>
          <a:p>
            <a:pPr marL="158750" indent="0" algn="just">
              <a:buNone/>
            </a:pPr>
            <a:r>
              <a:rPr lang="en-US" b="0" i="0" dirty="0">
                <a:solidFill>
                  <a:srgbClr val="373D3F"/>
                </a:solidFill>
                <a:effectLst/>
                <a:latin typeface="Montserrat" panose="00000500000000000000" pitchFamily="2" charset="0"/>
              </a:rPr>
              <a:t>Refer to Fig 2.3. When you produce 15 crabs, you give up 30 pineapples. So your opportunity cost of producing 1 crab is 2 pineapples. Referring to Fig 2.6, when Jamie produces 20 crabs, he gives up 15 pineapples. So Jamie’s opportunity cost of producing 1 crab is 0.75 pineapples. Because </a:t>
            </a:r>
            <a:r>
              <a:rPr lang="en-US" b="1" i="0" dirty="0">
                <a:solidFill>
                  <a:srgbClr val="373D3F"/>
                </a:solidFill>
                <a:effectLst/>
                <a:latin typeface="Montserrat" panose="00000500000000000000" pitchFamily="2" charset="0"/>
              </a:rPr>
              <a:t>Jamie </a:t>
            </a:r>
            <a:r>
              <a:rPr lang="en-US" b="0" i="0" dirty="0">
                <a:solidFill>
                  <a:srgbClr val="373D3F"/>
                </a:solidFill>
                <a:effectLst/>
                <a:latin typeface="Montserrat" panose="00000500000000000000" pitchFamily="2" charset="0"/>
              </a:rPr>
              <a:t>has a lower opportunity cost in producing crabs, he has a </a:t>
            </a:r>
            <a:r>
              <a:rPr lang="en-US" b="1" i="0" dirty="0">
                <a:solidFill>
                  <a:srgbClr val="373D3F"/>
                </a:solidFill>
                <a:effectLst/>
                <a:latin typeface="Montserrat" panose="00000500000000000000" pitchFamily="2" charset="0"/>
              </a:rPr>
              <a:t>comparative advantage</a:t>
            </a:r>
            <a:r>
              <a:rPr lang="en-US" b="0" i="0" dirty="0">
                <a:solidFill>
                  <a:srgbClr val="373D3F"/>
                </a:solidFill>
                <a:effectLst/>
                <a:latin typeface="Montserrat" panose="00000500000000000000" pitchFamily="2" charset="0"/>
              </a:rPr>
              <a:t> in </a:t>
            </a:r>
            <a:r>
              <a:rPr lang="en-US" b="1" i="0" dirty="0">
                <a:solidFill>
                  <a:srgbClr val="373D3F"/>
                </a:solidFill>
                <a:effectLst/>
                <a:latin typeface="Montserrat" panose="00000500000000000000" pitchFamily="2" charset="0"/>
              </a:rPr>
              <a:t>crabs</a:t>
            </a:r>
            <a:r>
              <a:rPr lang="en-US" b="0" i="0" dirty="0">
                <a:solidFill>
                  <a:srgbClr val="373D3F"/>
                </a:solidFill>
                <a:effectLst/>
                <a:latin typeface="Montserrat" panose="00000500000000000000" pitchFamily="2" charset="0"/>
              </a:rPr>
              <a:t>. Similarly, we can find your opportunity cost in producing 1 pineapple is 0.5 crabs and Jamie’s opportunity cost is 1.33 crabs. Therefore, we can infer </a:t>
            </a:r>
            <a:r>
              <a:rPr lang="en-US" b="1" i="0" dirty="0">
                <a:solidFill>
                  <a:srgbClr val="373D3F"/>
                </a:solidFill>
                <a:effectLst/>
                <a:latin typeface="Montserrat" panose="00000500000000000000" pitchFamily="2" charset="0"/>
              </a:rPr>
              <a:t>you</a:t>
            </a:r>
            <a:r>
              <a:rPr lang="en-US" b="0" i="0" dirty="0">
                <a:solidFill>
                  <a:srgbClr val="373D3F"/>
                </a:solidFill>
                <a:effectLst/>
                <a:latin typeface="Montserrat" panose="00000500000000000000" pitchFamily="2" charset="0"/>
              </a:rPr>
              <a:t> have a lower opportunity cost or </a:t>
            </a:r>
            <a:r>
              <a:rPr lang="en-US" b="1" i="0" dirty="0">
                <a:solidFill>
                  <a:srgbClr val="373D3F"/>
                </a:solidFill>
                <a:effectLst/>
                <a:latin typeface="Montserrat" panose="00000500000000000000" pitchFamily="2" charset="0"/>
              </a:rPr>
              <a:t>comparative advantage</a:t>
            </a:r>
            <a:r>
              <a:rPr lang="en-US" b="0" i="0" dirty="0">
                <a:solidFill>
                  <a:srgbClr val="373D3F"/>
                </a:solidFill>
                <a:effectLst/>
                <a:latin typeface="Montserrat" panose="00000500000000000000" pitchFamily="2" charset="0"/>
              </a:rPr>
              <a:t> in producing </a:t>
            </a:r>
            <a:r>
              <a:rPr lang="en-US" b="1" i="0" dirty="0">
                <a:solidFill>
                  <a:srgbClr val="373D3F"/>
                </a:solidFill>
                <a:effectLst/>
                <a:latin typeface="Montserrat" panose="00000500000000000000" pitchFamily="2" charset="0"/>
              </a:rPr>
              <a:t>pineapples</a:t>
            </a:r>
            <a:r>
              <a:rPr lang="en-US" b="0" i="0" dirty="0">
                <a:solidFill>
                  <a:srgbClr val="373D3F"/>
                </a:solidFill>
                <a:effectLst/>
                <a:latin typeface="Montserrat" panose="00000500000000000000" pitchFamily="2" charset="0"/>
              </a:rPr>
              <a:t>.</a:t>
            </a:r>
          </a:p>
          <a:p>
            <a:endParaRPr lang="en-CA" dirty="0"/>
          </a:p>
        </p:txBody>
      </p:sp>
    </p:spTree>
    <p:extLst>
      <p:ext uri="{BB962C8B-B14F-4D97-AF65-F5344CB8AC3E}">
        <p14:creationId xmlns:p14="http://schemas.microsoft.com/office/powerpoint/2010/main" val="4158750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a:r>
              <a:rPr lang="en-US" b="0" i="0" dirty="0">
                <a:solidFill>
                  <a:srgbClr val="373D3F"/>
                </a:solidFill>
                <a:effectLst/>
                <a:latin typeface="Montserrat" panose="00000500000000000000" pitchFamily="2" charset="0"/>
              </a:rPr>
              <a:t>Note that even though Jamie had the absolute advantage in both goods, his opportunity cost of producing crabs was still higher, since opportunity or marginal cost is based on a trade-off between the two goods. We can liken this example to trade between Canada and a developing country. Canada may be better at producing both computers and textiles (the absolute advantage) but the advantages we have in producing computers are far greater. Any hour we have to give up to produce textiles comes at a much higher cost to us than it would to a developing country, giving us the comparative advantage at producing computers, and the developing country the advantage at producing textiles.</a:t>
            </a:r>
          </a:p>
          <a:p>
            <a:pPr marL="158750" indent="0" algn="just">
              <a:buNone/>
            </a:pPr>
            <a:endParaRPr lang="en-US" b="0" i="0" dirty="0">
              <a:solidFill>
                <a:srgbClr val="373D3F"/>
              </a:solidFill>
              <a:effectLst/>
              <a:latin typeface="Montserrat" panose="00000500000000000000" pitchFamily="2" charset="0"/>
            </a:endParaRPr>
          </a:p>
          <a:p>
            <a:pPr algn="just"/>
            <a:r>
              <a:rPr lang="en-US" b="0" i="0" dirty="0">
                <a:solidFill>
                  <a:srgbClr val="373D3F"/>
                </a:solidFill>
                <a:effectLst/>
                <a:latin typeface="Montserrat" panose="00000500000000000000" pitchFamily="2" charset="0"/>
              </a:rPr>
              <a:t>The island example is no different. Even though Jamie is better at producing pineapples, what Jamie is really an expert at is producing crabs, so having to give up time spent catching crabs comes at a high cost. Therefore, you should specialize in producing pineapples and export them to Jamie while Jamie should specialize in producing crabs and export them to you.</a:t>
            </a:r>
          </a:p>
          <a:p>
            <a:endParaRPr lang="en-CA" dirty="0"/>
          </a:p>
        </p:txBody>
      </p:sp>
    </p:spTree>
    <p:extLst>
      <p:ext uri="{BB962C8B-B14F-4D97-AF65-F5344CB8AC3E}">
        <p14:creationId xmlns:p14="http://schemas.microsoft.com/office/powerpoint/2010/main" val="34373823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b="0" i="0" dirty="0">
                <a:solidFill>
                  <a:srgbClr val="373D3F"/>
                </a:solidFill>
                <a:effectLst/>
                <a:latin typeface="Montserrat" panose="00000500000000000000" pitchFamily="2" charset="0"/>
              </a:rPr>
              <a:t>Suppose, before trade you choose to produce 20 pineapples and 8 crabs and Jamie chooses to produce 10 pineapples and 9 crabs. </a:t>
            </a:r>
            <a:endParaRPr lang="en-CA" dirty="0"/>
          </a:p>
        </p:txBody>
      </p:sp>
    </p:spTree>
    <p:extLst>
      <p:ext uri="{BB962C8B-B14F-4D97-AF65-F5344CB8AC3E}">
        <p14:creationId xmlns:p14="http://schemas.microsoft.com/office/powerpoint/2010/main" val="31531561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b="0" i="0" dirty="0">
                <a:solidFill>
                  <a:srgbClr val="373D3F"/>
                </a:solidFill>
                <a:effectLst/>
                <a:latin typeface="Montserrat" panose="00000500000000000000" pitchFamily="2" charset="0"/>
              </a:rPr>
              <a:t>Therefore, after the trade, You gain +1 crab, and Jamie gains +2 crabs. Both trading partners move to a point outside their current PPF, resulting in economic growth. Figure 2.8 (Panels (A) and (B)) and Fig 2.9 below show Yours’s and Jamie’s production possibilities both before and after the trade.</a:t>
            </a:r>
            <a:endParaRPr lang="en-CA" dirty="0"/>
          </a:p>
        </p:txBody>
      </p:sp>
    </p:spTree>
    <p:extLst>
      <p:ext uri="{BB962C8B-B14F-4D97-AF65-F5344CB8AC3E}">
        <p14:creationId xmlns:p14="http://schemas.microsoft.com/office/powerpoint/2010/main" val="39740077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314431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a:r>
              <a:rPr lang="en-US" b="1" i="0" dirty="0">
                <a:solidFill>
                  <a:srgbClr val="373D3F"/>
                </a:solidFill>
                <a:effectLst/>
                <a:latin typeface="Montserrat" panose="00000500000000000000" pitchFamily="2" charset="0"/>
              </a:rPr>
              <a:t>An economic model</a:t>
            </a:r>
            <a:r>
              <a:rPr lang="en-US" b="0" i="0" dirty="0">
                <a:solidFill>
                  <a:srgbClr val="373D3F"/>
                </a:solidFill>
                <a:effectLst/>
                <a:latin typeface="Montserrat" panose="00000500000000000000" pitchFamily="2" charset="0"/>
              </a:rPr>
              <a:t> is a simplified framework that is designed to illustrate complex processes. Oftentimes in introductory Microeconomics, these models seem oversimplified because they hold certain variables constant. While one should remain aware of this, these models are still useful. Holding some information constant can help us understand a concept without being overwhelmed by a vast number of influencing factors. Economic models are the building blocks of most modern economic</a:t>
            </a:r>
          </a:p>
          <a:p>
            <a:pPr algn="just"/>
            <a:r>
              <a:rPr lang="en-US" b="0" i="0" dirty="0">
                <a:solidFill>
                  <a:srgbClr val="373D3F"/>
                </a:solidFill>
                <a:effectLst/>
                <a:latin typeface="Montserrat" panose="00000500000000000000" pitchFamily="2" charset="0"/>
              </a:rPr>
              <a:t> theories. By understanding these models, we can develop a mindset to understand the economic world.</a:t>
            </a:r>
          </a:p>
          <a:p>
            <a:pPr marL="158750" indent="0" algn="just">
              <a:buNone/>
            </a:pPr>
            <a:endParaRPr lang="en-US" b="0" i="0" dirty="0">
              <a:solidFill>
                <a:srgbClr val="373D3F"/>
              </a:solidFill>
              <a:effectLst/>
              <a:latin typeface="Montserrat" panose="00000500000000000000" pitchFamily="2" charset="0"/>
            </a:endParaRPr>
          </a:p>
          <a:p>
            <a:pPr algn="l"/>
            <a:r>
              <a:rPr lang="en-US" b="0" i="0" dirty="0">
                <a:solidFill>
                  <a:srgbClr val="373D3F"/>
                </a:solidFill>
                <a:effectLst/>
                <a:latin typeface="Montserrat" panose="00000500000000000000" pitchFamily="2" charset="0"/>
              </a:rPr>
              <a:t>The two basic Economic Models we shall consider here are:</a:t>
            </a:r>
          </a:p>
          <a:p>
            <a:pPr lvl="1" algn="l"/>
            <a:r>
              <a:rPr lang="en-US" b="0" i="0" dirty="0">
                <a:solidFill>
                  <a:srgbClr val="373D3F"/>
                </a:solidFill>
                <a:effectLst/>
                <a:latin typeface="Montserrat" panose="00000500000000000000" pitchFamily="2" charset="0"/>
              </a:rPr>
              <a:t>Circular Flow Model</a:t>
            </a:r>
          </a:p>
          <a:p>
            <a:pPr lvl="1" algn="l"/>
            <a:r>
              <a:rPr lang="en-US" b="0" i="0" dirty="0">
                <a:solidFill>
                  <a:srgbClr val="373D3F"/>
                </a:solidFill>
                <a:effectLst/>
                <a:latin typeface="Montserrat" panose="00000500000000000000" pitchFamily="2" charset="0"/>
              </a:rPr>
              <a:t>Production Possibility Model</a:t>
            </a:r>
          </a:p>
          <a:p>
            <a:pPr marL="158750" indent="0">
              <a:buNone/>
            </a:pPr>
            <a:endParaRPr lang="en-CA" dirty="0"/>
          </a:p>
        </p:txBody>
      </p:sp>
    </p:spTree>
    <p:extLst>
      <p:ext uri="{BB962C8B-B14F-4D97-AF65-F5344CB8AC3E}">
        <p14:creationId xmlns:p14="http://schemas.microsoft.com/office/powerpoint/2010/main" val="3148972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ebfbf62896_3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ebfbf62896_3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CA"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dirty="0">
                <a:solidFill>
                  <a:srgbClr val="373D3F"/>
                </a:solidFill>
                <a:effectLst/>
                <a:latin typeface="Roboto" panose="02000000000000000000" pitchFamily="2" charset="0"/>
                <a:ea typeface="Roboto" panose="02000000000000000000" pitchFamily="2" charset="0"/>
              </a:rPr>
              <a:t>Fig 2.1 Circular Flow Diagram The Circular Flow Diagram The circular flow diagram shows how households and firms interact in the goods and services market, and in the labor market. The direction of the arrows shows that in the goods and services market, households receive goods and services and pay firms for them. In the labor market, households provide labor and receive payment from firms through wages, salaries, and benefits.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0" dirty="0">
              <a:solidFill>
                <a:srgbClr val="373D3F"/>
              </a:solidFill>
              <a:effectLst/>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i="0" dirty="0">
                <a:solidFill>
                  <a:srgbClr val="373D3F"/>
                </a:solidFill>
                <a:effectLst/>
                <a:latin typeface="Montserrat" panose="00000500000000000000" pitchFamily="2" charset="0"/>
              </a:rPr>
              <a:t>Firms produce and sell goods and services to households in the market for goods and services (or product market). Arrow “A” indicates this. Households pay for goods and services, which becomes the revenues to firms. Arrow “B” indicates this. Arrows A and B represent the two sides of the product market. Where do households obtain the income to buy goods and services? They provide the labor and other resources (e.g. land, capital, raw materials) firms need to produce goods and services in the market for inputs (or factors of production). Arrow “C” indicates this. In return, firms pay for the inputs (or resources) they use in the form of wages and other factor payments. Arrow “D” indicates this. Arrows “C” and “D” represent the two sides of the factor market.</a:t>
            </a:r>
            <a:endParaRPr lang="en-CA" dirty="0">
              <a:latin typeface="Roboto" panose="02000000000000000000" pitchFamily="2" charset="0"/>
              <a:ea typeface="Roboto" panose="02000000000000000000" pitchFamily="2" charset="0"/>
            </a:endParaRPr>
          </a:p>
          <a:p>
            <a:pPr marL="0" lvl="0" indent="0" algn="l" rtl="0">
              <a:spcBef>
                <a:spcPts val="0"/>
              </a:spcBef>
              <a:spcAft>
                <a:spcPts val="0"/>
              </a:spcAft>
              <a:buNone/>
            </a:pPr>
            <a:endParaRPr lang="en-CA" dirty="0"/>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a:r>
              <a:rPr lang="en-US" b="0" i="0" dirty="0">
                <a:solidFill>
                  <a:srgbClr val="373D3F"/>
                </a:solidFill>
                <a:effectLst/>
                <a:latin typeface="Montserrat" panose="00000500000000000000" pitchFamily="2" charset="0"/>
              </a:rPr>
              <a:t>Figure 2.2 displays a table showing several different combinations of goods that can be harvested in a given week. The table is very logical – if you spend all your time catching crabs, you will have no pineapples. Notice that you can produce either all crabs, all pineapples, or a mix of the two.</a:t>
            </a:r>
          </a:p>
          <a:p>
            <a:pPr marL="158750" indent="0" algn="just">
              <a:buNone/>
            </a:pPr>
            <a:endParaRPr lang="en-US" b="0" i="0" dirty="0">
              <a:solidFill>
                <a:srgbClr val="373D3F"/>
              </a:solidFill>
              <a:effectLst/>
              <a:latin typeface="Montserrat" panose="00000500000000000000" pitchFamily="2" charset="0"/>
            </a:endParaRPr>
          </a:p>
          <a:p>
            <a:pPr algn="just"/>
            <a:r>
              <a:rPr lang="en-US" b="0" i="0" dirty="0">
                <a:solidFill>
                  <a:srgbClr val="373D3F"/>
                </a:solidFill>
                <a:effectLst/>
                <a:latin typeface="Montserrat" panose="00000500000000000000" pitchFamily="2" charset="0"/>
              </a:rPr>
              <a:t>Assume you choose to only catch crabs. How many would have to be given up in order to obtain ten pineapples? In this example, three. This is an important concept; even though our scarce resource is time, we can measure the cost of a good, in this case, pineapples, in terms of the foregone good, in this cases crabs.</a:t>
            </a:r>
          </a:p>
          <a:p>
            <a:pPr algn="just"/>
            <a:endParaRPr lang="en-US" b="0" i="0" dirty="0">
              <a:solidFill>
                <a:srgbClr val="373D3F"/>
              </a:solidFill>
              <a:effectLst/>
              <a:latin typeface="Montserrat" panose="00000500000000000000" pitchFamily="2" charset="0"/>
            </a:endParaRPr>
          </a:p>
          <a:p>
            <a:pPr algn="just"/>
            <a:r>
              <a:rPr lang="en-US" b="0" i="0" dirty="0">
                <a:solidFill>
                  <a:srgbClr val="373D3F"/>
                </a:solidFill>
                <a:effectLst/>
                <a:latin typeface="Montserrat" panose="00000500000000000000" pitchFamily="2" charset="0"/>
              </a:rPr>
              <a:t>Notice how the marginal cost changes as you harvest more pineapples. To produce the next ten pineapples, it costs four crabs, and the next ten costs eight. Now there are no more crabs to give up. While marginal opportunity cost is not always increasing, it is intuitive to think that the more pineapples you pick, the harder they will be to find, and therefore the more time you will have to give up to harvest 10 more.</a:t>
            </a:r>
          </a:p>
          <a:p>
            <a:pPr marL="158750" indent="0">
              <a:buNone/>
            </a:pPr>
            <a:endParaRPr lang="en-CA" dirty="0"/>
          </a:p>
        </p:txBody>
      </p:sp>
    </p:spTree>
    <p:extLst>
      <p:ext uri="{BB962C8B-B14F-4D97-AF65-F5344CB8AC3E}">
        <p14:creationId xmlns:p14="http://schemas.microsoft.com/office/powerpoint/2010/main" val="2657528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b="0" i="0" dirty="0">
                <a:solidFill>
                  <a:srgbClr val="373D3F"/>
                </a:solidFill>
                <a:effectLst/>
                <a:latin typeface="Montserrat" panose="00000500000000000000" pitchFamily="2" charset="0"/>
              </a:rPr>
              <a:t>Using our terminology from before, each point along our PPF (i.e. Point A) is </a:t>
            </a:r>
            <a:r>
              <a:rPr lang="en-US" b="1" i="0" dirty="0">
                <a:solidFill>
                  <a:srgbClr val="373D3F"/>
                </a:solidFill>
                <a:effectLst/>
                <a:latin typeface="Montserrat" panose="00000500000000000000" pitchFamily="2" charset="0"/>
              </a:rPr>
              <a:t>efficient</a:t>
            </a:r>
            <a:r>
              <a:rPr lang="en-US" b="0" i="0" dirty="0">
                <a:solidFill>
                  <a:srgbClr val="373D3F"/>
                </a:solidFill>
                <a:effectLst/>
                <a:latin typeface="Montserrat" panose="00000500000000000000" pitchFamily="2" charset="0"/>
              </a:rPr>
              <a:t> (in a one-person world) since there is no way to get more pineapples without giving up some crabs and vice-versa. If we are inside the PPF (i.e. Point B), we are not fully using our resources. In this case, we can produce more pineapples without having to give up any more crabs. This point is </a:t>
            </a:r>
            <a:r>
              <a:rPr lang="en-US" b="1" i="0" dirty="0">
                <a:solidFill>
                  <a:srgbClr val="373D3F"/>
                </a:solidFill>
                <a:effectLst/>
                <a:latin typeface="Montserrat" panose="00000500000000000000" pitchFamily="2" charset="0"/>
              </a:rPr>
              <a:t>inefficient</a:t>
            </a:r>
            <a:r>
              <a:rPr lang="en-US" b="0" i="0" dirty="0">
                <a:solidFill>
                  <a:srgbClr val="373D3F"/>
                </a:solidFill>
                <a:effectLst/>
                <a:latin typeface="Montserrat" panose="00000500000000000000" pitchFamily="2" charset="0"/>
              </a:rPr>
              <a:t>. Points outside the PPF (i.e. Point C), while preferable, are </a:t>
            </a:r>
            <a:r>
              <a:rPr lang="en-US" b="1" i="0" dirty="0">
                <a:solidFill>
                  <a:srgbClr val="373D3F"/>
                </a:solidFill>
                <a:effectLst/>
                <a:latin typeface="Montserrat" panose="00000500000000000000" pitchFamily="2" charset="0"/>
              </a:rPr>
              <a:t>unattainable</a:t>
            </a:r>
            <a:r>
              <a:rPr lang="en-US" b="0" i="0" dirty="0">
                <a:solidFill>
                  <a:srgbClr val="373D3F"/>
                </a:solidFill>
                <a:effectLst/>
                <a:latin typeface="Montserrat" panose="00000500000000000000" pitchFamily="2" charset="0"/>
              </a:rPr>
              <a:t> given constraints in resources and time.</a:t>
            </a:r>
            <a:endParaRPr lang="en-CA" dirty="0"/>
          </a:p>
        </p:txBody>
      </p:sp>
    </p:spTree>
    <p:extLst>
      <p:ext uri="{BB962C8B-B14F-4D97-AF65-F5344CB8AC3E}">
        <p14:creationId xmlns:p14="http://schemas.microsoft.com/office/powerpoint/2010/main" val="2892515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i="0" dirty="0">
                <a:solidFill>
                  <a:srgbClr val="373D3F"/>
                </a:solidFill>
                <a:effectLst/>
                <a:latin typeface="Montserrat" panose="00000500000000000000" pitchFamily="2" charset="0"/>
              </a:rPr>
              <a:t>Using our analysis of Marginal Cost (MC) from before, we see that the Slope (absolute value) of the PPF is the amount of the good on the vertical axis given up to obtain additional units of the good on the horizontal axis. Recall that slope is calculated using rise overrun. From Fig 2.2, we see that to gain 10 additional pineapples (from 10 to 20 units), we give up 4 crabs (12 to 8 units). To obtain another 10 units of pineapples (from 20 to 30 units), we give up 8 crabs (8 to 0 units). As we move down the PPF, the slope and MC increase. This pattern is common enough that economists have given it a name: </a:t>
            </a:r>
            <a:r>
              <a:rPr lang="en-US" b="1" i="0" dirty="0">
                <a:solidFill>
                  <a:srgbClr val="373D3F"/>
                </a:solidFill>
                <a:effectLst/>
                <a:latin typeface="Montserrat" panose="00000500000000000000" pitchFamily="2" charset="0"/>
              </a:rPr>
              <a:t>the law of increasing opportunity cost.</a:t>
            </a:r>
          </a:p>
          <a:p>
            <a:endParaRPr lang="en-US" b="1" i="0" dirty="0">
              <a:solidFill>
                <a:srgbClr val="373D3F"/>
              </a:solidFill>
              <a:effectLst/>
              <a:latin typeface="Montserrat" panose="00000500000000000000" pitchFamily="2" charset="0"/>
            </a:endParaRPr>
          </a:p>
          <a:p>
            <a:r>
              <a:rPr lang="en-US" b="0" i="0" dirty="0">
                <a:solidFill>
                  <a:srgbClr val="373D3F"/>
                </a:solidFill>
                <a:effectLst/>
                <a:latin typeface="Montserrat" panose="00000500000000000000" pitchFamily="2" charset="0"/>
              </a:rPr>
              <a:t>This happens because some resources are better suited for producing certain goods and services instead of others. When the producer wants to obtain more pineapples and devotes more resources (time and effort) to it, there will be fewer resources available for obtaining the other goods, crab. Therefore, more pineapples result in the greater sacrifice of crabs.</a:t>
            </a:r>
            <a:endParaRPr lang="en-CA" dirty="0"/>
          </a:p>
        </p:txBody>
      </p:sp>
    </p:spTree>
    <p:extLst>
      <p:ext uri="{BB962C8B-B14F-4D97-AF65-F5344CB8AC3E}">
        <p14:creationId xmlns:p14="http://schemas.microsoft.com/office/powerpoint/2010/main" val="4082510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gn="just">
              <a:buNone/>
            </a:pPr>
            <a:endParaRPr lang="en-US" b="0" i="0" dirty="0">
              <a:solidFill>
                <a:srgbClr val="373D3F"/>
              </a:solidFill>
              <a:effectLst/>
              <a:latin typeface="Montserrat" panose="00000500000000000000" pitchFamily="2" charset="0"/>
            </a:endParaRPr>
          </a:p>
          <a:p>
            <a:r>
              <a:rPr lang="en-US" b="1" i="0" dirty="0">
                <a:solidFill>
                  <a:srgbClr val="080808"/>
                </a:solidFill>
                <a:effectLst/>
                <a:latin typeface="Roboto" panose="02000000000000000000" pitchFamily="2" charset="0"/>
                <a:ea typeface="Roboto" panose="02000000000000000000" pitchFamily="2" charset="0"/>
              </a:rPr>
              <a:t>Economic Growth:</a:t>
            </a:r>
            <a:r>
              <a:rPr lang="en-US" b="0" i="0" dirty="0">
                <a:solidFill>
                  <a:srgbClr val="080808"/>
                </a:solidFill>
                <a:effectLst/>
                <a:latin typeface="Roboto" panose="02000000000000000000" pitchFamily="2" charset="0"/>
                <a:ea typeface="Roboto" panose="02000000000000000000" pitchFamily="2" charset="0"/>
              </a:rPr>
              <a:t> allows countries, individuals, or firms to reach points outside their PPF. Factors that allow </a:t>
            </a:r>
            <a:r>
              <a:rPr lang="en-US" b="1" i="0" dirty="0">
                <a:solidFill>
                  <a:srgbClr val="080808"/>
                </a:solidFill>
                <a:effectLst/>
                <a:latin typeface="Roboto" panose="02000000000000000000" pitchFamily="2" charset="0"/>
                <a:ea typeface="Roboto" panose="02000000000000000000" pitchFamily="2" charset="0"/>
              </a:rPr>
              <a:t>shifts</a:t>
            </a:r>
            <a:r>
              <a:rPr lang="en-US" b="0" i="0" dirty="0">
                <a:solidFill>
                  <a:srgbClr val="080808"/>
                </a:solidFill>
                <a:effectLst/>
                <a:latin typeface="Roboto" panose="02000000000000000000" pitchFamily="2" charset="0"/>
                <a:ea typeface="Roboto" panose="02000000000000000000" pitchFamily="2" charset="0"/>
              </a:rPr>
              <a:t> in countries’ PPF, resulting in a change in attainable output include:</a:t>
            </a:r>
          </a:p>
          <a:p>
            <a:pPr lvl="1"/>
            <a:r>
              <a:rPr lang="en-CA" b="1" i="0" u="none" strike="noStrike" dirty="0">
                <a:solidFill>
                  <a:srgbClr val="080808"/>
                </a:solidFill>
                <a:effectLst/>
                <a:latin typeface="Roboto" panose="02000000000000000000" pitchFamily="2" charset="0"/>
                <a:ea typeface="Roboto" panose="02000000000000000000" pitchFamily="2" charset="0"/>
              </a:rPr>
              <a:t>A Shift in Technology: </a:t>
            </a:r>
            <a:r>
              <a:rPr lang="en-US" b="0" i="0" dirty="0">
                <a:solidFill>
                  <a:srgbClr val="080808"/>
                </a:solidFill>
                <a:effectLst/>
                <a:latin typeface="Roboto" panose="02000000000000000000" pitchFamily="2" charset="0"/>
                <a:ea typeface="Roboto" panose="02000000000000000000" pitchFamily="2" charset="0"/>
              </a:rPr>
              <a:t>If you were to invent a computer system that showed the location of crabs and pineapples on the island, you would be able to produce more of both goods, shifting the PPF outward.</a:t>
            </a:r>
          </a:p>
          <a:p>
            <a:pPr lvl="1"/>
            <a:r>
              <a:rPr lang="en-US" b="1" i="0" u="none" strike="noStrike" dirty="0">
                <a:solidFill>
                  <a:srgbClr val="080808"/>
                </a:solidFill>
                <a:effectLst/>
                <a:latin typeface="Roboto" panose="02000000000000000000" pitchFamily="2" charset="0"/>
                <a:ea typeface="Roboto" panose="02000000000000000000" pitchFamily="2" charset="0"/>
              </a:rPr>
              <a:t>More Physical capital, Education or Training:</a:t>
            </a:r>
            <a:r>
              <a:rPr lang="en-US" b="0" i="0" dirty="0">
                <a:solidFill>
                  <a:srgbClr val="080808"/>
                </a:solidFill>
                <a:effectLst/>
                <a:latin typeface="Roboto" panose="02000000000000000000" pitchFamily="2" charset="0"/>
                <a:ea typeface="Roboto" panose="02000000000000000000" pitchFamily="2" charset="0"/>
              </a:rPr>
              <a:t> If you were to become more skilled at harvesting pineapples or crabs and obtain more equipment, your attainable output would increase, shifting the PPF outward.</a:t>
            </a:r>
            <a:endParaRPr lang="en-US" b="0" i="0" dirty="0">
              <a:solidFill>
                <a:srgbClr val="373D3F"/>
              </a:solidFill>
              <a:effectLst/>
              <a:latin typeface="Montserrat" panose="00000500000000000000" pitchFamily="2" charset="0"/>
            </a:endParaRPr>
          </a:p>
          <a:p>
            <a:pPr marL="158750" indent="0" algn="just">
              <a:buNone/>
            </a:pPr>
            <a:endParaRPr lang="en-US" b="0" i="0" dirty="0">
              <a:solidFill>
                <a:srgbClr val="373D3F"/>
              </a:solidFill>
              <a:effectLst/>
              <a:latin typeface="Montserrat" panose="00000500000000000000" pitchFamily="2" charset="0"/>
            </a:endParaRPr>
          </a:p>
          <a:p>
            <a:pPr marL="158750" indent="0" algn="just">
              <a:buNone/>
            </a:pPr>
            <a:r>
              <a:rPr lang="en-US" b="0" i="0" dirty="0">
                <a:solidFill>
                  <a:srgbClr val="373D3F"/>
                </a:solidFill>
                <a:effectLst/>
                <a:latin typeface="Montserrat" panose="00000500000000000000" pitchFamily="2" charset="0"/>
              </a:rPr>
              <a:t>An increase in the physical quantity or in the quality of factors of production available to an economy or a technological gain will allow the economy to produce more goods and services; it will shift the economy’s production possibilities curve outward. The process through which an economy achieves an outward shift in its production possibilities curve is called economic growth. An outward shift in a production possibilities curve is illustrated in Fig 2.4. In Panel (a), a point such as N is not attainable; it lies outside the production possibilities curve. Growth shifts the curve outward, as in Panel (b), making previously unattainable levels of production possible. </a:t>
            </a:r>
          </a:p>
          <a:p>
            <a:pPr marL="158750" indent="0" algn="just">
              <a:buNone/>
            </a:pPr>
            <a:endParaRPr lang="en-US" b="0" i="0" dirty="0">
              <a:solidFill>
                <a:srgbClr val="373D3F"/>
              </a:solidFill>
              <a:effectLst/>
              <a:latin typeface="Montserrat" panose="00000500000000000000" pitchFamily="2" charset="0"/>
            </a:endParaRPr>
          </a:p>
          <a:p>
            <a:pPr marL="158750" indent="0" algn="just">
              <a:buNone/>
            </a:pPr>
            <a:endParaRPr lang="en-US" b="0" i="0" dirty="0">
              <a:solidFill>
                <a:srgbClr val="373D3F"/>
              </a:solidFill>
              <a:effectLst/>
              <a:latin typeface="Montserrat" panose="00000500000000000000" pitchFamily="2" charset="0"/>
            </a:endParaRPr>
          </a:p>
        </p:txBody>
      </p:sp>
    </p:spTree>
    <p:extLst>
      <p:ext uri="{BB962C8B-B14F-4D97-AF65-F5344CB8AC3E}">
        <p14:creationId xmlns:p14="http://schemas.microsoft.com/office/powerpoint/2010/main" val="1121496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85750" indent="-285750">
              <a:buChar char="•"/>
            </a:pPr>
            <a:r>
              <a:rPr lang="en-US" dirty="0"/>
              <a:t>Trade has accompanied economic growth in Canada and around the world. Many economies that have shown the most rapid growth in the last few decades—for example, Japan, South Korea, China, and India—have done so by dramatically orienting their economies toward international trade. To understand the benefits of trade, or why we trade in the first place, we need to understand the concepts of comparative and absolute advantage.</a:t>
            </a:r>
          </a:p>
          <a:p>
            <a:pPr>
              <a:buNone/>
            </a:pPr>
            <a:endParaRPr lang="en-US" dirty="0">
              <a:latin typeface="Calibri"/>
              <a:cs typeface="Calibri"/>
            </a:endParaRPr>
          </a:p>
        </p:txBody>
      </p:sp>
    </p:spTree>
    <p:extLst>
      <p:ext uri="{BB962C8B-B14F-4D97-AF65-F5344CB8AC3E}">
        <p14:creationId xmlns:p14="http://schemas.microsoft.com/office/powerpoint/2010/main" val="3369625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4200"/>
              <a:buNone/>
              <a:defRPr sz="42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2100"/>
              <a:buNone/>
              <a:defRPr sz="2100">
                <a:solidFill>
                  <a:schemeClr val="lt1"/>
                </a:solidFill>
              </a:defRPr>
            </a:lvl1pPr>
            <a:lvl2pPr lvl="1" rtl="0">
              <a:lnSpc>
                <a:spcPct val="100000"/>
              </a:lnSpc>
              <a:spcBef>
                <a:spcPts val="0"/>
              </a:spcBef>
              <a:spcAft>
                <a:spcPts val="0"/>
              </a:spcAft>
              <a:buClr>
                <a:schemeClr val="lt1"/>
              </a:buClr>
              <a:buSzPts val="2100"/>
              <a:buNone/>
              <a:defRPr sz="2100">
                <a:solidFill>
                  <a:schemeClr val="lt1"/>
                </a:solidFill>
              </a:defRPr>
            </a:lvl2pPr>
            <a:lvl3pPr lvl="2" rtl="0">
              <a:lnSpc>
                <a:spcPct val="100000"/>
              </a:lnSpc>
              <a:spcBef>
                <a:spcPts val="0"/>
              </a:spcBef>
              <a:spcAft>
                <a:spcPts val="0"/>
              </a:spcAft>
              <a:buClr>
                <a:schemeClr val="lt1"/>
              </a:buClr>
              <a:buSzPts val="2100"/>
              <a:buNone/>
              <a:defRPr sz="2100">
                <a:solidFill>
                  <a:schemeClr val="lt1"/>
                </a:solidFill>
              </a:defRPr>
            </a:lvl3pPr>
            <a:lvl4pPr lvl="3" rtl="0">
              <a:lnSpc>
                <a:spcPct val="100000"/>
              </a:lnSpc>
              <a:spcBef>
                <a:spcPts val="0"/>
              </a:spcBef>
              <a:spcAft>
                <a:spcPts val="0"/>
              </a:spcAft>
              <a:buClr>
                <a:schemeClr val="lt1"/>
              </a:buClr>
              <a:buSzPts val="2100"/>
              <a:buNone/>
              <a:defRPr sz="2100">
                <a:solidFill>
                  <a:schemeClr val="lt1"/>
                </a:solidFill>
              </a:defRPr>
            </a:lvl4pPr>
            <a:lvl5pPr lvl="4" rtl="0">
              <a:lnSpc>
                <a:spcPct val="100000"/>
              </a:lnSpc>
              <a:spcBef>
                <a:spcPts val="0"/>
              </a:spcBef>
              <a:spcAft>
                <a:spcPts val="0"/>
              </a:spcAft>
              <a:buClr>
                <a:schemeClr val="lt1"/>
              </a:buClr>
              <a:buSzPts val="2100"/>
              <a:buNone/>
              <a:defRPr sz="2100">
                <a:solidFill>
                  <a:schemeClr val="lt1"/>
                </a:solidFill>
              </a:defRPr>
            </a:lvl5pPr>
            <a:lvl6pPr lvl="5" rtl="0">
              <a:lnSpc>
                <a:spcPct val="100000"/>
              </a:lnSpc>
              <a:spcBef>
                <a:spcPts val="0"/>
              </a:spcBef>
              <a:spcAft>
                <a:spcPts val="0"/>
              </a:spcAft>
              <a:buClr>
                <a:schemeClr val="lt1"/>
              </a:buClr>
              <a:buSzPts val="2100"/>
              <a:buNone/>
              <a:defRPr sz="2100">
                <a:solidFill>
                  <a:schemeClr val="lt1"/>
                </a:solidFill>
              </a:defRPr>
            </a:lvl6pPr>
            <a:lvl7pPr lvl="6" rtl="0">
              <a:lnSpc>
                <a:spcPct val="100000"/>
              </a:lnSpc>
              <a:spcBef>
                <a:spcPts val="0"/>
              </a:spcBef>
              <a:spcAft>
                <a:spcPts val="0"/>
              </a:spcAft>
              <a:buClr>
                <a:schemeClr val="lt1"/>
              </a:buClr>
              <a:buSzPts val="2100"/>
              <a:buNone/>
              <a:defRPr sz="2100">
                <a:solidFill>
                  <a:schemeClr val="lt1"/>
                </a:solidFill>
              </a:defRPr>
            </a:lvl7pPr>
            <a:lvl8pPr lvl="7" rtl="0">
              <a:lnSpc>
                <a:spcPct val="100000"/>
              </a:lnSpc>
              <a:spcBef>
                <a:spcPts val="0"/>
              </a:spcBef>
              <a:spcAft>
                <a:spcPts val="0"/>
              </a:spcAft>
              <a:buClr>
                <a:schemeClr val="lt1"/>
              </a:buClr>
              <a:buSzPts val="2100"/>
              <a:buNone/>
              <a:defRPr sz="2100">
                <a:solidFill>
                  <a:schemeClr val="lt1"/>
                </a:solidFill>
              </a:defRPr>
            </a:lvl8pPr>
            <a:lvl9pPr lvl="8" rtl="0">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Ref idx="1001">
        <a:schemeClr val="bg1"/>
      </p:bgRef>
    </p:bg>
    <p:spTree>
      <p:nvGrpSpPr>
        <p:cNvPr id="1" name="Shape 74"/>
        <p:cNvGrpSpPr/>
        <p:nvPr/>
      </p:nvGrpSpPr>
      <p:grpSpPr>
        <a:xfrm>
          <a:off x="0" y="0"/>
          <a:ext cx="0" cy="0"/>
          <a:chOff x="0" y="0"/>
          <a:chExt cx="0" cy="0"/>
        </a:xfrm>
      </p:grpSpPr>
      <p:sp>
        <p:nvSpPr>
          <p:cNvPr id="75" name="Google Shape;75;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200"/>
              <a:buNone/>
              <a:defRPr sz="42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Ref idx="1001">
        <a:schemeClr val="bg1"/>
      </p:bgRef>
    </p:bg>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0" name="Google Shape;30;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31" name="Google Shape;31;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
        <p:nvSpPr>
          <p:cNvPr id="32" name="Google Shape;32;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Ref idx="1001">
        <a:schemeClr val="bg1"/>
      </p:bgRef>
    </p:bg>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0" name="Google Shape;40;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bg>
      <p:bgRef idx="1001">
        <a:schemeClr val="bg1"/>
      </p:bgRef>
    </p:bg>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3" name="Google Shape;43;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44" name="Google Shape;44;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Ref idx="1001">
        <a:schemeClr val="bg1"/>
      </p:bgRef>
    </p:bg>
    <p:spTree>
      <p:nvGrpSpPr>
        <p:cNvPr id="1" name="Shape 45"/>
        <p:cNvGrpSpPr/>
        <p:nvPr/>
      </p:nvGrpSpPr>
      <p:grpSpPr>
        <a:xfrm>
          <a:off x="0" y="0"/>
          <a:ext cx="0" cy="0"/>
          <a:chOff x="0" y="0"/>
          <a:chExt cx="0" cy="0"/>
        </a:xfrm>
      </p:grpSpPr>
      <p:sp>
        <p:nvSpPr>
          <p:cNvPr id="52" name="Google Shape;52;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dirty="0"/>
          </a:p>
        </p:txBody>
      </p:sp>
      <p:sp>
        <p:nvSpPr>
          <p:cNvPr id="53" name="Google Shape;53;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grpSp>
        <p:nvGrpSpPr>
          <p:cNvPr id="10" name="Google Shape;10;p2">
            <a:extLst>
              <a:ext uri="{FF2B5EF4-FFF2-40B4-BE49-F238E27FC236}">
                <a16:creationId xmlns:a16="http://schemas.microsoft.com/office/drawing/2014/main" id="{94E37FEB-BEE9-48E8-A989-F7B12283B281}"/>
              </a:ext>
            </a:extLst>
          </p:cNvPr>
          <p:cNvGrpSpPr/>
          <p:nvPr userDrawn="1"/>
        </p:nvGrpSpPr>
        <p:grpSpPr>
          <a:xfrm>
            <a:off x="6098378" y="5"/>
            <a:ext cx="3045625" cy="2030570"/>
            <a:chOff x="6098378" y="5"/>
            <a:chExt cx="3045625" cy="2030570"/>
          </a:xfrm>
        </p:grpSpPr>
        <p:sp>
          <p:nvSpPr>
            <p:cNvPr id="11" name="Google Shape;11;p2">
              <a:extLst>
                <a:ext uri="{FF2B5EF4-FFF2-40B4-BE49-F238E27FC236}">
                  <a16:creationId xmlns:a16="http://schemas.microsoft.com/office/drawing/2014/main" id="{0D0EA12B-CAE0-4296-A05C-48E0D20F07C1}"/>
                </a:ext>
              </a:extLst>
            </p:cNvPr>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p2">
              <a:extLst>
                <a:ext uri="{FF2B5EF4-FFF2-40B4-BE49-F238E27FC236}">
                  <a16:creationId xmlns:a16="http://schemas.microsoft.com/office/drawing/2014/main" id="{87BF8844-1E2C-4295-83BB-AB19586BD660}"/>
                </a:ext>
              </a:extLst>
            </p:cNvPr>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3;p2">
              <a:extLst>
                <a:ext uri="{FF2B5EF4-FFF2-40B4-BE49-F238E27FC236}">
                  <a16:creationId xmlns:a16="http://schemas.microsoft.com/office/drawing/2014/main" id="{7C0F9AAE-BC99-479A-9CDC-8FF5E2D3F96B}"/>
                </a:ext>
              </a:extLst>
            </p:cNvPr>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p2">
              <a:extLst>
                <a:ext uri="{FF2B5EF4-FFF2-40B4-BE49-F238E27FC236}">
                  <a16:creationId xmlns:a16="http://schemas.microsoft.com/office/drawing/2014/main" id="{475EDB2B-D528-4134-A70D-E73535193BAB}"/>
                </a:ext>
              </a:extLst>
            </p:cNvPr>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2">
              <a:extLst>
                <a:ext uri="{FF2B5EF4-FFF2-40B4-BE49-F238E27FC236}">
                  <a16:creationId xmlns:a16="http://schemas.microsoft.com/office/drawing/2014/main" id="{FE335256-2CE6-4DA6-896F-010B1D2E0BB8}"/>
                </a:ext>
              </a:extLst>
            </p:cNvPr>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Ref idx="1001">
        <a:schemeClr val="bg1"/>
      </p:bgRef>
    </p:bg>
    <p:spTree>
      <p:nvGrpSpPr>
        <p:cNvPr id="1" name="Shape 54"/>
        <p:cNvGrpSpPr/>
        <p:nvPr/>
      </p:nvGrpSpPr>
      <p:grpSpPr>
        <a:xfrm>
          <a:off x="0" y="0"/>
          <a:ext cx="0" cy="0"/>
          <a:chOff x="0" y="0"/>
          <a:chExt cx="0" cy="0"/>
        </a:xfrm>
      </p:grpSpPr>
      <p:sp>
        <p:nvSpPr>
          <p:cNvPr id="55" name="Google Shape;55;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56" name="Google Shape;56;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7" name="Google Shape;57;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58" name="Google Shape;58;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9" name="Google Shape;5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60" name="Google Shape;60;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bg>
      <p:bgRef idx="1001">
        <a:schemeClr val="bg1"/>
      </p:bgRef>
    </p:bg>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63" name="Google Shape;63;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bg>
      <p:bgRef idx="1001">
        <a:schemeClr val="bg1"/>
      </p:bgRef>
    </p:bg>
    <p:spTree>
      <p:nvGrpSpPr>
        <p:cNvPr id="1" name="Shape 64"/>
        <p:cNvGrpSpPr/>
        <p:nvPr/>
      </p:nvGrpSpPr>
      <p:grpSpPr>
        <a:xfrm>
          <a:off x="0" y="0"/>
          <a:ext cx="0" cy="0"/>
          <a:chOff x="0" y="0"/>
          <a:chExt cx="0" cy="0"/>
        </a:xfrm>
      </p:grpSpPr>
      <p:grpSp>
        <p:nvGrpSpPr>
          <p:cNvPr id="65" name="Google Shape;65;p11"/>
          <p:cNvGrpSpPr/>
          <p:nvPr/>
        </p:nvGrpSpPr>
        <p:grpSpPr>
          <a:xfrm>
            <a:off x="6098378" y="5"/>
            <a:ext cx="3045625" cy="2030570"/>
            <a:chOff x="6098378" y="5"/>
            <a:chExt cx="3045625" cy="2030570"/>
          </a:xfrm>
        </p:grpSpPr>
        <p:sp>
          <p:nvSpPr>
            <p:cNvPr id="66" name="Google Shape;66;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67;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68;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69;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70;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71" name="Google Shape;71;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12000"/>
              <a:buNone/>
              <a:defRPr sz="12000">
                <a:solidFill>
                  <a:srgbClr val="080808"/>
                </a:solidFill>
              </a:defRPr>
            </a:lvl1pPr>
            <a:lvl2pPr lvl="1" algn="ctr" rtl="0">
              <a:spcBef>
                <a:spcPts val="0"/>
              </a:spcBef>
              <a:spcAft>
                <a:spcPts val="0"/>
              </a:spcAft>
              <a:buClr>
                <a:schemeClr val="lt1"/>
              </a:buClr>
              <a:buSzPts val="12000"/>
              <a:buNone/>
              <a:defRPr sz="12000">
                <a:solidFill>
                  <a:schemeClr val="lt1"/>
                </a:solidFill>
              </a:defRPr>
            </a:lvl2pPr>
            <a:lvl3pPr lvl="2" algn="ctr" rtl="0">
              <a:spcBef>
                <a:spcPts val="0"/>
              </a:spcBef>
              <a:spcAft>
                <a:spcPts val="0"/>
              </a:spcAft>
              <a:buClr>
                <a:schemeClr val="lt1"/>
              </a:buClr>
              <a:buSzPts val="12000"/>
              <a:buNone/>
              <a:defRPr sz="12000">
                <a:solidFill>
                  <a:schemeClr val="lt1"/>
                </a:solidFill>
              </a:defRPr>
            </a:lvl3pPr>
            <a:lvl4pPr lvl="3" algn="ctr" rtl="0">
              <a:spcBef>
                <a:spcPts val="0"/>
              </a:spcBef>
              <a:spcAft>
                <a:spcPts val="0"/>
              </a:spcAft>
              <a:buClr>
                <a:schemeClr val="lt1"/>
              </a:buClr>
              <a:buSzPts val="12000"/>
              <a:buNone/>
              <a:defRPr sz="12000">
                <a:solidFill>
                  <a:schemeClr val="lt1"/>
                </a:solidFill>
              </a:defRPr>
            </a:lvl4pPr>
            <a:lvl5pPr lvl="4" algn="ctr" rtl="0">
              <a:spcBef>
                <a:spcPts val="0"/>
              </a:spcBef>
              <a:spcAft>
                <a:spcPts val="0"/>
              </a:spcAft>
              <a:buClr>
                <a:schemeClr val="lt1"/>
              </a:buClr>
              <a:buSzPts val="12000"/>
              <a:buNone/>
              <a:defRPr sz="12000">
                <a:solidFill>
                  <a:schemeClr val="lt1"/>
                </a:solidFill>
              </a:defRPr>
            </a:lvl5pPr>
            <a:lvl6pPr lvl="5" algn="ctr" rtl="0">
              <a:spcBef>
                <a:spcPts val="0"/>
              </a:spcBef>
              <a:spcAft>
                <a:spcPts val="0"/>
              </a:spcAft>
              <a:buClr>
                <a:schemeClr val="lt1"/>
              </a:buClr>
              <a:buSzPts val="12000"/>
              <a:buNone/>
              <a:defRPr sz="12000">
                <a:solidFill>
                  <a:schemeClr val="lt1"/>
                </a:solidFill>
              </a:defRPr>
            </a:lvl6pPr>
            <a:lvl7pPr lvl="6" algn="ctr" rtl="0">
              <a:spcBef>
                <a:spcPts val="0"/>
              </a:spcBef>
              <a:spcAft>
                <a:spcPts val="0"/>
              </a:spcAft>
              <a:buClr>
                <a:schemeClr val="lt1"/>
              </a:buClr>
              <a:buSzPts val="12000"/>
              <a:buNone/>
              <a:defRPr sz="12000">
                <a:solidFill>
                  <a:schemeClr val="lt1"/>
                </a:solidFill>
              </a:defRPr>
            </a:lvl7pPr>
            <a:lvl8pPr lvl="7" algn="ctr" rtl="0">
              <a:spcBef>
                <a:spcPts val="0"/>
              </a:spcBef>
              <a:spcAft>
                <a:spcPts val="0"/>
              </a:spcAft>
              <a:buClr>
                <a:schemeClr val="lt1"/>
              </a:buClr>
              <a:buSzPts val="12000"/>
              <a:buNone/>
              <a:defRPr sz="12000">
                <a:solidFill>
                  <a:schemeClr val="lt1"/>
                </a:solidFill>
              </a:defRPr>
            </a:lvl8pPr>
            <a:lvl9pPr lvl="8" algn="ctr" rtl="0">
              <a:spcBef>
                <a:spcPts val="0"/>
              </a:spcBef>
              <a:spcAft>
                <a:spcPts val="0"/>
              </a:spcAft>
              <a:buClr>
                <a:schemeClr val="lt1"/>
              </a:buClr>
              <a:buSzPts val="12000"/>
              <a:buNone/>
              <a:defRPr sz="12000">
                <a:solidFill>
                  <a:schemeClr val="lt1"/>
                </a:solidFill>
              </a:defRPr>
            </a:lvl9pPr>
          </a:lstStyle>
          <a:p>
            <a:r>
              <a:rPr dirty="0"/>
              <a:t>xx%</a:t>
            </a:r>
          </a:p>
        </p:txBody>
      </p:sp>
      <p:sp>
        <p:nvSpPr>
          <p:cNvPr id="72" name="Google Shape;72;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Clr>
                <a:schemeClr val="lt1"/>
              </a:buClr>
              <a:buSzPts val="1800"/>
              <a:buChar char="●"/>
              <a:defRPr>
                <a:solidFill>
                  <a:schemeClr val="lt1"/>
                </a:solidFill>
              </a:defRPr>
            </a:lvl1pPr>
            <a:lvl2pPr marL="914400" lvl="1" indent="-317500" algn="ctr" rtl="0">
              <a:spcBef>
                <a:spcPts val="0"/>
              </a:spcBef>
              <a:spcAft>
                <a:spcPts val="0"/>
              </a:spcAft>
              <a:buClr>
                <a:schemeClr val="lt1"/>
              </a:buClr>
              <a:buSzPts val="1400"/>
              <a:buChar char="○"/>
              <a:defRPr>
                <a:solidFill>
                  <a:schemeClr val="lt1"/>
                </a:solidFill>
              </a:defRPr>
            </a:lvl2pPr>
            <a:lvl3pPr marL="1371600" lvl="2" indent="-317500" algn="ctr" rtl="0">
              <a:spcBef>
                <a:spcPts val="0"/>
              </a:spcBef>
              <a:spcAft>
                <a:spcPts val="0"/>
              </a:spcAft>
              <a:buClr>
                <a:schemeClr val="lt1"/>
              </a:buClr>
              <a:buSzPts val="1400"/>
              <a:buChar char="■"/>
              <a:defRPr>
                <a:solidFill>
                  <a:schemeClr val="lt1"/>
                </a:solidFill>
              </a:defRPr>
            </a:lvl3pPr>
            <a:lvl4pPr marL="1828800" lvl="3" indent="-317500" algn="ctr" rtl="0">
              <a:spcBef>
                <a:spcPts val="0"/>
              </a:spcBef>
              <a:spcAft>
                <a:spcPts val="0"/>
              </a:spcAft>
              <a:buClr>
                <a:schemeClr val="lt1"/>
              </a:buClr>
              <a:buSzPts val="1400"/>
              <a:buChar char="●"/>
              <a:defRPr>
                <a:solidFill>
                  <a:schemeClr val="lt1"/>
                </a:solidFill>
              </a:defRPr>
            </a:lvl4pPr>
            <a:lvl5pPr marL="2286000" lvl="4" indent="-317500" algn="ctr" rtl="0">
              <a:spcBef>
                <a:spcPts val="0"/>
              </a:spcBef>
              <a:spcAft>
                <a:spcPts val="0"/>
              </a:spcAft>
              <a:buClr>
                <a:schemeClr val="lt1"/>
              </a:buClr>
              <a:buSzPts val="1400"/>
              <a:buChar char="○"/>
              <a:defRPr>
                <a:solidFill>
                  <a:schemeClr val="lt1"/>
                </a:solidFill>
              </a:defRPr>
            </a:lvl5pPr>
            <a:lvl6pPr marL="2743200" lvl="5" indent="-317500" algn="ctr" rtl="0">
              <a:spcBef>
                <a:spcPts val="0"/>
              </a:spcBef>
              <a:spcAft>
                <a:spcPts val="0"/>
              </a:spcAft>
              <a:buClr>
                <a:schemeClr val="lt1"/>
              </a:buClr>
              <a:buSzPts val="1400"/>
              <a:buChar char="■"/>
              <a:defRPr>
                <a:solidFill>
                  <a:schemeClr val="lt1"/>
                </a:solidFill>
              </a:defRPr>
            </a:lvl6pPr>
            <a:lvl7pPr marL="3200400" lvl="6" indent="-317500" algn="ctr" rtl="0">
              <a:spcBef>
                <a:spcPts val="0"/>
              </a:spcBef>
              <a:spcAft>
                <a:spcPts val="0"/>
              </a:spcAft>
              <a:buClr>
                <a:schemeClr val="lt1"/>
              </a:buClr>
              <a:buSzPts val="1400"/>
              <a:buChar char="●"/>
              <a:defRPr>
                <a:solidFill>
                  <a:schemeClr val="lt1"/>
                </a:solidFill>
              </a:defRPr>
            </a:lvl7pPr>
            <a:lvl8pPr marL="3657600" lvl="7" indent="-317500" algn="ctr" rtl="0">
              <a:spcBef>
                <a:spcPts val="0"/>
              </a:spcBef>
              <a:spcAft>
                <a:spcPts val="0"/>
              </a:spcAft>
              <a:buClr>
                <a:schemeClr val="lt1"/>
              </a:buClr>
              <a:buSzPts val="1400"/>
              <a:buChar char="○"/>
              <a:defRPr>
                <a:solidFill>
                  <a:schemeClr val="lt1"/>
                </a:solidFill>
              </a:defRPr>
            </a:lvl8pPr>
            <a:lvl9pPr marL="4114800" lvl="8" indent="-317500" algn="ctr" rtl="0">
              <a:spcBef>
                <a:spcPts val="0"/>
              </a:spcBef>
              <a:spcAft>
                <a:spcPts val="0"/>
              </a:spcAft>
              <a:buClr>
                <a:schemeClr val="lt1"/>
              </a:buClr>
              <a:buSzPts val="1400"/>
              <a:buChar char="■"/>
              <a:defRPr>
                <a:solidFill>
                  <a:schemeClr val="lt1"/>
                </a:solidFill>
              </a:defRPr>
            </a:lvl9pPr>
          </a:lstStyle>
          <a:p>
            <a:endParaRPr dirty="0"/>
          </a:p>
        </p:txBody>
      </p:sp>
      <p:sp>
        <p:nvSpPr>
          <p:cNvPr id="73" name="Google Shape;73;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lt1"/>
                </a:solidFill>
                <a:latin typeface="Roboto"/>
                <a:ea typeface="Roboto"/>
                <a:cs typeface="Roboto"/>
                <a:sym typeface="Roboto"/>
              </a:defRPr>
            </a:lvl1pPr>
            <a:lvl2pPr lvl="1" algn="r" rtl="0">
              <a:buNone/>
              <a:defRPr sz="1000">
                <a:solidFill>
                  <a:schemeClr val="lt1"/>
                </a:solidFill>
                <a:latin typeface="Roboto"/>
                <a:ea typeface="Roboto"/>
                <a:cs typeface="Roboto"/>
                <a:sym typeface="Roboto"/>
              </a:defRPr>
            </a:lvl2pPr>
            <a:lvl3pPr lvl="2" algn="r" rtl="0">
              <a:buNone/>
              <a:defRPr sz="1000">
                <a:solidFill>
                  <a:schemeClr val="lt1"/>
                </a:solidFill>
                <a:latin typeface="Roboto"/>
                <a:ea typeface="Roboto"/>
                <a:cs typeface="Roboto"/>
                <a:sym typeface="Roboto"/>
              </a:defRPr>
            </a:lvl3pPr>
            <a:lvl4pPr lvl="3" algn="r" rtl="0">
              <a:buNone/>
              <a:defRPr sz="1000">
                <a:solidFill>
                  <a:schemeClr val="lt1"/>
                </a:solidFill>
                <a:latin typeface="Roboto"/>
                <a:ea typeface="Roboto"/>
                <a:cs typeface="Roboto"/>
                <a:sym typeface="Roboto"/>
              </a:defRPr>
            </a:lvl4pPr>
            <a:lvl5pPr lvl="4" algn="r" rtl="0">
              <a:buNone/>
              <a:defRPr sz="1000">
                <a:solidFill>
                  <a:schemeClr val="lt1"/>
                </a:solidFill>
                <a:latin typeface="Roboto"/>
                <a:ea typeface="Roboto"/>
                <a:cs typeface="Roboto"/>
                <a:sym typeface="Roboto"/>
              </a:defRPr>
            </a:lvl5pPr>
            <a:lvl6pPr lvl="5" algn="r" rtl="0">
              <a:buNone/>
              <a:defRPr sz="1000">
                <a:solidFill>
                  <a:schemeClr val="lt1"/>
                </a:solidFill>
                <a:latin typeface="Roboto"/>
                <a:ea typeface="Roboto"/>
                <a:cs typeface="Roboto"/>
                <a:sym typeface="Roboto"/>
              </a:defRPr>
            </a:lvl6pPr>
            <a:lvl7pPr lvl="6" algn="r" rtl="0">
              <a:buNone/>
              <a:defRPr sz="1000">
                <a:solidFill>
                  <a:schemeClr val="lt1"/>
                </a:solidFill>
                <a:latin typeface="Roboto"/>
                <a:ea typeface="Roboto"/>
                <a:cs typeface="Roboto"/>
                <a:sym typeface="Roboto"/>
              </a:defRPr>
            </a:lvl7pPr>
            <a:lvl8pPr lvl="7" algn="r" rtl="0">
              <a:buNone/>
              <a:defRPr sz="1000">
                <a:solidFill>
                  <a:schemeClr val="lt1"/>
                </a:solidFill>
                <a:latin typeface="Roboto"/>
                <a:ea typeface="Roboto"/>
                <a:cs typeface="Roboto"/>
                <a:sym typeface="Roboto"/>
              </a:defRPr>
            </a:lvl8pPr>
            <a:lvl9pPr lvl="8" algn="r" rtl="0">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unsplash.com/photos/f3nGngsnp3A" TargetMode="External"/><Relationship Id="rId2" Type="http://schemas.openxmlformats.org/officeDocument/2006/relationships/image" Target="../media/image2.jpeg"/><Relationship Id="rId1" Type="http://schemas.openxmlformats.org/officeDocument/2006/relationships/slideLayout" Target="../slideLayouts/slideLayout3.xml"/><Relationship Id="rId5" Type="http://schemas.openxmlformats.org/officeDocument/2006/relationships/hyperlink" Target="https://unsplash.com/license" TargetMode="External"/><Relationship Id="rId4" Type="http://schemas.openxmlformats.org/officeDocument/2006/relationships/hyperlink" Target="https://unsplash.com/@akramhusey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hyperlink" Target="https://unsplash.com/photos/SoT4-mZhyhE" TargetMode="External"/><Relationship Id="rId4" Type="http://schemas.openxmlformats.org/officeDocument/2006/relationships/hyperlink" Target="https://unsplash.com/@micheile?utm_source=unsplash&amp;utm_medium=referral&amp;utm_content=creditCopyTex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3"/>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p>
            <a:r>
              <a:rPr lang="en-US" b="1" dirty="0">
                <a:latin typeface="Arial"/>
              </a:rPr>
              <a:t>Principles </a:t>
            </a:r>
            <a:r>
              <a:rPr lang="en-US" b="1">
                <a:latin typeface="Arial"/>
              </a:rPr>
              <a:t>of Macroeconomics</a:t>
            </a:r>
            <a:endParaRPr lang="en" dirty="0">
              <a:latin typeface="Arial"/>
            </a:endParaRPr>
          </a:p>
        </p:txBody>
      </p:sp>
      <p:sp>
        <p:nvSpPr>
          <p:cNvPr id="81" name="Google Shape;81;p13"/>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Autofit/>
          </a:bodyPr>
          <a:lstStyle/>
          <a:p>
            <a:pPr marL="0" indent="0">
              <a:lnSpc>
                <a:spcPct val="80000"/>
              </a:lnSpc>
            </a:pPr>
            <a:r>
              <a:rPr lang="en-CA" sz="1900" b="1" dirty="0">
                <a:latin typeface="Arial"/>
              </a:rPr>
              <a:t>CHAPTER 2: SCARCITY AND CHOICES</a:t>
            </a:r>
            <a:endParaRPr lang="en-US" sz="1900" dirty="0">
              <a:latin typeface="Arial"/>
            </a:endParaRPr>
          </a:p>
        </p:txBody>
      </p:sp>
      <p:grpSp>
        <p:nvGrpSpPr>
          <p:cNvPr id="4" name="Group 3"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6062C8D7-224B-43F0-961A-744AB9D4AED9}"/>
              </a:ext>
            </a:extLst>
          </p:cNvPr>
          <p:cNvGrpSpPr/>
          <p:nvPr/>
        </p:nvGrpSpPr>
        <p:grpSpPr>
          <a:xfrm>
            <a:off x="598088" y="4514272"/>
            <a:ext cx="7947824" cy="444502"/>
            <a:chOff x="598088" y="4514272"/>
            <a:chExt cx="7947824" cy="444502"/>
          </a:xfrm>
        </p:grpSpPr>
        <p:pic>
          <p:nvPicPr>
            <p:cNvPr id="5" name="Google Shape;92;p23" descr="CC BY-NC-SA 4.0 License Logo">
              <a:extLst>
                <a:ext uri="{FF2B5EF4-FFF2-40B4-BE49-F238E27FC236}">
                  <a16:creationId xmlns:a16="http://schemas.microsoft.com/office/drawing/2014/main" id="{9C8C8945-068C-4988-8061-8FBB6A5A32A0}"/>
                </a:ext>
              </a:extLst>
            </p:cNvPr>
            <p:cNvPicPr preferRelativeResize="0"/>
            <p:nvPr/>
          </p:nvPicPr>
          <p:blipFill rotWithShape="1">
            <a:blip r:embed="rId3">
              <a:alphaModFix/>
            </a:blip>
            <a:srcRect/>
            <a:stretch/>
          </p:blipFill>
          <p:spPr>
            <a:xfrm>
              <a:off x="598088" y="4570826"/>
              <a:ext cx="947180" cy="331395"/>
            </a:xfrm>
            <a:prstGeom prst="rect">
              <a:avLst/>
            </a:prstGeom>
            <a:noFill/>
            <a:ln>
              <a:noFill/>
            </a:ln>
          </p:spPr>
        </p:pic>
        <p:sp>
          <p:nvSpPr>
            <p:cNvPr id="6" name="Google Shape;91;p23">
              <a:extLst>
                <a:ext uri="{FF2B5EF4-FFF2-40B4-BE49-F238E27FC236}">
                  <a16:creationId xmlns:a16="http://schemas.microsoft.com/office/drawing/2014/main" id="{3923A46C-86D9-4438-8E0E-372FAB5045D4}"/>
                </a:ext>
              </a:extLst>
            </p:cNvPr>
            <p:cNvSpPr/>
            <p:nvPr/>
          </p:nvSpPr>
          <p:spPr>
            <a:xfrm>
              <a:off x="1686732" y="4514272"/>
              <a:ext cx="6859180" cy="44450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100" b="0" i="0" u="none" strike="noStrike" cap="none" dirty="0">
                  <a:solidFill>
                    <a:schemeClr val="bg1"/>
                  </a:solidFill>
                  <a:latin typeface="Calibri"/>
                  <a:ea typeface="Calibri"/>
                  <a:cs typeface="Calibri"/>
                  <a:sym typeface="Calibri"/>
                </a:rPr>
                <a:t>Unless otherwise noted, this work is licensed under a </a:t>
              </a:r>
              <a:r>
                <a:rPr lang="en"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Creative </a:t>
              </a:r>
              <a:r>
                <a:rPr lang="en" sz="1100"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a:t>
              </a:r>
              <a:r>
                <a:rPr lang="en"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ommons </a:t>
              </a:r>
              <a:r>
                <a:rPr lang="en-US"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Attribution-NonCommercial-ShareAlike 4.0 International (CC BY-NC-SA 4.0)</a:t>
              </a:r>
              <a:r>
                <a:rPr lang="en-US" sz="1100" b="0" i="0" u="none" strike="noStrike" cap="none" dirty="0">
                  <a:solidFill>
                    <a:schemeClr val="bg1"/>
                  </a:solidFill>
                  <a:latin typeface="Calibri"/>
                  <a:ea typeface="Calibri"/>
                  <a:cs typeface="Calibri"/>
                  <a:sym typeface="Calibri"/>
                </a:rPr>
                <a:t> license</a:t>
              </a:r>
              <a:r>
                <a:rPr lang="en" sz="1100" b="0" i="0" u="none" strike="noStrike" cap="none" dirty="0">
                  <a:solidFill>
                    <a:schemeClr val="bg1"/>
                  </a:solidFill>
                  <a:latin typeface="Calibri"/>
                  <a:ea typeface="Calibri"/>
                  <a:cs typeface="Calibri"/>
                  <a:sym typeface="Calibri"/>
                </a:rPr>
                <a:t>. Feel free to use, modify, reuse or redistribute </a:t>
              </a:r>
              <a:r>
                <a:rPr lang="en" sz="1100" dirty="0">
                  <a:solidFill>
                    <a:schemeClr val="bg1"/>
                  </a:solidFill>
                  <a:latin typeface="Calibri"/>
                  <a:ea typeface="Calibri"/>
                  <a:cs typeface="Calibri"/>
                  <a:sym typeface="Calibri"/>
                </a:rPr>
                <a:t>any portion of </a:t>
              </a:r>
              <a:r>
                <a:rPr lang="en" sz="1100" b="0" i="0" u="none" strike="noStrike" cap="none" dirty="0">
                  <a:solidFill>
                    <a:schemeClr val="bg1"/>
                  </a:solidFill>
                  <a:latin typeface="Calibri"/>
                  <a:ea typeface="Calibri"/>
                  <a:cs typeface="Calibri"/>
                  <a:sym typeface="Calibri"/>
                </a:rPr>
                <a:t>this presentation.</a:t>
              </a:r>
              <a:endParaRPr sz="1100" dirty="0">
                <a:solidFill>
                  <a:schemeClr val="bg1"/>
                </a:solidFill>
                <a:latin typeface="Calibri"/>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7D348-EBC0-4A2F-A3E4-11A37F09C6FD}"/>
              </a:ext>
            </a:extLst>
          </p:cNvPr>
          <p:cNvSpPr>
            <a:spLocks noGrp="1"/>
          </p:cNvSpPr>
          <p:nvPr>
            <p:ph type="title"/>
          </p:nvPr>
        </p:nvSpPr>
        <p:spPr/>
        <p:txBody>
          <a:bodyPr>
            <a:noAutofit/>
          </a:bodyPr>
          <a:lstStyle/>
          <a:p>
            <a:r>
              <a:rPr lang="en-CA" b="1" dirty="0">
                <a:latin typeface="+mj-lt"/>
              </a:rPr>
              <a:t>2.4 Economic Growth</a:t>
            </a:r>
          </a:p>
        </p:txBody>
      </p:sp>
      <p:sp>
        <p:nvSpPr>
          <p:cNvPr id="3" name="Text Placeholder 2">
            <a:extLst>
              <a:ext uri="{FF2B5EF4-FFF2-40B4-BE49-F238E27FC236}">
                <a16:creationId xmlns:a16="http://schemas.microsoft.com/office/drawing/2014/main" id="{A9DD9EC7-8FA7-463E-B80C-C639474C0491}"/>
              </a:ext>
            </a:extLst>
          </p:cNvPr>
          <p:cNvSpPr>
            <a:spLocks noGrp="1"/>
          </p:cNvSpPr>
          <p:nvPr>
            <p:ph type="body" idx="1"/>
          </p:nvPr>
        </p:nvSpPr>
        <p:spPr>
          <a:xfrm>
            <a:off x="311700" y="1219661"/>
            <a:ext cx="7119186" cy="1179740"/>
          </a:xfrm>
        </p:spPr>
        <p:txBody>
          <a:bodyPr>
            <a:noAutofit/>
          </a:bodyPr>
          <a:lstStyle/>
          <a:p>
            <a:pPr marL="114300" indent="0">
              <a:buNone/>
            </a:pPr>
            <a:r>
              <a:rPr lang="en-US" b="1" i="0" dirty="0">
                <a:solidFill>
                  <a:srgbClr val="080808"/>
                </a:solidFill>
                <a:effectLst/>
                <a:latin typeface="Arial"/>
                <a:cs typeface="Arial"/>
              </a:rPr>
              <a:t>Economic Growth:</a:t>
            </a:r>
            <a:r>
              <a:rPr lang="en-US" b="0" i="0" dirty="0">
                <a:solidFill>
                  <a:srgbClr val="080808"/>
                </a:solidFill>
                <a:effectLst/>
                <a:latin typeface="Arial"/>
                <a:cs typeface="Arial"/>
              </a:rPr>
              <a:t> allows countries, individuals, or firms to reach points outside their PPF. Factors that allow </a:t>
            </a:r>
            <a:r>
              <a:rPr lang="en-US" i="0" dirty="0">
                <a:solidFill>
                  <a:srgbClr val="080808"/>
                </a:solidFill>
                <a:effectLst/>
                <a:latin typeface="Arial"/>
                <a:cs typeface="Arial"/>
              </a:rPr>
              <a:t>shifts</a:t>
            </a:r>
            <a:r>
              <a:rPr lang="en-US" b="0" i="0" dirty="0">
                <a:solidFill>
                  <a:srgbClr val="080808"/>
                </a:solidFill>
                <a:effectLst/>
                <a:latin typeface="Arial"/>
                <a:cs typeface="Arial"/>
              </a:rPr>
              <a:t> in countries’ PPF, resulting in a change in attainable output include:</a:t>
            </a:r>
          </a:p>
          <a:p>
            <a:r>
              <a:rPr lang="en-CA" i="0" u="none" strike="noStrike" dirty="0">
                <a:solidFill>
                  <a:srgbClr val="080808"/>
                </a:solidFill>
                <a:effectLst/>
                <a:latin typeface="Arial"/>
                <a:cs typeface="Arial"/>
              </a:rPr>
              <a:t>A Shift in Technology:</a:t>
            </a:r>
            <a:r>
              <a:rPr lang="en-US" i="0" dirty="0">
                <a:solidFill>
                  <a:srgbClr val="080808"/>
                </a:solidFill>
                <a:effectLst/>
                <a:latin typeface="Arial"/>
                <a:cs typeface="Arial"/>
              </a:rPr>
              <a:t>.</a:t>
            </a:r>
          </a:p>
          <a:p>
            <a:r>
              <a:rPr lang="en-US" i="0" u="none" strike="noStrike" dirty="0">
                <a:solidFill>
                  <a:srgbClr val="080808"/>
                </a:solidFill>
                <a:effectLst/>
                <a:latin typeface="Arial"/>
                <a:cs typeface="Arial"/>
              </a:rPr>
              <a:t>More Physical capital,</a:t>
            </a:r>
            <a:r>
              <a:rPr lang="en-US" dirty="0">
                <a:solidFill>
                  <a:srgbClr val="080808"/>
                </a:solidFill>
                <a:latin typeface="Arial"/>
                <a:cs typeface="Arial"/>
              </a:rPr>
              <a:t> </a:t>
            </a:r>
            <a:endParaRPr lang="en-US" i="0" u="none" strike="noStrike" dirty="0">
              <a:solidFill>
                <a:srgbClr val="080808"/>
              </a:solidFill>
              <a:effectLst/>
              <a:latin typeface="Arial" panose="020B0604020202020204" pitchFamily="34" charset="0"/>
              <a:ea typeface="Roboto" panose="02000000000000000000" pitchFamily="2" charset="0"/>
              <a:cs typeface="Arial" panose="020B0604020202020204" pitchFamily="34" charset="0"/>
            </a:endParaRPr>
          </a:p>
          <a:p>
            <a:pPr marL="139700" indent="0">
              <a:buNone/>
            </a:pPr>
            <a:r>
              <a:rPr lang="en-US" i="0" u="none" strike="noStrike" dirty="0">
                <a:solidFill>
                  <a:srgbClr val="080808"/>
                </a:solidFill>
                <a:effectLst/>
                <a:latin typeface="Arial"/>
                <a:cs typeface="Arial"/>
              </a:rPr>
              <a:t>Education or Training</a:t>
            </a:r>
            <a:endParaRPr lang="en-CA" dirty="0">
              <a:latin typeface="Arial"/>
              <a:cs typeface="Arial"/>
            </a:endParaRPr>
          </a:p>
        </p:txBody>
      </p:sp>
      <p:pic>
        <p:nvPicPr>
          <p:cNvPr id="5122" name="Picture 2" descr="An increase in the physical quantity or in the quality of factors of production available to an economy or a technological gain will allow the economy to produce more goods and services; it will shift the economy’s production possibilities curve outward. The process through which an economy achieves an outward shift in its production possibilities curve is called economic growth. An outward shift in a production possibilities curve is illustrated in Fig 2.4. In Panel (a), a point such as N is not attainable; it lies outside the production possibilities curve. Growth shifts the curve outward, as in Panel (b), making previously unattainable levels of production possible. ">
            <a:extLst>
              <a:ext uri="{FF2B5EF4-FFF2-40B4-BE49-F238E27FC236}">
                <a16:creationId xmlns:a16="http://schemas.microsoft.com/office/drawing/2014/main" id="{40394C04-DEE7-47F5-A3DE-33AE9DE63A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432" y="2288434"/>
            <a:ext cx="4564868" cy="222933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68DB766-5E05-4BB0-9C9C-B60040D7D796}"/>
              </a:ext>
            </a:extLst>
          </p:cNvPr>
          <p:cNvSpPr txBox="1"/>
          <p:nvPr/>
        </p:nvSpPr>
        <p:spPr>
          <a:xfrm>
            <a:off x="3789950" y="4553865"/>
            <a:ext cx="5594684" cy="261610"/>
          </a:xfrm>
          <a:prstGeom prst="rect">
            <a:avLst/>
          </a:prstGeom>
          <a:noFill/>
        </p:spPr>
        <p:txBody>
          <a:bodyPr wrap="square">
            <a:spAutoFit/>
          </a:bodyPr>
          <a:lstStyle/>
          <a:p>
            <a:pPr algn="ctr"/>
            <a:r>
              <a:rPr lang="en-US" sz="1100" b="0" dirty="0">
                <a:solidFill>
                  <a:srgbClr val="373D3F"/>
                </a:solidFill>
                <a:effectLst/>
                <a:latin typeface="Montserrat" panose="00000500000000000000" pitchFamily="2" charset="0"/>
              </a:rPr>
              <a:t>Fig 2.4 Economic Growth and the Production Possibilities Curve</a:t>
            </a:r>
            <a:endParaRPr lang="en-CA" sz="1100" dirty="0"/>
          </a:p>
        </p:txBody>
      </p:sp>
    </p:spTree>
    <p:extLst>
      <p:ext uri="{BB962C8B-B14F-4D97-AF65-F5344CB8AC3E}">
        <p14:creationId xmlns:p14="http://schemas.microsoft.com/office/powerpoint/2010/main" val="3707081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C8539-9D58-48B4-9E76-B04AE9EEC184}"/>
              </a:ext>
            </a:extLst>
          </p:cNvPr>
          <p:cNvSpPr>
            <a:spLocks noGrp="1"/>
          </p:cNvSpPr>
          <p:nvPr>
            <p:ph type="title"/>
          </p:nvPr>
        </p:nvSpPr>
        <p:spPr/>
        <p:txBody>
          <a:bodyPr>
            <a:normAutofit fontScale="90000"/>
          </a:bodyPr>
          <a:lstStyle/>
          <a:p>
            <a:r>
              <a:rPr lang="en-US" b="1" dirty="0"/>
              <a:t>2.5 Trade and Economic Growth</a:t>
            </a:r>
          </a:p>
        </p:txBody>
      </p:sp>
      <p:sp>
        <p:nvSpPr>
          <p:cNvPr id="3" name="Text Placeholder 2">
            <a:extLst>
              <a:ext uri="{FF2B5EF4-FFF2-40B4-BE49-F238E27FC236}">
                <a16:creationId xmlns:a16="http://schemas.microsoft.com/office/drawing/2014/main" id="{758F592A-6FB3-6B54-0D0D-09118A523981}"/>
              </a:ext>
            </a:extLst>
          </p:cNvPr>
          <p:cNvSpPr>
            <a:spLocks noGrp="1"/>
          </p:cNvSpPr>
          <p:nvPr>
            <p:ph type="body" idx="1"/>
          </p:nvPr>
        </p:nvSpPr>
        <p:spPr/>
        <p:txBody>
          <a:bodyPr/>
          <a:lstStyle/>
          <a:p>
            <a:r>
              <a:rPr lang="en-US" dirty="0"/>
              <a:t>One of the most important implications of the concepts of the production possibilities curve relates to </a:t>
            </a:r>
            <a:r>
              <a:rPr lang="en-US" b="1" dirty="0"/>
              <a:t>International Trade</a:t>
            </a:r>
            <a:r>
              <a:rPr lang="en-US" dirty="0"/>
              <a:t>. The evidence that international trade confers overall benefits on economies is very strong.</a:t>
            </a:r>
          </a:p>
          <a:p>
            <a:pPr>
              <a:lnSpc>
                <a:spcPct val="114999"/>
              </a:lnSpc>
            </a:pPr>
            <a:endParaRPr lang="en-US" dirty="0"/>
          </a:p>
          <a:p>
            <a:pPr>
              <a:lnSpc>
                <a:spcPct val="114999"/>
              </a:lnSpc>
            </a:pPr>
            <a:r>
              <a:rPr lang="en-US" dirty="0"/>
              <a:t>Trade generates economic growth by bringing in technology and/or capital, thus increasing individual's and society's wealth. </a:t>
            </a:r>
          </a:p>
          <a:p>
            <a:pPr>
              <a:lnSpc>
                <a:spcPct val="114999"/>
              </a:lnSpc>
            </a:pPr>
            <a:endParaRPr lang="en-US" dirty="0"/>
          </a:p>
          <a:p>
            <a:pPr>
              <a:lnSpc>
                <a:spcPct val="114999"/>
              </a:lnSpc>
            </a:pPr>
            <a:r>
              <a:rPr lang="en-US" dirty="0"/>
              <a:t>To understand the benefits of trade, or why we trade in the first place, we need to understand the concepts of comparative and absolute advantage.</a:t>
            </a:r>
          </a:p>
        </p:txBody>
      </p:sp>
    </p:spTree>
    <p:extLst>
      <p:ext uri="{BB962C8B-B14F-4D97-AF65-F5344CB8AC3E}">
        <p14:creationId xmlns:p14="http://schemas.microsoft.com/office/powerpoint/2010/main" val="3183439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18D5A-B0EE-41F9-AB87-695E214432FB}"/>
              </a:ext>
            </a:extLst>
          </p:cNvPr>
          <p:cNvSpPr>
            <a:spLocks noGrp="1"/>
          </p:cNvSpPr>
          <p:nvPr>
            <p:ph type="title"/>
          </p:nvPr>
        </p:nvSpPr>
        <p:spPr/>
        <p:txBody>
          <a:bodyPr>
            <a:noAutofit/>
          </a:bodyPr>
          <a:lstStyle/>
          <a:p>
            <a:r>
              <a:rPr lang="en-CA" b="1" dirty="0">
                <a:latin typeface="+mj-lt"/>
              </a:rPr>
              <a:t>2.5 PPF and International Trade</a:t>
            </a:r>
          </a:p>
        </p:txBody>
      </p:sp>
      <p:sp>
        <p:nvSpPr>
          <p:cNvPr id="3" name="Text Placeholder 2">
            <a:extLst>
              <a:ext uri="{FF2B5EF4-FFF2-40B4-BE49-F238E27FC236}">
                <a16:creationId xmlns:a16="http://schemas.microsoft.com/office/drawing/2014/main" id="{DB76DFA8-7FFA-47FC-8AA3-3B8AADCB0861}"/>
              </a:ext>
            </a:extLst>
          </p:cNvPr>
          <p:cNvSpPr>
            <a:spLocks noGrp="1"/>
          </p:cNvSpPr>
          <p:nvPr>
            <p:ph type="body" idx="1"/>
          </p:nvPr>
        </p:nvSpPr>
        <p:spPr>
          <a:xfrm>
            <a:off x="311700" y="1123907"/>
            <a:ext cx="4645311" cy="3609592"/>
          </a:xfrm>
        </p:spPr>
        <p:txBody>
          <a:bodyPr>
            <a:noAutofit/>
          </a:bodyPr>
          <a:lstStyle/>
          <a:p>
            <a:pPr marL="114300" indent="0">
              <a:buNone/>
            </a:pPr>
            <a:r>
              <a:rPr lang="en-US" b="0" i="0" dirty="0">
                <a:solidFill>
                  <a:srgbClr val="373D3F"/>
                </a:solidFill>
                <a:effectLst/>
                <a:latin typeface="+mn-lt"/>
              </a:rPr>
              <a:t>Jamie has an absolute advantage </a:t>
            </a:r>
            <a:r>
              <a:rPr lang="en-US" dirty="0">
                <a:solidFill>
                  <a:srgbClr val="373D3F"/>
                </a:solidFill>
                <a:latin typeface="+mn-lt"/>
              </a:rPr>
              <a:t>in crabs </a:t>
            </a:r>
            <a:r>
              <a:rPr lang="en-US" b="0" i="0" dirty="0">
                <a:solidFill>
                  <a:srgbClr val="373D3F"/>
                </a:solidFill>
                <a:effectLst/>
                <a:latin typeface="+mn-lt"/>
              </a:rPr>
              <a:t>as he can produce a maximum of 20 while you can produce a maximum of 15 </a:t>
            </a:r>
            <a:r>
              <a:rPr lang="en-US" dirty="0">
                <a:solidFill>
                  <a:srgbClr val="373D3F"/>
                </a:solidFill>
                <a:latin typeface="+mn-lt"/>
              </a:rPr>
              <a:t>crabs.</a:t>
            </a:r>
            <a:endParaRPr lang="en-CA" dirty="0">
              <a:solidFill>
                <a:srgbClr val="434343"/>
              </a:solidFill>
              <a:latin typeface="+mn-lt"/>
            </a:endParaRPr>
          </a:p>
          <a:p>
            <a:pPr marL="114300" indent="0">
              <a:lnSpc>
                <a:spcPct val="114999"/>
              </a:lnSpc>
              <a:buNone/>
            </a:pPr>
            <a:r>
              <a:rPr lang="en-US" dirty="0">
                <a:solidFill>
                  <a:srgbClr val="373D3F"/>
                </a:solidFill>
                <a:latin typeface="+mn-lt"/>
              </a:rPr>
              <a:t>You</a:t>
            </a:r>
            <a:r>
              <a:rPr lang="en-US" b="0" i="0" dirty="0">
                <a:solidFill>
                  <a:srgbClr val="373D3F"/>
                </a:solidFill>
                <a:effectLst/>
                <a:latin typeface="+mn-lt"/>
              </a:rPr>
              <a:t> have an absolute advantage in pineapples as you can grow a maximum of 30 while Jamie can produce a maximum of 15. </a:t>
            </a:r>
            <a:endParaRPr lang="en-CA" dirty="0">
              <a:solidFill>
                <a:srgbClr val="434343"/>
              </a:solidFill>
              <a:latin typeface="+mn-lt"/>
            </a:endParaRPr>
          </a:p>
          <a:p>
            <a:pPr marL="114300" indent="0">
              <a:lnSpc>
                <a:spcPct val="114999"/>
              </a:lnSpc>
              <a:buNone/>
            </a:pPr>
            <a:r>
              <a:rPr lang="en-US" b="0" i="0" dirty="0">
                <a:solidFill>
                  <a:srgbClr val="373D3F"/>
                </a:solidFill>
                <a:effectLst/>
                <a:latin typeface="+mn-lt"/>
              </a:rPr>
              <a:t>The graph below (Fig 2.6) shows Jamie’s production possibilities.</a:t>
            </a:r>
            <a:endParaRPr lang="en-CA" dirty="0">
              <a:latin typeface="+mn-lt"/>
            </a:endParaRPr>
          </a:p>
        </p:txBody>
      </p:sp>
      <p:pic>
        <p:nvPicPr>
          <p:cNvPr id="6146" name="Picture 2" descr="Fig 2.5 ">
            <a:extLst>
              <a:ext uri="{FF2B5EF4-FFF2-40B4-BE49-F238E27FC236}">
                <a16:creationId xmlns:a16="http://schemas.microsoft.com/office/drawing/2014/main" id="{DC30F6B0-15C9-4205-BD5E-C6DFCFBA16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3345" y="919953"/>
            <a:ext cx="3747744" cy="351461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3CF06E0-A449-4302-9771-EC5D68500797}"/>
              </a:ext>
            </a:extLst>
          </p:cNvPr>
          <p:cNvSpPr txBox="1"/>
          <p:nvPr/>
        </p:nvSpPr>
        <p:spPr>
          <a:xfrm>
            <a:off x="6564085" y="4570038"/>
            <a:ext cx="1600200" cy="261610"/>
          </a:xfrm>
          <a:prstGeom prst="rect">
            <a:avLst/>
          </a:prstGeom>
          <a:noFill/>
        </p:spPr>
        <p:txBody>
          <a:bodyPr wrap="square">
            <a:spAutoFit/>
          </a:bodyPr>
          <a:lstStyle/>
          <a:p>
            <a:r>
              <a:rPr lang="en-CA" sz="1100" b="0" dirty="0">
                <a:solidFill>
                  <a:srgbClr val="373D3F"/>
                </a:solidFill>
                <a:effectLst/>
                <a:latin typeface="Montserrat" panose="00000500000000000000" pitchFamily="2" charset="0"/>
              </a:rPr>
              <a:t>Fig 2.5</a:t>
            </a:r>
            <a:endParaRPr lang="en-CA" sz="1100" dirty="0"/>
          </a:p>
        </p:txBody>
      </p:sp>
    </p:spTree>
    <p:extLst>
      <p:ext uri="{BB962C8B-B14F-4D97-AF65-F5344CB8AC3E}">
        <p14:creationId xmlns:p14="http://schemas.microsoft.com/office/powerpoint/2010/main" val="2353065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D3B6D-776B-469F-A263-24EEF465D080}"/>
              </a:ext>
            </a:extLst>
          </p:cNvPr>
          <p:cNvSpPr>
            <a:spLocks noGrp="1"/>
          </p:cNvSpPr>
          <p:nvPr>
            <p:ph type="title"/>
          </p:nvPr>
        </p:nvSpPr>
        <p:spPr/>
        <p:txBody>
          <a:bodyPr>
            <a:noAutofit/>
          </a:bodyPr>
          <a:lstStyle/>
          <a:p>
            <a:r>
              <a:rPr lang="en-CA" b="1" dirty="0">
                <a:latin typeface="+mj-lt"/>
              </a:rPr>
              <a:t>2.5 Comparative Advantage</a:t>
            </a:r>
          </a:p>
        </p:txBody>
      </p:sp>
      <p:sp>
        <p:nvSpPr>
          <p:cNvPr id="3" name="Text Placeholder 2">
            <a:extLst>
              <a:ext uri="{FF2B5EF4-FFF2-40B4-BE49-F238E27FC236}">
                <a16:creationId xmlns:a16="http://schemas.microsoft.com/office/drawing/2014/main" id="{BE6200AF-9445-44B6-8206-4393136B555F}"/>
              </a:ext>
            </a:extLst>
          </p:cNvPr>
          <p:cNvSpPr>
            <a:spLocks noGrp="1"/>
          </p:cNvSpPr>
          <p:nvPr>
            <p:ph type="body" idx="1"/>
          </p:nvPr>
        </p:nvSpPr>
        <p:spPr>
          <a:xfrm>
            <a:off x="311700" y="1442108"/>
            <a:ext cx="4007637" cy="2259283"/>
          </a:xfrm>
        </p:spPr>
        <p:txBody>
          <a:bodyPr/>
          <a:lstStyle/>
          <a:p>
            <a:pPr marL="114300" indent="0">
              <a:buNone/>
            </a:pPr>
            <a:r>
              <a:rPr lang="en-US" b="1" dirty="0">
                <a:latin typeface="+mn-lt"/>
              </a:rPr>
              <a:t>Comparative Advantage. </a:t>
            </a:r>
            <a:r>
              <a:rPr lang="en-US" dirty="0">
                <a:latin typeface="+mn-lt"/>
              </a:rPr>
              <a:t>When one can produce a good at a lower opportunity cost than another, the person is said to be efficient or have a comparative advantage in producing that good.</a:t>
            </a:r>
            <a:endParaRPr lang="en-CA" dirty="0">
              <a:latin typeface="+mn-lt"/>
            </a:endParaRPr>
          </a:p>
        </p:txBody>
      </p:sp>
      <p:pic>
        <p:nvPicPr>
          <p:cNvPr id="4" name="Picture 3" descr="Refer to Fig 2.3. When you produce 15 crabs, you give up 30 pineapples. So your opportunity cost of producing 1 crab is 2 pineapples. Referring to Fig 2.6, when Jamie produces 20 crabs, he gives up 15 pineapples. So Jamie’s opportunity cost of producing 1 crab is 0.75 pineapples. Because Jamie has a lower opportunity cost in producing crabs, he has a comparative advantage in crabs. Similarly, we can find your opportunity cost in producing 1 pineapple is 0.5 crabs and Jamie’s opportunity cost is 1.33 crabs. Therefore, we can infer you have a lower opportunity cost or comparative advantage in producing pineapples.">
            <a:extLst>
              <a:ext uri="{FF2B5EF4-FFF2-40B4-BE49-F238E27FC236}">
                <a16:creationId xmlns:a16="http://schemas.microsoft.com/office/drawing/2014/main" id="{59DA36EF-8C99-4296-AB8A-5FF2B1B4D487}"/>
              </a:ext>
            </a:extLst>
          </p:cNvPr>
          <p:cNvPicPr>
            <a:picLocks noChangeAspect="1"/>
          </p:cNvPicPr>
          <p:nvPr/>
        </p:nvPicPr>
        <p:blipFill>
          <a:blip r:embed="rId3"/>
          <a:stretch>
            <a:fillRect/>
          </a:stretch>
        </p:blipFill>
        <p:spPr>
          <a:xfrm>
            <a:off x="4572000" y="956349"/>
            <a:ext cx="4134391" cy="3612526"/>
          </a:xfrm>
          <a:prstGeom prst="rect">
            <a:avLst/>
          </a:prstGeom>
        </p:spPr>
      </p:pic>
      <p:sp>
        <p:nvSpPr>
          <p:cNvPr id="6" name="TextBox 5">
            <a:extLst>
              <a:ext uri="{FF2B5EF4-FFF2-40B4-BE49-F238E27FC236}">
                <a16:creationId xmlns:a16="http://schemas.microsoft.com/office/drawing/2014/main" id="{BE77ECA2-FF15-420F-9FCE-58292C2CDCF8}"/>
              </a:ext>
            </a:extLst>
          </p:cNvPr>
          <p:cNvSpPr txBox="1"/>
          <p:nvPr/>
        </p:nvSpPr>
        <p:spPr>
          <a:xfrm>
            <a:off x="5710273" y="4573914"/>
            <a:ext cx="821155" cy="261610"/>
          </a:xfrm>
          <a:prstGeom prst="rect">
            <a:avLst/>
          </a:prstGeom>
          <a:noFill/>
        </p:spPr>
        <p:txBody>
          <a:bodyPr wrap="square">
            <a:spAutoFit/>
          </a:bodyPr>
          <a:lstStyle/>
          <a:p>
            <a:r>
              <a:rPr lang="en-CA" sz="1100" b="0" dirty="0">
                <a:solidFill>
                  <a:srgbClr val="373D3F"/>
                </a:solidFill>
                <a:effectLst/>
                <a:latin typeface="Montserrat" panose="00000500000000000000" pitchFamily="2" charset="0"/>
              </a:rPr>
              <a:t>Fig 2.6</a:t>
            </a:r>
            <a:endParaRPr lang="en-CA" sz="1100" dirty="0"/>
          </a:p>
        </p:txBody>
      </p:sp>
    </p:spTree>
    <p:extLst>
      <p:ext uri="{BB962C8B-B14F-4D97-AF65-F5344CB8AC3E}">
        <p14:creationId xmlns:p14="http://schemas.microsoft.com/office/powerpoint/2010/main" val="1999682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94A17-3192-4624-90C3-412B8DD9A96F}"/>
              </a:ext>
            </a:extLst>
          </p:cNvPr>
          <p:cNvSpPr>
            <a:spLocks noGrp="1"/>
          </p:cNvSpPr>
          <p:nvPr>
            <p:ph type="title"/>
          </p:nvPr>
        </p:nvSpPr>
        <p:spPr/>
        <p:txBody>
          <a:bodyPr>
            <a:noAutofit/>
          </a:bodyPr>
          <a:lstStyle/>
          <a:p>
            <a:r>
              <a:rPr lang="en-CA" b="1" dirty="0">
                <a:latin typeface="+mj-lt"/>
              </a:rPr>
              <a:t>2.5 Comparative Advantage and Specialization</a:t>
            </a:r>
          </a:p>
        </p:txBody>
      </p:sp>
      <p:sp>
        <p:nvSpPr>
          <p:cNvPr id="3" name="Text Placeholder 2">
            <a:extLst>
              <a:ext uri="{FF2B5EF4-FFF2-40B4-BE49-F238E27FC236}">
                <a16:creationId xmlns:a16="http://schemas.microsoft.com/office/drawing/2014/main" id="{40035B51-4658-4D80-A90A-7A7D3CAD1963}"/>
              </a:ext>
            </a:extLst>
          </p:cNvPr>
          <p:cNvSpPr>
            <a:spLocks noGrp="1"/>
          </p:cNvSpPr>
          <p:nvPr>
            <p:ph type="body" idx="1"/>
          </p:nvPr>
        </p:nvSpPr>
        <p:spPr>
          <a:xfrm>
            <a:off x="441009" y="1494531"/>
            <a:ext cx="7890191" cy="3092816"/>
          </a:xfrm>
        </p:spPr>
        <p:txBody>
          <a:bodyPr/>
          <a:lstStyle/>
          <a:p>
            <a:pPr marL="114300" indent="0">
              <a:buNone/>
            </a:pPr>
            <a:r>
              <a:rPr lang="en-US" b="0" i="0" dirty="0">
                <a:solidFill>
                  <a:srgbClr val="373D3F"/>
                </a:solidFill>
                <a:effectLst/>
                <a:latin typeface="+mn-lt"/>
                <a:ea typeface="Roboto" panose="02000000000000000000" pitchFamily="2" charset="0"/>
              </a:rPr>
              <a:t>When one has a comparative advantage in producing a good, that person should specialize in producing that good. This </a:t>
            </a:r>
            <a:r>
              <a:rPr lang="en-US" b="1" i="0" dirty="0">
                <a:solidFill>
                  <a:srgbClr val="373D3F"/>
                </a:solidFill>
                <a:effectLst/>
                <a:latin typeface="+mn-lt"/>
                <a:ea typeface="Roboto" panose="02000000000000000000" pitchFamily="2" charset="0"/>
              </a:rPr>
              <a:t>specialization</a:t>
            </a:r>
            <a:r>
              <a:rPr lang="en-US" b="0" i="0" dirty="0">
                <a:solidFill>
                  <a:srgbClr val="373D3F"/>
                </a:solidFill>
                <a:effectLst/>
                <a:latin typeface="+mn-lt"/>
                <a:ea typeface="Roboto" panose="02000000000000000000" pitchFamily="2" charset="0"/>
              </a:rPr>
              <a:t> in production results in gains from trade, as each person or country, can focus on what it can produce at the lowest cost and trade it with its partner.</a:t>
            </a:r>
            <a:endParaRPr lang="en-CA" dirty="0">
              <a:latin typeface="+mn-lt"/>
              <a:ea typeface="Roboto" panose="02000000000000000000" pitchFamily="2" charset="0"/>
            </a:endParaRPr>
          </a:p>
        </p:txBody>
      </p:sp>
    </p:spTree>
    <p:extLst>
      <p:ext uri="{BB962C8B-B14F-4D97-AF65-F5344CB8AC3E}">
        <p14:creationId xmlns:p14="http://schemas.microsoft.com/office/powerpoint/2010/main" val="658996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6B711-FE0E-426B-9B29-C342F999045E}"/>
              </a:ext>
            </a:extLst>
          </p:cNvPr>
          <p:cNvSpPr>
            <a:spLocks noGrp="1"/>
          </p:cNvSpPr>
          <p:nvPr>
            <p:ph type="title"/>
          </p:nvPr>
        </p:nvSpPr>
        <p:spPr/>
        <p:txBody>
          <a:bodyPr>
            <a:noAutofit/>
          </a:bodyPr>
          <a:lstStyle/>
          <a:p>
            <a:r>
              <a:rPr lang="en-CA" b="1" dirty="0">
                <a:latin typeface="+mj-lt"/>
              </a:rPr>
              <a:t>2.6 Gains from Trade</a:t>
            </a:r>
          </a:p>
        </p:txBody>
      </p:sp>
      <p:sp>
        <p:nvSpPr>
          <p:cNvPr id="3" name="Text Placeholder 2">
            <a:extLst>
              <a:ext uri="{FF2B5EF4-FFF2-40B4-BE49-F238E27FC236}">
                <a16:creationId xmlns:a16="http://schemas.microsoft.com/office/drawing/2014/main" id="{7B53351B-B9C9-4936-A941-1BF28F093876}"/>
              </a:ext>
            </a:extLst>
          </p:cNvPr>
          <p:cNvSpPr>
            <a:spLocks noGrp="1"/>
          </p:cNvSpPr>
          <p:nvPr>
            <p:ph type="body" idx="1"/>
          </p:nvPr>
        </p:nvSpPr>
        <p:spPr>
          <a:xfrm>
            <a:off x="311700" y="1017800"/>
            <a:ext cx="8520600" cy="2602170"/>
          </a:xfrm>
        </p:spPr>
        <p:txBody>
          <a:bodyPr>
            <a:normAutofit/>
          </a:bodyPr>
          <a:lstStyle/>
          <a:p>
            <a:pPr marL="114300" indent="0">
              <a:buNone/>
            </a:pPr>
            <a:r>
              <a:rPr lang="en-CA" b="1" dirty="0">
                <a:latin typeface="+mn-lt"/>
              </a:rPr>
              <a:t>Before Trade Production Possibilities:</a:t>
            </a:r>
          </a:p>
          <a:p>
            <a:pPr marL="114300" indent="0">
              <a:buNone/>
            </a:pPr>
            <a:r>
              <a:rPr lang="en-US" dirty="0">
                <a:solidFill>
                  <a:srgbClr val="373D3F"/>
                </a:solidFill>
                <a:latin typeface="+mn-lt"/>
              </a:rPr>
              <a:t>You have a comparative advantage in pineapples, you should specialize in </a:t>
            </a:r>
            <a:endParaRPr lang="en-CA" dirty="0">
              <a:solidFill>
                <a:srgbClr val="434343"/>
              </a:solidFill>
              <a:latin typeface="+mn-lt"/>
            </a:endParaRPr>
          </a:p>
          <a:p>
            <a:pPr marL="114300" indent="0">
              <a:lnSpc>
                <a:spcPct val="114999"/>
              </a:lnSpc>
              <a:buNone/>
            </a:pPr>
            <a:r>
              <a:rPr lang="en-US" dirty="0">
                <a:solidFill>
                  <a:srgbClr val="373D3F"/>
                </a:solidFill>
                <a:latin typeface="+mn-lt"/>
              </a:rPr>
              <a:t>pineapples (max 30 pineapples). </a:t>
            </a:r>
            <a:endParaRPr lang="en-CA" dirty="0">
              <a:solidFill>
                <a:srgbClr val="434343"/>
              </a:solidFill>
              <a:latin typeface="+mn-lt"/>
            </a:endParaRPr>
          </a:p>
          <a:p>
            <a:pPr marL="114300" indent="0">
              <a:lnSpc>
                <a:spcPct val="114999"/>
              </a:lnSpc>
              <a:buNone/>
            </a:pPr>
            <a:r>
              <a:rPr lang="en-US" dirty="0">
                <a:solidFill>
                  <a:srgbClr val="373D3F"/>
                </a:solidFill>
                <a:latin typeface="+mn-lt"/>
              </a:rPr>
              <a:t>Jamie specializes in crabs and produces a maximum of 20 crabs. </a:t>
            </a:r>
            <a:endParaRPr lang="en-CA" dirty="0">
              <a:solidFill>
                <a:srgbClr val="434343"/>
              </a:solidFill>
              <a:latin typeface="+mn-lt"/>
            </a:endParaRPr>
          </a:p>
          <a:p>
            <a:pPr marL="114300" indent="0">
              <a:lnSpc>
                <a:spcPct val="114999"/>
              </a:lnSpc>
              <a:buNone/>
            </a:pPr>
            <a:endParaRPr lang="en-US" dirty="0">
              <a:solidFill>
                <a:srgbClr val="373D3F"/>
              </a:solidFill>
              <a:latin typeface="+mn-lt"/>
            </a:endParaRPr>
          </a:p>
          <a:p>
            <a:pPr marL="114300" indent="0">
              <a:lnSpc>
                <a:spcPct val="114999"/>
              </a:lnSpc>
              <a:buNone/>
            </a:pPr>
            <a:r>
              <a:rPr lang="en-US" dirty="0">
                <a:solidFill>
                  <a:srgbClr val="373D3F"/>
                </a:solidFill>
                <a:latin typeface="+mn-lt"/>
              </a:rPr>
              <a:t>In this situation, both players are producing only the goods they have the comparative advantage in.</a:t>
            </a:r>
            <a:endParaRPr lang="en-CA" dirty="0">
              <a:latin typeface="+mn-lt"/>
            </a:endParaRPr>
          </a:p>
        </p:txBody>
      </p:sp>
      <p:graphicFrame>
        <p:nvGraphicFramePr>
          <p:cNvPr id="4" name="Table 4">
            <a:extLst>
              <a:ext uri="{FF2B5EF4-FFF2-40B4-BE49-F238E27FC236}">
                <a16:creationId xmlns:a16="http://schemas.microsoft.com/office/drawing/2014/main" id="{5E946B6F-807D-4A72-86D7-39C64E29FEB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56857961"/>
              </p:ext>
            </p:extLst>
          </p:nvPr>
        </p:nvGraphicFramePr>
        <p:xfrm>
          <a:off x="1209344" y="3654458"/>
          <a:ext cx="6096000" cy="11074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866734137"/>
                    </a:ext>
                  </a:extLst>
                </a:gridCol>
                <a:gridCol w="2032000">
                  <a:extLst>
                    <a:ext uri="{9D8B030D-6E8A-4147-A177-3AD203B41FA5}">
                      <a16:colId xmlns:a16="http://schemas.microsoft.com/office/drawing/2014/main" val="1840535767"/>
                    </a:ext>
                  </a:extLst>
                </a:gridCol>
                <a:gridCol w="2032000">
                  <a:extLst>
                    <a:ext uri="{9D8B030D-6E8A-4147-A177-3AD203B41FA5}">
                      <a16:colId xmlns:a16="http://schemas.microsoft.com/office/drawing/2014/main" val="2096033941"/>
                    </a:ext>
                  </a:extLst>
                </a:gridCol>
              </a:tblGrid>
              <a:tr h="0">
                <a:tc>
                  <a:txBody>
                    <a:bodyPr/>
                    <a:lstStyle/>
                    <a:p>
                      <a:endParaRPr lang="en-CA" dirty="0"/>
                    </a:p>
                  </a:txBody>
                  <a:tcPr/>
                </a:tc>
                <a:tc>
                  <a:txBody>
                    <a:bodyPr/>
                    <a:lstStyle/>
                    <a:p>
                      <a:r>
                        <a:rPr lang="en-CA" sz="1800" dirty="0">
                          <a:latin typeface="Roboto" panose="02000000000000000000" pitchFamily="2" charset="0"/>
                          <a:ea typeface="Roboto" panose="02000000000000000000" pitchFamily="2" charset="0"/>
                        </a:rPr>
                        <a:t>Pineapple </a:t>
                      </a:r>
                    </a:p>
                  </a:txBody>
                  <a:tcPr/>
                </a:tc>
                <a:tc>
                  <a:txBody>
                    <a:bodyPr/>
                    <a:lstStyle/>
                    <a:p>
                      <a:r>
                        <a:rPr lang="en-CA" sz="1800" dirty="0">
                          <a:latin typeface="Roboto" panose="02000000000000000000" pitchFamily="2" charset="0"/>
                          <a:ea typeface="Roboto" panose="02000000000000000000" pitchFamily="2" charset="0"/>
                        </a:rPr>
                        <a:t>Crab</a:t>
                      </a:r>
                    </a:p>
                  </a:txBody>
                  <a:tcPr/>
                </a:tc>
                <a:extLst>
                  <a:ext uri="{0D108BD9-81ED-4DB2-BD59-A6C34878D82A}">
                    <a16:rowId xmlns:a16="http://schemas.microsoft.com/office/drawing/2014/main" val="3649876129"/>
                  </a:ext>
                </a:extLst>
              </a:tr>
              <a:tr h="370840">
                <a:tc>
                  <a:txBody>
                    <a:bodyPr/>
                    <a:lstStyle/>
                    <a:p>
                      <a:r>
                        <a:rPr lang="en-CA" sz="1800" dirty="0">
                          <a:solidFill>
                            <a:srgbClr val="080808"/>
                          </a:solidFill>
                          <a:latin typeface="Roboto" panose="02000000000000000000" pitchFamily="2" charset="0"/>
                          <a:ea typeface="Roboto" panose="02000000000000000000" pitchFamily="2" charset="0"/>
                        </a:rPr>
                        <a:t>You</a:t>
                      </a:r>
                    </a:p>
                  </a:txBody>
                  <a:tcPr/>
                </a:tc>
                <a:tc>
                  <a:txBody>
                    <a:bodyPr/>
                    <a:lstStyle/>
                    <a:p>
                      <a:r>
                        <a:rPr lang="en-CA" sz="1800" dirty="0">
                          <a:solidFill>
                            <a:srgbClr val="080808"/>
                          </a:solidFill>
                          <a:latin typeface="Roboto" panose="02000000000000000000" pitchFamily="2" charset="0"/>
                          <a:ea typeface="Roboto" panose="02000000000000000000" pitchFamily="2" charset="0"/>
                        </a:rPr>
                        <a:t>20</a:t>
                      </a:r>
                    </a:p>
                  </a:txBody>
                  <a:tcPr/>
                </a:tc>
                <a:tc>
                  <a:txBody>
                    <a:bodyPr/>
                    <a:lstStyle/>
                    <a:p>
                      <a:r>
                        <a:rPr lang="en-CA" sz="1800" dirty="0">
                          <a:solidFill>
                            <a:srgbClr val="080808"/>
                          </a:solidFill>
                          <a:latin typeface="Roboto" panose="02000000000000000000" pitchFamily="2" charset="0"/>
                          <a:ea typeface="Roboto" panose="02000000000000000000" pitchFamily="2" charset="0"/>
                        </a:rPr>
                        <a:t>8</a:t>
                      </a:r>
                    </a:p>
                  </a:txBody>
                  <a:tcPr/>
                </a:tc>
                <a:extLst>
                  <a:ext uri="{0D108BD9-81ED-4DB2-BD59-A6C34878D82A}">
                    <a16:rowId xmlns:a16="http://schemas.microsoft.com/office/drawing/2014/main" val="905054268"/>
                  </a:ext>
                </a:extLst>
              </a:tr>
              <a:tr h="370840">
                <a:tc>
                  <a:txBody>
                    <a:bodyPr/>
                    <a:lstStyle/>
                    <a:p>
                      <a:r>
                        <a:rPr lang="en-CA" sz="1800" dirty="0">
                          <a:solidFill>
                            <a:srgbClr val="080808"/>
                          </a:solidFill>
                          <a:latin typeface="Roboto" panose="02000000000000000000" pitchFamily="2" charset="0"/>
                          <a:ea typeface="Roboto" panose="02000000000000000000" pitchFamily="2" charset="0"/>
                        </a:rPr>
                        <a:t>Jamie</a:t>
                      </a:r>
                    </a:p>
                  </a:txBody>
                  <a:tcPr/>
                </a:tc>
                <a:tc>
                  <a:txBody>
                    <a:bodyPr/>
                    <a:lstStyle/>
                    <a:p>
                      <a:r>
                        <a:rPr lang="en-CA" sz="1800" dirty="0">
                          <a:solidFill>
                            <a:srgbClr val="080808"/>
                          </a:solidFill>
                          <a:latin typeface="Roboto" panose="02000000000000000000" pitchFamily="2" charset="0"/>
                          <a:ea typeface="Roboto" panose="02000000000000000000" pitchFamily="2" charset="0"/>
                        </a:rPr>
                        <a:t>10</a:t>
                      </a:r>
                    </a:p>
                  </a:txBody>
                  <a:tcPr/>
                </a:tc>
                <a:tc>
                  <a:txBody>
                    <a:bodyPr/>
                    <a:lstStyle/>
                    <a:p>
                      <a:r>
                        <a:rPr lang="en-CA" sz="1800" dirty="0">
                          <a:solidFill>
                            <a:srgbClr val="080808"/>
                          </a:solidFill>
                          <a:latin typeface="Roboto" panose="02000000000000000000" pitchFamily="2" charset="0"/>
                          <a:ea typeface="Roboto" panose="02000000000000000000" pitchFamily="2" charset="0"/>
                        </a:rPr>
                        <a:t>9</a:t>
                      </a:r>
                    </a:p>
                  </a:txBody>
                  <a:tcPr/>
                </a:tc>
                <a:extLst>
                  <a:ext uri="{0D108BD9-81ED-4DB2-BD59-A6C34878D82A}">
                    <a16:rowId xmlns:a16="http://schemas.microsoft.com/office/drawing/2014/main" val="355757845"/>
                  </a:ext>
                </a:extLst>
              </a:tr>
            </a:tbl>
          </a:graphicData>
        </a:graphic>
      </p:graphicFrame>
    </p:spTree>
    <p:extLst>
      <p:ext uri="{BB962C8B-B14F-4D97-AF65-F5344CB8AC3E}">
        <p14:creationId xmlns:p14="http://schemas.microsoft.com/office/powerpoint/2010/main" val="531284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D7A8F-30AE-4A00-8F8C-45A94EBD0FA6}"/>
              </a:ext>
            </a:extLst>
          </p:cNvPr>
          <p:cNvSpPr>
            <a:spLocks noGrp="1"/>
          </p:cNvSpPr>
          <p:nvPr>
            <p:ph type="title"/>
          </p:nvPr>
        </p:nvSpPr>
        <p:spPr/>
        <p:txBody>
          <a:bodyPr>
            <a:noAutofit/>
          </a:bodyPr>
          <a:lstStyle/>
          <a:p>
            <a:r>
              <a:rPr lang="en-CA" b="1" dirty="0">
                <a:latin typeface="+mj-lt"/>
              </a:rPr>
              <a:t>2.6 Exchange</a:t>
            </a:r>
          </a:p>
        </p:txBody>
      </p:sp>
      <p:sp>
        <p:nvSpPr>
          <p:cNvPr id="3" name="Text Placeholder 2">
            <a:extLst>
              <a:ext uri="{FF2B5EF4-FFF2-40B4-BE49-F238E27FC236}">
                <a16:creationId xmlns:a16="http://schemas.microsoft.com/office/drawing/2014/main" id="{A5B3F251-6B5F-D6A6-C732-D864C5A59B76}"/>
              </a:ext>
            </a:extLst>
          </p:cNvPr>
          <p:cNvSpPr>
            <a:spLocks noGrp="1"/>
          </p:cNvSpPr>
          <p:nvPr>
            <p:ph type="body" idx="1"/>
          </p:nvPr>
        </p:nvSpPr>
        <p:spPr>
          <a:xfrm>
            <a:off x="311700" y="1043325"/>
            <a:ext cx="8245071" cy="1448205"/>
          </a:xfrm>
        </p:spPr>
        <p:txBody>
          <a:bodyPr>
            <a:normAutofit/>
          </a:bodyPr>
          <a:lstStyle/>
          <a:p>
            <a:pPr marL="114300" indent="0">
              <a:buNone/>
            </a:pPr>
            <a:r>
              <a:rPr lang="en-US" b="1" dirty="0">
                <a:solidFill>
                  <a:srgbClr val="373D3F"/>
                </a:solidFill>
                <a:latin typeface="+mj-lt"/>
                <a:ea typeface="Roboto" panose="02000000000000000000" pitchFamily="2" charset="0"/>
              </a:rPr>
              <a:t>Exchange</a:t>
            </a:r>
            <a:r>
              <a:rPr lang="en-US" dirty="0">
                <a:solidFill>
                  <a:srgbClr val="373D3F"/>
                </a:solidFill>
                <a:latin typeface="+mj-lt"/>
                <a:ea typeface="Roboto" panose="02000000000000000000" pitchFamily="2" charset="0"/>
              </a:rPr>
              <a:t>: If you and Jamie choose to trade 10 pineapples for 9 crabs, then after trade you are left with 20 pineapples and 9 crabs (point S in Fig 2.8 Panel [A]) while Jamie is left with 10 pineapples and 11 crabs (Point S’ in Fig 2.8 Panel [B])</a:t>
            </a:r>
            <a:endParaRPr lang="en-CA" dirty="0">
              <a:latin typeface="+mj-lt"/>
              <a:ea typeface="Roboto" panose="02000000000000000000" pitchFamily="2" charset="0"/>
            </a:endParaRPr>
          </a:p>
        </p:txBody>
      </p:sp>
      <p:pic>
        <p:nvPicPr>
          <p:cNvPr id="7172" name="Picture 4" descr="Therefore, after the trade, You gain +1 crab, and Jamie gains +2 crabs. Both trading partners move to a point outside their current PPF, resulting in economic growth. Figure 2.8 (Panels (A) and (B)) and Fig 2.9 below show Yours’s and Jamie’s production possibilities both before and after the trade.">
            <a:extLst>
              <a:ext uri="{FF2B5EF4-FFF2-40B4-BE49-F238E27FC236}">
                <a16:creationId xmlns:a16="http://schemas.microsoft.com/office/drawing/2014/main" id="{881B497E-8D15-487D-BBFC-E6B06AFF08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2545" y="2045993"/>
            <a:ext cx="5979694" cy="273861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3E9D31A-3E61-414B-B30D-03C916141BE1}"/>
              </a:ext>
            </a:extLst>
          </p:cNvPr>
          <p:cNvSpPr txBox="1"/>
          <p:nvPr/>
        </p:nvSpPr>
        <p:spPr>
          <a:xfrm>
            <a:off x="4881084" y="4629741"/>
            <a:ext cx="4572000" cy="261610"/>
          </a:xfrm>
          <a:prstGeom prst="rect">
            <a:avLst/>
          </a:prstGeom>
          <a:noFill/>
        </p:spPr>
        <p:txBody>
          <a:bodyPr wrap="square">
            <a:spAutoFit/>
          </a:bodyPr>
          <a:lstStyle/>
          <a:p>
            <a:r>
              <a:rPr lang="en-CA" sz="1100" b="0" dirty="0">
                <a:solidFill>
                  <a:srgbClr val="373D3F"/>
                </a:solidFill>
                <a:effectLst/>
                <a:latin typeface="Montserrat" panose="00000500000000000000" pitchFamily="2" charset="0"/>
              </a:rPr>
              <a:t>Fig 2.8</a:t>
            </a:r>
            <a:endParaRPr lang="en-CA" sz="1100" dirty="0"/>
          </a:p>
        </p:txBody>
      </p:sp>
    </p:spTree>
    <p:extLst>
      <p:ext uri="{BB962C8B-B14F-4D97-AF65-F5344CB8AC3E}">
        <p14:creationId xmlns:p14="http://schemas.microsoft.com/office/powerpoint/2010/main" val="3887341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99EF1-8FEF-48D5-8472-033122486E77}"/>
              </a:ext>
            </a:extLst>
          </p:cNvPr>
          <p:cNvSpPr>
            <a:spLocks noGrp="1"/>
          </p:cNvSpPr>
          <p:nvPr>
            <p:ph type="title"/>
          </p:nvPr>
        </p:nvSpPr>
        <p:spPr/>
        <p:txBody>
          <a:bodyPr>
            <a:noAutofit/>
          </a:bodyPr>
          <a:lstStyle/>
          <a:p>
            <a:r>
              <a:rPr lang="en-CA" b="1" dirty="0">
                <a:latin typeface="+mj-lt"/>
              </a:rPr>
              <a:t>2.6 Implications </a:t>
            </a:r>
          </a:p>
        </p:txBody>
      </p:sp>
      <p:graphicFrame>
        <p:nvGraphicFramePr>
          <p:cNvPr id="6" name="Table 6">
            <a:extLst>
              <a:ext uri="{FF2B5EF4-FFF2-40B4-BE49-F238E27FC236}">
                <a16:creationId xmlns:a16="http://schemas.microsoft.com/office/drawing/2014/main" id="{CE461A02-171B-4F75-A10B-ED5F38D2B016}"/>
              </a:ext>
            </a:extLst>
          </p:cNvPr>
          <p:cNvGraphicFramePr>
            <a:graphicFrameLocks noGrp="1"/>
          </p:cNvGraphicFramePr>
          <p:nvPr>
            <p:extLst>
              <p:ext uri="{D42A27DB-BD31-4B8C-83A1-F6EECF244321}">
                <p14:modId xmlns:p14="http://schemas.microsoft.com/office/powerpoint/2010/main" val="2778673394"/>
              </p:ext>
            </p:extLst>
          </p:nvPr>
        </p:nvGraphicFramePr>
        <p:xfrm>
          <a:off x="311699" y="961575"/>
          <a:ext cx="8520601" cy="2499360"/>
        </p:xfrm>
        <a:graphic>
          <a:graphicData uri="http://schemas.openxmlformats.org/drawingml/2006/table">
            <a:tbl>
              <a:tblPr firstRow="1" bandRow="1">
                <a:tableStyleId>{5C22544A-7EE6-4342-B048-85BDC9FD1C3A}</a:tableStyleId>
              </a:tblPr>
              <a:tblGrid>
                <a:gridCol w="2692283">
                  <a:extLst>
                    <a:ext uri="{9D8B030D-6E8A-4147-A177-3AD203B41FA5}">
                      <a16:colId xmlns:a16="http://schemas.microsoft.com/office/drawing/2014/main" val="1315296449"/>
                    </a:ext>
                  </a:extLst>
                </a:gridCol>
                <a:gridCol w="1404245">
                  <a:extLst>
                    <a:ext uri="{9D8B030D-6E8A-4147-A177-3AD203B41FA5}">
                      <a16:colId xmlns:a16="http://schemas.microsoft.com/office/drawing/2014/main" val="809241966"/>
                    </a:ext>
                  </a:extLst>
                </a:gridCol>
                <a:gridCol w="1015833">
                  <a:extLst>
                    <a:ext uri="{9D8B030D-6E8A-4147-A177-3AD203B41FA5}">
                      <a16:colId xmlns:a16="http://schemas.microsoft.com/office/drawing/2014/main" val="339567663"/>
                    </a:ext>
                  </a:extLst>
                </a:gridCol>
                <a:gridCol w="1704120">
                  <a:extLst>
                    <a:ext uri="{9D8B030D-6E8A-4147-A177-3AD203B41FA5}">
                      <a16:colId xmlns:a16="http://schemas.microsoft.com/office/drawing/2014/main" val="35954285"/>
                    </a:ext>
                  </a:extLst>
                </a:gridCol>
                <a:gridCol w="1704120">
                  <a:extLst>
                    <a:ext uri="{9D8B030D-6E8A-4147-A177-3AD203B41FA5}">
                      <a16:colId xmlns:a16="http://schemas.microsoft.com/office/drawing/2014/main" val="909063517"/>
                    </a:ext>
                  </a:extLst>
                </a:gridCol>
              </a:tblGrid>
              <a:tr h="353403">
                <a:tc>
                  <a:txBody>
                    <a:bodyPr/>
                    <a:lstStyle/>
                    <a:p>
                      <a:endParaRPr lang="en-CA" sz="2000" dirty="0">
                        <a:latin typeface="Roboto" panose="02000000000000000000" pitchFamily="2" charset="0"/>
                        <a:ea typeface="Roboto" panose="02000000000000000000" pitchFamily="2" charset="0"/>
                      </a:endParaRPr>
                    </a:p>
                  </a:txBody>
                  <a:tcPr/>
                </a:tc>
                <a:tc>
                  <a:txBody>
                    <a:bodyPr/>
                    <a:lstStyle/>
                    <a:p>
                      <a:r>
                        <a:rPr lang="en-CA" sz="2000" dirty="0">
                          <a:latin typeface="Roboto" panose="02000000000000000000" pitchFamily="2" charset="0"/>
                          <a:ea typeface="Roboto" panose="02000000000000000000" pitchFamily="2" charset="0"/>
                        </a:rPr>
                        <a:t>You</a:t>
                      </a:r>
                    </a:p>
                  </a:txBody>
                  <a:tcPr/>
                </a:tc>
                <a:tc>
                  <a:txBody>
                    <a:bodyPr/>
                    <a:lstStyle/>
                    <a:p>
                      <a:endParaRPr lang="en-CA" sz="2000" dirty="0">
                        <a:latin typeface="Roboto" panose="02000000000000000000" pitchFamily="2" charset="0"/>
                        <a:ea typeface="Roboto" panose="02000000000000000000" pitchFamily="2" charset="0"/>
                      </a:endParaRPr>
                    </a:p>
                  </a:txBody>
                  <a:tcPr/>
                </a:tc>
                <a:tc>
                  <a:txBody>
                    <a:bodyPr/>
                    <a:lstStyle/>
                    <a:p>
                      <a:r>
                        <a:rPr lang="en-CA" sz="2000" dirty="0">
                          <a:latin typeface="Roboto" panose="02000000000000000000" pitchFamily="2" charset="0"/>
                          <a:ea typeface="Roboto" panose="02000000000000000000" pitchFamily="2" charset="0"/>
                        </a:rPr>
                        <a:t>Jamie</a:t>
                      </a:r>
                    </a:p>
                  </a:txBody>
                  <a:tcPr/>
                </a:tc>
                <a:tc>
                  <a:txBody>
                    <a:bodyPr/>
                    <a:lstStyle/>
                    <a:p>
                      <a:endParaRPr lang="en-CA" dirty="0"/>
                    </a:p>
                  </a:txBody>
                  <a:tcPr/>
                </a:tc>
                <a:extLst>
                  <a:ext uri="{0D108BD9-81ED-4DB2-BD59-A6C34878D82A}">
                    <a16:rowId xmlns:a16="http://schemas.microsoft.com/office/drawing/2014/main" val="521494070"/>
                  </a:ext>
                </a:extLst>
              </a:tr>
              <a:tr h="330749">
                <a:tc>
                  <a:txBody>
                    <a:bodyPr/>
                    <a:lstStyle/>
                    <a:p>
                      <a:endParaRPr lang="en-CA" sz="1800" dirty="0">
                        <a:solidFill>
                          <a:srgbClr val="080808"/>
                        </a:solidFill>
                        <a:latin typeface="Roboto" panose="02000000000000000000" pitchFamily="2" charset="0"/>
                        <a:ea typeface="Roboto" panose="02000000000000000000" pitchFamily="2" charset="0"/>
                      </a:endParaRPr>
                    </a:p>
                  </a:txBody>
                  <a:tcPr/>
                </a:tc>
                <a:tc>
                  <a:txBody>
                    <a:bodyPr/>
                    <a:lstStyle/>
                    <a:p>
                      <a:r>
                        <a:rPr lang="en-CA" sz="1800" dirty="0">
                          <a:solidFill>
                            <a:srgbClr val="080808"/>
                          </a:solidFill>
                          <a:latin typeface="Roboto" panose="02000000000000000000" pitchFamily="2" charset="0"/>
                          <a:ea typeface="Roboto" panose="02000000000000000000" pitchFamily="2" charset="0"/>
                        </a:rPr>
                        <a:t>Pineapples</a:t>
                      </a:r>
                    </a:p>
                  </a:txBody>
                  <a:tcPr/>
                </a:tc>
                <a:tc>
                  <a:txBody>
                    <a:bodyPr/>
                    <a:lstStyle/>
                    <a:p>
                      <a:r>
                        <a:rPr lang="en-CA" sz="1800" dirty="0">
                          <a:solidFill>
                            <a:srgbClr val="080808"/>
                          </a:solidFill>
                          <a:latin typeface="Roboto" panose="02000000000000000000" pitchFamily="2" charset="0"/>
                          <a:ea typeface="Roboto" panose="02000000000000000000" pitchFamily="2" charset="0"/>
                        </a:rPr>
                        <a:t>Crabs</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CA" sz="1800" dirty="0">
                          <a:solidFill>
                            <a:srgbClr val="080808"/>
                          </a:solidFill>
                          <a:latin typeface="Roboto" panose="02000000000000000000" pitchFamily="2" charset="0"/>
                          <a:ea typeface="Roboto" panose="02000000000000000000" pitchFamily="2" charset="0"/>
                        </a:rPr>
                        <a:t>Pineapples</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CA" sz="1800" dirty="0">
                          <a:solidFill>
                            <a:srgbClr val="080808"/>
                          </a:solidFill>
                          <a:latin typeface="Roboto" panose="02000000000000000000" pitchFamily="2" charset="0"/>
                          <a:ea typeface="Roboto" panose="02000000000000000000" pitchFamily="2" charset="0"/>
                        </a:rPr>
                        <a:t>Crabs</a:t>
                      </a:r>
                    </a:p>
                  </a:txBody>
                  <a:tcPr/>
                </a:tc>
                <a:extLst>
                  <a:ext uri="{0D108BD9-81ED-4DB2-BD59-A6C34878D82A}">
                    <a16:rowId xmlns:a16="http://schemas.microsoft.com/office/drawing/2014/main" val="2441900645"/>
                  </a:ext>
                </a:extLst>
              </a:tr>
              <a:tr h="330749">
                <a:tc>
                  <a:txBody>
                    <a:bodyPr/>
                    <a:lstStyle/>
                    <a:p>
                      <a:r>
                        <a:rPr lang="en-CA" sz="1800" b="0" i="0" u="none" strike="noStrike" cap="none" dirty="0">
                          <a:solidFill>
                            <a:srgbClr val="080808"/>
                          </a:solidFill>
                          <a:effectLst/>
                          <a:latin typeface="Roboto" panose="02000000000000000000" pitchFamily="2" charset="0"/>
                          <a:ea typeface="Roboto" panose="02000000000000000000" pitchFamily="2" charset="0"/>
                          <a:cs typeface="+mn-cs"/>
                          <a:sym typeface="Arial"/>
                        </a:rPr>
                        <a:t>Before trade production</a:t>
                      </a:r>
                      <a:endParaRPr lang="en-CA" sz="1800" dirty="0">
                        <a:solidFill>
                          <a:srgbClr val="080808"/>
                        </a:solidFill>
                        <a:latin typeface="Roboto" panose="02000000000000000000" pitchFamily="2" charset="0"/>
                        <a:ea typeface="Roboto" panose="02000000000000000000" pitchFamily="2" charset="0"/>
                      </a:endParaRPr>
                    </a:p>
                  </a:txBody>
                  <a:tcPr/>
                </a:tc>
                <a:tc>
                  <a:txBody>
                    <a:bodyPr/>
                    <a:lstStyle/>
                    <a:p>
                      <a:r>
                        <a:rPr lang="en-CA" sz="1800" dirty="0">
                          <a:solidFill>
                            <a:srgbClr val="080808"/>
                          </a:solidFill>
                          <a:latin typeface="Roboto" panose="02000000000000000000" pitchFamily="2" charset="0"/>
                          <a:ea typeface="Roboto" panose="02000000000000000000" pitchFamily="2" charset="0"/>
                        </a:rPr>
                        <a:t>20</a:t>
                      </a:r>
                    </a:p>
                  </a:txBody>
                  <a:tcPr/>
                </a:tc>
                <a:tc>
                  <a:txBody>
                    <a:bodyPr/>
                    <a:lstStyle/>
                    <a:p>
                      <a:r>
                        <a:rPr lang="en-CA" sz="1800" dirty="0">
                          <a:solidFill>
                            <a:srgbClr val="080808"/>
                          </a:solidFill>
                          <a:latin typeface="Roboto" panose="02000000000000000000" pitchFamily="2" charset="0"/>
                          <a:ea typeface="Roboto" panose="02000000000000000000" pitchFamily="2" charset="0"/>
                        </a:rPr>
                        <a:t>8</a:t>
                      </a:r>
                    </a:p>
                  </a:txBody>
                  <a:tcPr/>
                </a:tc>
                <a:tc>
                  <a:txBody>
                    <a:bodyPr/>
                    <a:lstStyle/>
                    <a:p>
                      <a:r>
                        <a:rPr lang="en-CA" sz="1800" dirty="0">
                          <a:solidFill>
                            <a:srgbClr val="080808"/>
                          </a:solidFill>
                          <a:latin typeface="Roboto" panose="02000000000000000000" pitchFamily="2" charset="0"/>
                          <a:ea typeface="Roboto" panose="02000000000000000000" pitchFamily="2" charset="0"/>
                        </a:rPr>
                        <a:t>10</a:t>
                      </a:r>
                    </a:p>
                  </a:txBody>
                  <a:tcPr/>
                </a:tc>
                <a:tc>
                  <a:txBody>
                    <a:bodyPr/>
                    <a:lstStyle/>
                    <a:p>
                      <a:r>
                        <a:rPr lang="en-CA" sz="1800" dirty="0">
                          <a:solidFill>
                            <a:srgbClr val="080808"/>
                          </a:solidFill>
                          <a:latin typeface="Roboto" panose="02000000000000000000" pitchFamily="2" charset="0"/>
                          <a:ea typeface="Roboto" panose="02000000000000000000" pitchFamily="2" charset="0"/>
                        </a:rPr>
                        <a:t>9</a:t>
                      </a:r>
                    </a:p>
                  </a:txBody>
                  <a:tcPr/>
                </a:tc>
                <a:extLst>
                  <a:ext uri="{0D108BD9-81ED-4DB2-BD59-A6C34878D82A}">
                    <a16:rowId xmlns:a16="http://schemas.microsoft.com/office/drawing/2014/main" val="3440400259"/>
                  </a:ext>
                </a:extLst>
              </a:tr>
              <a:tr h="330749">
                <a:tc>
                  <a:txBody>
                    <a:bodyPr/>
                    <a:lstStyle/>
                    <a:p>
                      <a:r>
                        <a:rPr lang="en-CA" sz="1800" b="0" i="0" u="none" strike="noStrike" cap="none" dirty="0">
                          <a:solidFill>
                            <a:srgbClr val="080808"/>
                          </a:solidFill>
                          <a:effectLst/>
                          <a:latin typeface="Roboto" panose="02000000000000000000" pitchFamily="2" charset="0"/>
                          <a:ea typeface="Roboto" panose="02000000000000000000" pitchFamily="2" charset="0"/>
                          <a:cs typeface="+mn-cs"/>
                          <a:sym typeface="Arial"/>
                        </a:rPr>
                        <a:t>Specialization</a:t>
                      </a:r>
                      <a:endParaRPr lang="en-CA" sz="1800" dirty="0">
                        <a:solidFill>
                          <a:srgbClr val="080808"/>
                        </a:solidFill>
                        <a:latin typeface="Roboto" panose="02000000000000000000" pitchFamily="2" charset="0"/>
                        <a:ea typeface="Roboto" panose="02000000000000000000" pitchFamily="2" charset="0"/>
                      </a:endParaRPr>
                    </a:p>
                  </a:txBody>
                  <a:tcPr/>
                </a:tc>
                <a:tc>
                  <a:txBody>
                    <a:bodyPr/>
                    <a:lstStyle/>
                    <a:p>
                      <a:r>
                        <a:rPr lang="en-CA" sz="1800" dirty="0">
                          <a:solidFill>
                            <a:srgbClr val="080808"/>
                          </a:solidFill>
                          <a:latin typeface="Roboto" panose="02000000000000000000" pitchFamily="2" charset="0"/>
                          <a:ea typeface="Roboto" panose="02000000000000000000" pitchFamily="2" charset="0"/>
                        </a:rPr>
                        <a:t>30</a:t>
                      </a:r>
                    </a:p>
                  </a:txBody>
                  <a:tcPr/>
                </a:tc>
                <a:tc>
                  <a:txBody>
                    <a:bodyPr/>
                    <a:lstStyle/>
                    <a:p>
                      <a:r>
                        <a:rPr lang="en-CA" sz="1800" dirty="0">
                          <a:solidFill>
                            <a:srgbClr val="080808"/>
                          </a:solidFill>
                          <a:latin typeface="Roboto" panose="02000000000000000000" pitchFamily="2" charset="0"/>
                          <a:ea typeface="Roboto" panose="02000000000000000000" pitchFamily="2" charset="0"/>
                        </a:rPr>
                        <a:t>0</a:t>
                      </a:r>
                    </a:p>
                  </a:txBody>
                  <a:tcPr/>
                </a:tc>
                <a:tc>
                  <a:txBody>
                    <a:bodyPr/>
                    <a:lstStyle/>
                    <a:p>
                      <a:r>
                        <a:rPr lang="en-CA" sz="1800" dirty="0">
                          <a:solidFill>
                            <a:srgbClr val="080808"/>
                          </a:solidFill>
                          <a:latin typeface="Roboto" panose="02000000000000000000" pitchFamily="2" charset="0"/>
                          <a:ea typeface="Roboto" panose="02000000000000000000" pitchFamily="2" charset="0"/>
                        </a:rPr>
                        <a:t>0</a:t>
                      </a:r>
                    </a:p>
                  </a:txBody>
                  <a:tcPr/>
                </a:tc>
                <a:tc>
                  <a:txBody>
                    <a:bodyPr/>
                    <a:lstStyle/>
                    <a:p>
                      <a:r>
                        <a:rPr lang="en-CA" sz="1800" dirty="0">
                          <a:solidFill>
                            <a:srgbClr val="080808"/>
                          </a:solidFill>
                          <a:latin typeface="Roboto" panose="02000000000000000000" pitchFamily="2" charset="0"/>
                          <a:ea typeface="Roboto" panose="02000000000000000000" pitchFamily="2" charset="0"/>
                        </a:rPr>
                        <a:t>20</a:t>
                      </a:r>
                    </a:p>
                  </a:txBody>
                  <a:tcPr/>
                </a:tc>
                <a:extLst>
                  <a:ext uri="{0D108BD9-81ED-4DB2-BD59-A6C34878D82A}">
                    <a16:rowId xmlns:a16="http://schemas.microsoft.com/office/drawing/2014/main" val="3289895583"/>
                  </a:ext>
                </a:extLst>
              </a:tr>
              <a:tr h="570882">
                <a:tc>
                  <a:txBody>
                    <a:bodyPr/>
                    <a:lstStyle/>
                    <a:p>
                      <a:r>
                        <a:rPr lang="en-US" sz="1800" b="0" i="0" u="none" strike="noStrike" cap="none" dirty="0">
                          <a:solidFill>
                            <a:srgbClr val="080808"/>
                          </a:solidFill>
                          <a:effectLst/>
                          <a:latin typeface="Roboto" panose="02000000000000000000" pitchFamily="2" charset="0"/>
                          <a:ea typeface="Roboto" panose="02000000000000000000" pitchFamily="2" charset="0"/>
                          <a:cs typeface="+mn-cs"/>
                          <a:sym typeface="Arial"/>
                        </a:rPr>
                        <a:t>After trade production and consumption</a:t>
                      </a:r>
                      <a:endParaRPr lang="en-CA" sz="1800" dirty="0">
                        <a:solidFill>
                          <a:srgbClr val="080808"/>
                        </a:solidFill>
                        <a:latin typeface="Roboto" panose="02000000000000000000" pitchFamily="2" charset="0"/>
                        <a:ea typeface="Roboto" panose="02000000000000000000" pitchFamily="2" charset="0"/>
                      </a:endParaRPr>
                    </a:p>
                  </a:txBody>
                  <a:tcPr/>
                </a:tc>
                <a:tc>
                  <a:txBody>
                    <a:bodyPr/>
                    <a:lstStyle/>
                    <a:p>
                      <a:r>
                        <a:rPr lang="en-CA" sz="1800" dirty="0">
                          <a:solidFill>
                            <a:srgbClr val="080808"/>
                          </a:solidFill>
                          <a:latin typeface="Roboto" panose="02000000000000000000" pitchFamily="2" charset="0"/>
                          <a:ea typeface="Roboto" panose="02000000000000000000" pitchFamily="2" charset="0"/>
                        </a:rPr>
                        <a:t>20</a:t>
                      </a:r>
                    </a:p>
                  </a:txBody>
                  <a:tcPr/>
                </a:tc>
                <a:tc>
                  <a:txBody>
                    <a:bodyPr/>
                    <a:lstStyle/>
                    <a:p>
                      <a:r>
                        <a:rPr lang="en-CA" sz="1800" dirty="0">
                          <a:solidFill>
                            <a:srgbClr val="080808"/>
                          </a:solidFill>
                          <a:latin typeface="Roboto" panose="02000000000000000000" pitchFamily="2" charset="0"/>
                          <a:ea typeface="Roboto" panose="02000000000000000000" pitchFamily="2" charset="0"/>
                        </a:rPr>
                        <a:t>9</a:t>
                      </a:r>
                    </a:p>
                  </a:txBody>
                  <a:tcPr/>
                </a:tc>
                <a:tc>
                  <a:txBody>
                    <a:bodyPr/>
                    <a:lstStyle/>
                    <a:p>
                      <a:r>
                        <a:rPr lang="en-CA" sz="1800" dirty="0">
                          <a:solidFill>
                            <a:srgbClr val="080808"/>
                          </a:solidFill>
                          <a:latin typeface="Roboto" panose="02000000000000000000" pitchFamily="2" charset="0"/>
                          <a:ea typeface="Roboto" panose="02000000000000000000" pitchFamily="2" charset="0"/>
                        </a:rPr>
                        <a:t>10</a:t>
                      </a:r>
                    </a:p>
                  </a:txBody>
                  <a:tcPr/>
                </a:tc>
                <a:tc>
                  <a:txBody>
                    <a:bodyPr/>
                    <a:lstStyle/>
                    <a:p>
                      <a:r>
                        <a:rPr lang="en-CA" sz="1800" dirty="0">
                          <a:solidFill>
                            <a:srgbClr val="080808"/>
                          </a:solidFill>
                          <a:latin typeface="Roboto" panose="02000000000000000000" pitchFamily="2" charset="0"/>
                          <a:ea typeface="Roboto" panose="02000000000000000000" pitchFamily="2" charset="0"/>
                        </a:rPr>
                        <a:t>11</a:t>
                      </a:r>
                    </a:p>
                  </a:txBody>
                  <a:tcPr/>
                </a:tc>
                <a:extLst>
                  <a:ext uri="{0D108BD9-81ED-4DB2-BD59-A6C34878D82A}">
                    <a16:rowId xmlns:a16="http://schemas.microsoft.com/office/drawing/2014/main" val="1905374119"/>
                  </a:ext>
                </a:extLst>
              </a:tr>
              <a:tr h="330749">
                <a:tc>
                  <a:txBody>
                    <a:bodyPr/>
                    <a:lstStyle/>
                    <a:p>
                      <a:r>
                        <a:rPr lang="en-CA" sz="1800" b="0" i="0" u="none" strike="noStrike" cap="none" dirty="0">
                          <a:solidFill>
                            <a:srgbClr val="080808"/>
                          </a:solidFill>
                          <a:effectLst/>
                          <a:latin typeface="Roboto" panose="02000000000000000000" pitchFamily="2" charset="0"/>
                          <a:ea typeface="Roboto" panose="02000000000000000000" pitchFamily="2" charset="0"/>
                          <a:cs typeface="+mn-cs"/>
                          <a:sym typeface="Arial"/>
                        </a:rPr>
                        <a:t>Gains from trade</a:t>
                      </a:r>
                      <a:endParaRPr lang="en-CA" sz="1800" dirty="0">
                        <a:solidFill>
                          <a:srgbClr val="080808"/>
                        </a:solidFill>
                        <a:latin typeface="Roboto" panose="02000000000000000000" pitchFamily="2" charset="0"/>
                        <a:ea typeface="Roboto" panose="02000000000000000000" pitchFamily="2" charset="0"/>
                      </a:endParaRPr>
                    </a:p>
                  </a:txBody>
                  <a:tcPr/>
                </a:tc>
                <a:tc>
                  <a:txBody>
                    <a:bodyPr/>
                    <a:lstStyle/>
                    <a:p>
                      <a:r>
                        <a:rPr lang="en-CA" sz="1800" dirty="0">
                          <a:solidFill>
                            <a:srgbClr val="080808"/>
                          </a:solidFill>
                          <a:latin typeface="Roboto" panose="02000000000000000000" pitchFamily="2" charset="0"/>
                          <a:ea typeface="Roboto" panose="02000000000000000000" pitchFamily="2" charset="0"/>
                        </a:rPr>
                        <a:t>-</a:t>
                      </a:r>
                    </a:p>
                  </a:txBody>
                  <a:tcPr/>
                </a:tc>
                <a:tc>
                  <a:txBody>
                    <a:bodyPr/>
                    <a:lstStyle/>
                    <a:p>
                      <a:r>
                        <a:rPr lang="en-CA" sz="1800" dirty="0">
                          <a:solidFill>
                            <a:srgbClr val="080808"/>
                          </a:solidFill>
                          <a:latin typeface="Roboto" panose="02000000000000000000" pitchFamily="2" charset="0"/>
                          <a:ea typeface="Roboto" panose="02000000000000000000" pitchFamily="2" charset="0"/>
                        </a:rPr>
                        <a:t>+1</a:t>
                      </a:r>
                    </a:p>
                  </a:txBody>
                  <a:tcPr/>
                </a:tc>
                <a:tc>
                  <a:txBody>
                    <a:bodyPr/>
                    <a:lstStyle/>
                    <a:p>
                      <a:r>
                        <a:rPr lang="en-CA" sz="1800" dirty="0">
                          <a:solidFill>
                            <a:srgbClr val="080808"/>
                          </a:solidFill>
                          <a:latin typeface="Roboto" panose="02000000000000000000" pitchFamily="2" charset="0"/>
                          <a:ea typeface="Roboto" panose="02000000000000000000" pitchFamily="2" charset="0"/>
                        </a:rPr>
                        <a:t>-</a:t>
                      </a:r>
                    </a:p>
                  </a:txBody>
                  <a:tcPr/>
                </a:tc>
                <a:tc>
                  <a:txBody>
                    <a:bodyPr/>
                    <a:lstStyle/>
                    <a:p>
                      <a:r>
                        <a:rPr lang="en-CA" sz="1800" dirty="0">
                          <a:solidFill>
                            <a:srgbClr val="080808"/>
                          </a:solidFill>
                          <a:latin typeface="Roboto" panose="02000000000000000000" pitchFamily="2" charset="0"/>
                          <a:ea typeface="Roboto" panose="02000000000000000000" pitchFamily="2" charset="0"/>
                        </a:rPr>
                        <a:t>+2</a:t>
                      </a:r>
                    </a:p>
                  </a:txBody>
                  <a:tcPr/>
                </a:tc>
                <a:extLst>
                  <a:ext uri="{0D108BD9-81ED-4DB2-BD59-A6C34878D82A}">
                    <a16:rowId xmlns:a16="http://schemas.microsoft.com/office/drawing/2014/main" val="2344795344"/>
                  </a:ext>
                </a:extLst>
              </a:tr>
            </a:tbl>
          </a:graphicData>
        </a:graphic>
      </p:graphicFrame>
      <p:sp>
        <p:nvSpPr>
          <p:cNvPr id="3" name="Text Placeholder 2">
            <a:extLst>
              <a:ext uri="{FF2B5EF4-FFF2-40B4-BE49-F238E27FC236}">
                <a16:creationId xmlns:a16="http://schemas.microsoft.com/office/drawing/2014/main" id="{E39D3117-D7FB-5935-DBC7-AD30C0D785B6}"/>
              </a:ext>
            </a:extLst>
          </p:cNvPr>
          <p:cNvSpPr>
            <a:spLocks noGrp="1"/>
          </p:cNvSpPr>
          <p:nvPr>
            <p:ph type="body" idx="1"/>
          </p:nvPr>
        </p:nvSpPr>
        <p:spPr>
          <a:xfrm>
            <a:off x="311700" y="3460935"/>
            <a:ext cx="8520600" cy="1371124"/>
          </a:xfrm>
        </p:spPr>
        <p:txBody>
          <a:bodyPr>
            <a:normAutofit lnSpcReduction="10000"/>
          </a:bodyPr>
          <a:lstStyle/>
          <a:p>
            <a:pPr marL="114300" indent="0" algn="just">
              <a:buNone/>
            </a:pPr>
            <a:r>
              <a:rPr lang="en-US" dirty="0">
                <a:solidFill>
                  <a:srgbClr val="373D3F"/>
                </a:solidFill>
                <a:latin typeface="+mn-lt"/>
                <a:ea typeface="Roboto" panose="02000000000000000000" pitchFamily="2" charset="0"/>
              </a:rPr>
              <a:t>The </a:t>
            </a:r>
            <a:r>
              <a:rPr lang="en-US" b="1" dirty="0">
                <a:solidFill>
                  <a:srgbClr val="373D3F"/>
                </a:solidFill>
                <a:latin typeface="+mn-lt"/>
                <a:ea typeface="Roboto" panose="02000000000000000000" pitchFamily="2" charset="0"/>
              </a:rPr>
              <a:t>implications</a:t>
            </a:r>
            <a:r>
              <a:rPr lang="en-US" dirty="0">
                <a:solidFill>
                  <a:srgbClr val="373D3F"/>
                </a:solidFill>
                <a:latin typeface="+mn-lt"/>
                <a:ea typeface="Roboto" panose="02000000000000000000" pitchFamily="2" charset="0"/>
              </a:rPr>
              <a:t> of our model for trade are that,</a:t>
            </a:r>
          </a:p>
          <a:p>
            <a:pPr algn="just">
              <a:buFont typeface="+mj-lt"/>
              <a:buAutoNum type="alphaUcPeriod"/>
            </a:pPr>
            <a:r>
              <a:rPr lang="en-US" dirty="0">
                <a:solidFill>
                  <a:srgbClr val="373D3F"/>
                </a:solidFill>
                <a:latin typeface="+mn-lt"/>
                <a:ea typeface="Roboto" panose="02000000000000000000" pitchFamily="2" charset="0"/>
              </a:rPr>
              <a:t>trade is mutually beneficial;</a:t>
            </a:r>
          </a:p>
          <a:p>
            <a:pPr algn="just">
              <a:buFont typeface="+mj-lt"/>
              <a:buAutoNum type="alphaUcPeriod"/>
            </a:pPr>
            <a:r>
              <a:rPr lang="en-US" dirty="0">
                <a:solidFill>
                  <a:srgbClr val="373D3F"/>
                </a:solidFill>
                <a:latin typeface="+mn-lt"/>
                <a:ea typeface="Roboto" panose="02000000000000000000" pitchFamily="2" charset="0"/>
              </a:rPr>
              <a:t>certainly, redistributes resources among the two trading partners;</a:t>
            </a:r>
          </a:p>
          <a:p>
            <a:pPr algn="just">
              <a:buFont typeface="+mj-lt"/>
              <a:buAutoNum type="alphaUcPeriod"/>
            </a:pPr>
            <a:r>
              <a:rPr lang="en-US" dirty="0">
                <a:solidFill>
                  <a:srgbClr val="373D3F"/>
                </a:solidFill>
                <a:latin typeface="+mn-lt"/>
                <a:ea typeface="Roboto" panose="02000000000000000000" pitchFamily="2" charset="0"/>
              </a:rPr>
              <a:t>leads to specialization and greater skills.</a:t>
            </a:r>
          </a:p>
          <a:p>
            <a:pPr marL="114300" indent="0">
              <a:buNone/>
            </a:pPr>
            <a:endParaRPr lang="en-CA" dirty="0"/>
          </a:p>
        </p:txBody>
      </p:sp>
    </p:spTree>
    <p:extLst>
      <p:ext uri="{BB962C8B-B14F-4D97-AF65-F5344CB8AC3E}">
        <p14:creationId xmlns:p14="http://schemas.microsoft.com/office/powerpoint/2010/main" val="1564891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A94CC-416E-0612-6DAB-755C70006030}"/>
              </a:ext>
            </a:extLst>
          </p:cNvPr>
          <p:cNvSpPr>
            <a:spLocks noGrp="1"/>
          </p:cNvSpPr>
          <p:nvPr>
            <p:ph type="title"/>
          </p:nvPr>
        </p:nvSpPr>
        <p:spPr/>
        <p:txBody>
          <a:bodyPr>
            <a:normAutofit fontScale="90000"/>
          </a:bodyPr>
          <a:lstStyle/>
          <a:p>
            <a:r>
              <a:rPr lang="en-US" dirty="0"/>
              <a:t>2.7 Key Terms</a:t>
            </a:r>
          </a:p>
        </p:txBody>
      </p:sp>
      <p:sp>
        <p:nvSpPr>
          <p:cNvPr id="3" name="Text Placeholder 2">
            <a:extLst>
              <a:ext uri="{FF2B5EF4-FFF2-40B4-BE49-F238E27FC236}">
                <a16:creationId xmlns:a16="http://schemas.microsoft.com/office/drawing/2014/main" id="{51F03C95-9858-98BC-DD1F-197AA6E021BA}"/>
              </a:ext>
            </a:extLst>
          </p:cNvPr>
          <p:cNvSpPr>
            <a:spLocks noGrp="1"/>
          </p:cNvSpPr>
          <p:nvPr>
            <p:ph type="body" idx="1"/>
          </p:nvPr>
        </p:nvSpPr>
        <p:spPr/>
        <p:txBody>
          <a:bodyPr/>
          <a:lstStyle/>
          <a:p>
            <a:r>
              <a:rPr lang="en-US" dirty="0"/>
              <a:t>Absolute Advantage</a:t>
            </a:r>
          </a:p>
          <a:p>
            <a:pPr>
              <a:lnSpc>
                <a:spcPct val="114999"/>
              </a:lnSpc>
            </a:pPr>
            <a:r>
              <a:rPr lang="en-US" dirty="0"/>
              <a:t>Circular Flow Diagram (Fig 2.1) </a:t>
            </a:r>
          </a:p>
          <a:p>
            <a:pPr>
              <a:lnSpc>
                <a:spcPct val="114999"/>
              </a:lnSpc>
            </a:pPr>
            <a:r>
              <a:rPr lang="en-US" dirty="0"/>
              <a:t>Comparative Advantage</a:t>
            </a:r>
          </a:p>
          <a:p>
            <a:pPr>
              <a:lnSpc>
                <a:spcPct val="114999"/>
              </a:lnSpc>
            </a:pPr>
            <a:r>
              <a:rPr lang="en-US" dirty="0"/>
              <a:t>Economic Growth</a:t>
            </a:r>
          </a:p>
          <a:p>
            <a:pPr>
              <a:lnSpc>
                <a:spcPct val="114999"/>
              </a:lnSpc>
            </a:pPr>
            <a:r>
              <a:rPr lang="en-US" dirty="0"/>
              <a:t>Economic Model</a:t>
            </a:r>
          </a:p>
          <a:p>
            <a:pPr>
              <a:lnSpc>
                <a:spcPct val="114999"/>
              </a:lnSpc>
            </a:pPr>
            <a:r>
              <a:rPr lang="en-US" dirty="0"/>
              <a:t>Production Possibility Frontier (PPF)</a:t>
            </a:r>
          </a:p>
          <a:p>
            <a:pPr>
              <a:lnSpc>
                <a:spcPct val="114999"/>
              </a:lnSpc>
            </a:pPr>
            <a:r>
              <a:rPr lang="en-US" dirty="0"/>
              <a:t>Specialization</a:t>
            </a:r>
          </a:p>
          <a:p>
            <a:pPr>
              <a:lnSpc>
                <a:spcPct val="114999"/>
              </a:lnSpc>
            </a:pPr>
            <a:r>
              <a:rPr lang="en-US" dirty="0"/>
              <a:t>The law of increasing opportunity cost</a:t>
            </a:r>
          </a:p>
          <a:p>
            <a:pPr>
              <a:lnSpc>
                <a:spcPct val="114999"/>
              </a:lnSpc>
            </a:pPr>
            <a:endParaRPr lang="en-US" dirty="0"/>
          </a:p>
        </p:txBody>
      </p:sp>
    </p:spTree>
    <p:extLst>
      <p:ext uri="{BB962C8B-B14F-4D97-AF65-F5344CB8AC3E}">
        <p14:creationId xmlns:p14="http://schemas.microsoft.com/office/powerpoint/2010/main" val="2809575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prstGeom prst="rect">
            <a:avLst/>
          </a:prstGeom>
        </p:spPr>
        <p:txBody>
          <a:bodyPr spcFirstLastPara="1" wrap="square" lIns="91425" tIns="91425" rIns="91425" bIns="91425" anchor="t" anchorCtr="0">
            <a:noAutofit/>
          </a:bodyPr>
          <a:lstStyle/>
          <a:p>
            <a:r>
              <a:rPr lang="en-CA" sz="2700" b="1" dirty="0">
                <a:latin typeface="+mj-lt"/>
              </a:rPr>
              <a:t>Learning Outcomes</a:t>
            </a:r>
            <a:endParaRPr lang="en-CA" sz="2700" b="1" dirty="0">
              <a:latin typeface="Arial"/>
            </a:endParaRPr>
          </a:p>
        </p:txBody>
      </p:sp>
      <p:sp>
        <p:nvSpPr>
          <p:cNvPr id="2" name="Text Placeholder 1">
            <a:extLst>
              <a:ext uri="{FF2B5EF4-FFF2-40B4-BE49-F238E27FC236}">
                <a16:creationId xmlns:a16="http://schemas.microsoft.com/office/drawing/2014/main" id="{752444B8-550C-4A92-B17C-5FB38A07A14F}"/>
              </a:ext>
            </a:extLst>
          </p:cNvPr>
          <p:cNvSpPr>
            <a:spLocks noGrp="1"/>
          </p:cNvSpPr>
          <p:nvPr>
            <p:ph type="body" idx="1"/>
          </p:nvPr>
        </p:nvSpPr>
        <p:spPr/>
        <p:txBody>
          <a:bodyPr/>
          <a:lstStyle/>
          <a:p>
            <a:pPr>
              <a:lnSpc>
                <a:spcPct val="114999"/>
              </a:lnSpc>
              <a:buNone/>
            </a:pPr>
            <a:r>
              <a:rPr lang="en-US" dirty="0">
                <a:latin typeface="Arial"/>
              </a:rPr>
              <a:t>At the end of this chapter, you will be able to:</a:t>
            </a:r>
          </a:p>
          <a:p>
            <a:pPr>
              <a:lnSpc>
                <a:spcPct val="114999"/>
              </a:lnSpc>
            </a:pPr>
            <a:r>
              <a:rPr lang="en-US" b="0" i="0" dirty="0">
                <a:solidFill>
                  <a:srgbClr val="000000"/>
                </a:solidFill>
                <a:effectLst/>
                <a:latin typeface="+mn-lt"/>
              </a:rPr>
              <a:t>Describe how market systems work</a:t>
            </a:r>
            <a:endParaRPr lang="en-US" dirty="0"/>
          </a:p>
          <a:p>
            <a:r>
              <a:rPr lang="en-US" b="0" i="0" dirty="0">
                <a:solidFill>
                  <a:srgbClr val="000000"/>
                </a:solidFill>
                <a:effectLst/>
                <a:latin typeface="+mn-lt"/>
                <a:ea typeface="Roboto" panose="02000000000000000000" pitchFamily="2" charset="0"/>
              </a:rPr>
              <a:t>Analyze Production Possibilities Frontier (PPF) and opportunity cost</a:t>
            </a:r>
          </a:p>
          <a:p>
            <a:r>
              <a:rPr lang="en-US" b="0" i="0" dirty="0">
                <a:solidFill>
                  <a:srgbClr val="000000"/>
                </a:solidFill>
                <a:effectLst/>
                <a:latin typeface="+mn-lt"/>
                <a:ea typeface="Roboto" panose="02000000000000000000" pitchFamily="2" charset="0"/>
              </a:rPr>
              <a:t>Explain Comparative Advantage and Trade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7C088AF-3829-6C07-DC09-A51FF6A1A49B}"/>
              </a:ext>
            </a:extLst>
          </p:cNvPr>
          <p:cNvSpPr>
            <a:spLocks noGrp="1"/>
          </p:cNvSpPr>
          <p:nvPr>
            <p:ph type="title"/>
          </p:nvPr>
        </p:nvSpPr>
        <p:spPr/>
        <p:txBody>
          <a:bodyPr>
            <a:noAutofit/>
          </a:bodyPr>
          <a:lstStyle/>
          <a:p>
            <a:r>
              <a:rPr lang="en-US" sz="2700" b="1" dirty="0">
                <a:latin typeface="+mj-lt"/>
              </a:rPr>
              <a:t>2.1 The Time at Our Disposal is Limited</a:t>
            </a:r>
            <a:endParaRPr lang="en-CA" sz="2700" b="1" dirty="0">
              <a:latin typeface="+mj-lt"/>
            </a:endParaRPr>
          </a:p>
        </p:txBody>
      </p:sp>
      <p:sp>
        <p:nvSpPr>
          <p:cNvPr id="3" name="Text Placeholder 2">
            <a:extLst>
              <a:ext uri="{FF2B5EF4-FFF2-40B4-BE49-F238E27FC236}">
                <a16:creationId xmlns:a16="http://schemas.microsoft.com/office/drawing/2014/main" id="{ECDB64A9-5E74-F4C3-F822-10BE845C797C}"/>
              </a:ext>
            </a:extLst>
          </p:cNvPr>
          <p:cNvSpPr>
            <a:spLocks noGrp="1"/>
          </p:cNvSpPr>
          <p:nvPr>
            <p:ph type="body" idx="1"/>
          </p:nvPr>
        </p:nvSpPr>
        <p:spPr>
          <a:xfrm>
            <a:off x="311700" y="1195585"/>
            <a:ext cx="4614145" cy="3339000"/>
          </a:xfrm>
        </p:spPr>
        <p:txBody>
          <a:bodyPr/>
          <a:lstStyle/>
          <a:p>
            <a:pPr marL="114300" indent="0">
              <a:buNone/>
            </a:pPr>
            <a:r>
              <a:rPr lang="en-US" sz="1800" i="1" dirty="0">
                <a:solidFill>
                  <a:srgbClr val="080808"/>
                </a:solidFill>
                <a:latin typeface="+mn-lt"/>
              </a:rPr>
              <a:t>There are only twenty-four hours in the day.</a:t>
            </a:r>
            <a:r>
              <a:rPr lang="en-US" i="1" dirty="0">
                <a:solidFill>
                  <a:srgbClr val="080808"/>
                </a:solidFill>
                <a:latin typeface="+mn-lt"/>
              </a:rPr>
              <a:t> </a:t>
            </a:r>
            <a:r>
              <a:rPr lang="en-US" sz="1800" i="1" dirty="0">
                <a:solidFill>
                  <a:srgbClr val="080808"/>
                </a:solidFill>
                <a:latin typeface="+mn-lt"/>
              </a:rPr>
              <a:t>We must choose between the different uses to which they may be put.</a:t>
            </a:r>
            <a:r>
              <a:rPr lang="en-US" i="1" dirty="0">
                <a:solidFill>
                  <a:srgbClr val="080808"/>
                </a:solidFill>
                <a:latin typeface="+mn-lt"/>
              </a:rPr>
              <a:t> </a:t>
            </a:r>
            <a:r>
              <a:rPr lang="en-US" sz="1800" i="1" dirty="0">
                <a:solidFill>
                  <a:srgbClr val="080808"/>
                </a:solidFill>
                <a:latin typeface="+mn-lt"/>
              </a:rPr>
              <a:t>Everywhere we turn, if we choose one thing, we must relinquish others which, in different circumstances, we will wish not to have relinquished.</a:t>
            </a:r>
            <a:r>
              <a:rPr lang="en-US" i="1" dirty="0">
                <a:solidFill>
                  <a:srgbClr val="080808"/>
                </a:solidFill>
                <a:latin typeface="+mn-lt"/>
              </a:rPr>
              <a:t> </a:t>
            </a:r>
            <a:r>
              <a:rPr lang="en-US" sz="1800" b="1" i="1" dirty="0">
                <a:solidFill>
                  <a:srgbClr val="080808"/>
                </a:solidFill>
                <a:latin typeface="+mn-lt"/>
              </a:rPr>
              <a:t>Scarcity</a:t>
            </a:r>
            <a:r>
              <a:rPr lang="en-US" sz="1800" i="1" dirty="0">
                <a:solidFill>
                  <a:srgbClr val="080808"/>
                </a:solidFill>
                <a:latin typeface="+mn-lt"/>
              </a:rPr>
              <a:t> of means to satisfy given ends is an almost ubiquitous condition of human nature.</a:t>
            </a:r>
            <a:endParaRPr lang="en-CA" i="1" dirty="0">
              <a:latin typeface="+mn-lt"/>
            </a:endParaRPr>
          </a:p>
        </p:txBody>
      </p:sp>
      <p:pic>
        <p:nvPicPr>
          <p:cNvPr id="2" name="Picture 3" descr="A white clock on a wall&#10;">
            <a:extLst>
              <a:ext uri="{FF2B5EF4-FFF2-40B4-BE49-F238E27FC236}">
                <a16:creationId xmlns:a16="http://schemas.microsoft.com/office/drawing/2014/main" id="{5D4323A5-E461-236F-5D22-6DDF13E40358}"/>
              </a:ext>
            </a:extLst>
          </p:cNvPr>
          <p:cNvPicPr>
            <a:picLocks noChangeAspect="1"/>
          </p:cNvPicPr>
          <p:nvPr/>
        </p:nvPicPr>
        <p:blipFill>
          <a:blip r:embed="rId2"/>
          <a:stretch>
            <a:fillRect/>
          </a:stretch>
        </p:blipFill>
        <p:spPr>
          <a:xfrm>
            <a:off x="6036197" y="977337"/>
            <a:ext cx="2497238" cy="3731389"/>
          </a:xfrm>
          <a:prstGeom prst="rect">
            <a:avLst/>
          </a:prstGeom>
        </p:spPr>
      </p:pic>
      <p:sp>
        <p:nvSpPr>
          <p:cNvPr id="4" name="TextBox 3">
            <a:extLst>
              <a:ext uri="{FF2B5EF4-FFF2-40B4-BE49-F238E27FC236}">
                <a16:creationId xmlns:a16="http://schemas.microsoft.com/office/drawing/2014/main" id="{BF6C141E-6858-9212-9647-69CA4451FBBC}"/>
              </a:ext>
            </a:extLst>
          </p:cNvPr>
          <p:cNvSpPr txBox="1"/>
          <p:nvPr/>
        </p:nvSpPr>
        <p:spPr>
          <a:xfrm>
            <a:off x="5932025" y="4687747"/>
            <a:ext cx="2763455"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hlinkClick r:id="rId3"/>
              </a:rPr>
              <a:t>Photo</a:t>
            </a:r>
            <a:r>
              <a:rPr lang="en-US" sz="1000" dirty="0"/>
              <a:t> by </a:t>
            </a:r>
            <a:r>
              <a:rPr lang="en-US" sz="1000" dirty="0">
                <a:hlinkClick r:id="rId4"/>
              </a:rPr>
              <a:t>Akram Hyseyn</a:t>
            </a:r>
            <a:r>
              <a:rPr lang="en-US" sz="1000" dirty="0"/>
              <a:t> </a:t>
            </a:r>
            <a:r>
              <a:rPr lang="en-US" sz="1000" dirty="0">
                <a:hlinkClick r:id="rId5"/>
              </a:rPr>
              <a:t>Unsplash License</a:t>
            </a:r>
            <a:endParaRPr lang="en-US" sz="1000" dirty="0"/>
          </a:p>
        </p:txBody>
      </p:sp>
    </p:spTree>
    <p:extLst>
      <p:ext uri="{BB962C8B-B14F-4D97-AF65-F5344CB8AC3E}">
        <p14:creationId xmlns:p14="http://schemas.microsoft.com/office/powerpoint/2010/main" val="1272566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E7227-7C37-4086-839D-237F5E7C4209}"/>
              </a:ext>
            </a:extLst>
          </p:cNvPr>
          <p:cNvSpPr>
            <a:spLocks noGrp="1"/>
          </p:cNvSpPr>
          <p:nvPr>
            <p:ph type="title"/>
          </p:nvPr>
        </p:nvSpPr>
        <p:spPr/>
        <p:txBody>
          <a:bodyPr>
            <a:noAutofit/>
          </a:bodyPr>
          <a:lstStyle/>
          <a:p>
            <a:r>
              <a:rPr lang="en-CA" sz="2700" b="1" dirty="0">
                <a:latin typeface="+mn-lt"/>
              </a:rPr>
              <a:t>2.1 Economic Model </a:t>
            </a:r>
            <a:endParaRPr lang="en-CA" b="1" dirty="0">
              <a:latin typeface="+mn-lt"/>
            </a:endParaRPr>
          </a:p>
        </p:txBody>
      </p:sp>
      <p:sp>
        <p:nvSpPr>
          <p:cNvPr id="3" name="Text Placeholder 2">
            <a:extLst>
              <a:ext uri="{FF2B5EF4-FFF2-40B4-BE49-F238E27FC236}">
                <a16:creationId xmlns:a16="http://schemas.microsoft.com/office/drawing/2014/main" id="{55B41543-37D3-4006-8388-0153BDEC16EF}"/>
              </a:ext>
            </a:extLst>
          </p:cNvPr>
          <p:cNvSpPr>
            <a:spLocks noGrp="1"/>
          </p:cNvSpPr>
          <p:nvPr>
            <p:ph type="body" idx="1"/>
          </p:nvPr>
        </p:nvSpPr>
        <p:spPr>
          <a:xfrm>
            <a:off x="180473" y="1017800"/>
            <a:ext cx="4262120" cy="3715700"/>
          </a:xfrm>
        </p:spPr>
        <p:txBody>
          <a:bodyPr>
            <a:normAutofit/>
          </a:bodyPr>
          <a:lstStyle/>
          <a:p>
            <a:pPr marL="114300" indent="0">
              <a:buNone/>
            </a:pPr>
            <a:r>
              <a:rPr lang="en-US" b="1" i="0" dirty="0">
                <a:solidFill>
                  <a:srgbClr val="373D3F"/>
                </a:solidFill>
                <a:effectLst/>
                <a:latin typeface="+mn-lt"/>
              </a:rPr>
              <a:t>An Economic </a:t>
            </a:r>
            <a:r>
              <a:rPr lang="en-US" b="1" dirty="0">
                <a:solidFill>
                  <a:srgbClr val="373D3F"/>
                </a:solidFill>
                <a:latin typeface="+mn-lt"/>
              </a:rPr>
              <a:t>M</a:t>
            </a:r>
            <a:r>
              <a:rPr lang="en-US" b="1" i="0" dirty="0">
                <a:solidFill>
                  <a:srgbClr val="373D3F"/>
                </a:solidFill>
                <a:effectLst/>
                <a:latin typeface="+mn-lt"/>
              </a:rPr>
              <a:t>odel</a:t>
            </a:r>
            <a:r>
              <a:rPr lang="en-US" b="0" i="0" dirty="0">
                <a:solidFill>
                  <a:srgbClr val="373D3F"/>
                </a:solidFill>
                <a:effectLst/>
                <a:latin typeface="+mn-lt"/>
              </a:rPr>
              <a:t> is a simplified framework that is designed to illustrate complex processes.</a:t>
            </a:r>
            <a:r>
              <a:rPr lang="en-US" dirty="0">
                <a:solidFill>
                  <a:srgbClr val="373D3F"/>
                </a:solidFill>
                <a:latin typeface="+mn-lt"/>
              </a:rPr>
              <a:t> </a:t>
            </a:r>
            <a:endParaRPr lang="en-US" b="0" i="0" dirty="0">
              <a:solidFill>
                <a:srgbClr val="373D3F"/>
              </a:solidFill>
              <a:effectLst/>
              <a:latin typeface="+mn-lt"/>
            </a:endParaRPr>
          </a:p>
          <a:p>
            <a:pPr marL="114300" indent="0">
              <a:lnSpc>
                <a:spcPct val="114999"/>
              </a:lnSpc>
              <a:buNone/>
            </a:pPr>
            <a:endParaRPr lang="en-US" b="1" dirty="0">
              <a:solidFill>
                <a:srgbClr val="373D3F"/>
              </a:solidFill>
              <a:latin typeface="+mn-lt"/>
            </a:endParaRPr>
          </a:p>
          <a:p>
            <a:pPr marL="114300" indent="0" algn="l">
              <a:lnSpc>
                <a:spcPct val="114999"/>
              </a:lnSpc>
              <a:buNone/>
            </a:pPr>
            <a:r>
              <a:rPr lang="en-US" b="1" i="0" dirty="0">
                <a:solidFill>
                  <a:srgbClr val="373D3F"/>
                </a:solidFill>
                <a:effectLst/>
                <a:latin typeface="+mn-lt"/>
              </a:rPr>
              <a:t>The Two </a:t>
            </a:r>
            <a:r>
              <a:rPr lang="en-US" b="1" dirty="0">
                <a:solidFill>
                  <a:srgbClr val="373D3F"/>
                </a:solidFill>
                <a:latin typeface="+mn-lt"/>
              </a:rPr>
              <a:t>B</a:t>
            </a:r>
            <a:r>
              <a:rPr lang="en-US" b="1" i="0" dirty="0">
                <a:solidFill>
                  <a:srgbClr val="373D3F"/>
                </a:solidFill>
                <a:effectLst/>
                <a:latin typeface="+mn-lt"/>
              </a:rPr>
              <a:t>asic Economic Models</a:t>
            </a:r>
            <a:endParaRPr lang="en-US" dirty="0">
              <a:latin typeface="Arial"/>
            </a:endParaRPr>
          </a:p>
          <a:p>
            <a:pPr lvl="1"/>
            <a:r>
              <a:rPr lang="en-US" sz="1800" b="0" i="0" dirty="0">
                <a:solidFill>
                  <a:srgbClr val="373D3F"/>
                </a:solidFill>
                <a:effectLst/>
                <a:latin typeface="+mn-lt"/>
              </a:rPr>
              <a:t>Circular Flow Model</a:t>
            </a:r>
          </a:p>
          <a:p>
            <a:pPr lvl="1" algn="l"/>
            <a:r>
              <a:rPr lang="en-US" sz="1800" b="0" i="0" dirty="0">
                <a:solidFill>
                  <a:srgbClr val="373D3F"/>
                </a:solidFill>
                <a:effectLst/>
                <a:latin typeface="+mn-lt"/>
              </a:rPr>
              <a:t>Production Possibility Model</a:t>
            </a:r>
          </a:p>
        </p:txBody>
      </p:sp>
      <p:pic>
        <p:nvPicPr>
          <p:cNvPr id="1026" name="Picture 2" descr="Economic models include the circular flow model and the production possibility model.">
            <a:extLst>
              <a:ext uri="{FF2B5EF4-FFF2-40B4-BE49-F238E27FC236}">
                <a16:creationId xmlns:a16="http://schemas.microsoft.com/office/drawing/2014/main" id="{F3636BAC-5F07-4C50-94F2-95DF486915C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70179" y="973455"/>
            <a:ext cx="4262120" cy="3196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7731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4"/>
        <p:cNvGrpSpPr/>
        <p:nvPr/>
      </p:nvGrpSpPr>
      <p:grpSpPr>
        <a:xfrm>
          <a:off x="0" y="0"/>
          <a:ext cx="0" cy="0"/>
          <a:chOff x="0" y="0"/>
          <a:chExt cx="0" cy="0"/>
        </a:xfrm>
      </p:grpSpPr>
      <p:sp>
        <p:nvSpPr>
          <p:cNvPr id="155" name="Google Shape;155;p23"/>
          <p:cNvSpPr txBox="1">
            <a:spLocks noGrp="1"/>
          </p:cNvSpPr>
          <p:nvPr>
            <p:ph type="title"/>
          </p:nvPr>
        </p:nvSpPr>
        <p:spPr>
          <a:prstGeom prst="rect">
            <a:avLst/>
          </a:prstGeom>
        </p:spPr>
        <p:txBody>
          <a:bodyPr spcFirstLastPara="1" wrap="square" lIns="91425" tIns="91425" rIns="91425" bIns="91425" anchor="t" anchorCtr="0">
            <a:noAutofit/>
          </a:bodyPr>
          <a:lstStyle/>
          <a:p>
            <a:r>
              <a:rPr lang="en-CA" b="1" dirty="0">
                <a:latin typeface="+mj-lt"/>
              </a:rPr>
              <a:t>2.2 Circular Flow Model</a:t>
            </a:r>
            <a:endParaRPr b="1" dirty="0">
              <a:latin typeface="+mj-lt"/>
            </a:endParaRPr>
          </a:p>
        </p:txBody>
      </p:sp>
      <p:sp>
        <p:nvSpPr>
          <p:cNvPr id="2" name="Text Placeholder 1">
            <a:extLst>
              <a:ext uri="{FF2B5EF4-FFF2-40B4-BE49-F238E27FC236}">
                <a16:creationId xmlns:a16="http://schemas.microsoft.com/office/drawing/2014/main" id="{45E36CF7-9553-4107-A078-F6BCD517234E}"/>
              </a:ext>
            </a:extLst>
          </p:cNvPr>
          <p:cNvSpPr>
            <a:spLocks noGrp="1"/>
          </p:cNvSpPr>
          <p:nvPr>
            <p:ph type="body" idx="1"/>
          </p:nvPr>
        </p:nvSpPr>
        <p:spPr>
          <a:xfrm>
            <a:off x="311700" y="1229875"/>
            <a:ext cx="5058586" cy="3339000"/>
          </a:xfrm>
        </p:spPr>
        <p:txBody>
          <a:bodyPr>
            <a:noAutofit/>
          </a:bodyPr>
          <a:lstStyle/>
          <a:p>
            <a:pPr marL="114300" indent="0">
              <a:buNone/>
            </a:pPr>
            <a:r>
              <a:rPr lang="en-US" dirty="0">
                <a:solidFill>
                  <a:srgbClr val="373D3F"/>
                </a:solidFill>
                <a:latin typeface="+mn-lt"/>
              </a:rPr>
              <a:t>The</a:t>
            </a:r>
            <a:r>
              <a:rPr lang="en-US" b="0" i="0" dirty="0">
                <a:solidFill>
                  <a:srgbClr val="373D3F"/>
                </a:solidFill>
                <a:effectLst/>
                <a:latin typeface="+mn-lt"/>
              </a:rPr>
              <a:t> </a:t>
            </a:r>
            <a:r>
              <a:rPr lang="en-US" b="1" i="0" dirty="0">
                <a:solidFill>
                  <a:srgbClr val="373D3F"/>
                </a:solidFill>
                <a:effectLst/>
                <a:latin typeface="+mn-lt"/>
              </a:rPr>
              <a:t>Circular Flow Diagram</a:t>
            </a:r>
            <a:r>
              <a:rPr lang="en-US" b="0" i="0" dirty="0">
                <a:solidFill>
                  <a:srgbClr val="373D3F"/>
                </a:solidFill>
                <a:effectLst/>
                <a:latin typeface="+mn-lt"/>
              </a:rPr>
              <a:t> pictures the economy as consisting of two groups—households and firms—that interact in two markets: the </a:t>
            </a:r>
            <a:r>
              <a:rPr lang="en-US" b="1" i="0" dirty="0">
                <a:solidFill>
                  <a:srgbClr val="373D3F"/>
                </a:solidFill>
                <a:effectLst/>
                <a:latin typeface="+mn-lt"/>
              </a:rPr>
              <a:t>goods and services market</a:t>
            </a:r>
            <a:r>
              <a:rPr lang="en-US" b="0" i="0" dirty="0">
                <a:solidFill>
                  <a:srgbClr val="373D3F"/>
                </a:solidFill>
                <a:effectLst/>
                <a:latin typeface="+mn-lt"/>
              </a:rPr>
              <a:t> in which firms </a:t>
            </a:r>
            <a:r>
              <a:rPr lang="en-US" i="0" dirty="0">
                <a:solidFill>
                  <a:srgbClr val="373D3F"/>
                </a:solidFill>
                <a:effectLst/>
                <a:latin typeface="+mn-lt"/>
              </a:rPr>
              <a:t>sell and households buy </a:t>
            </a:r>
            <a:r>
              <a:rPr lang="en-US" b="0" i="0" dirty="0">
                <a:solidFill>
                  <a:srgbClr val="373D3F"/>
                </a:solidFill>
                <a:effectLst/>
                <a:latin typeface="+mn-lt"/>
              </a:rPr>
              <a:t>and the </a:t>
            </a:r>
            <a:r>
              <a:rPr lang="en-US" b="1" i="0" dirty="0">
                <a:solidFill>
                  <a:srgbClr val="373D3F"/>
                </a:solidFill>
                <a:effectLst/>
                <a:latin typeface="+mn-lt"/>
              </a:rPr>
              <a:t>labor market</a:t>
            </a:r>
            <a:r>
              <a:rPr lang="en-US" b="0" i="0" dirty="0">
                <a:solidFill>
                  <a:srgbClr val="373D3F"/>
                </a:solidFill>
                <a:effectLst/>
                <a:latin typeface="+mn-lt"/>
              </a:rPr>
              <a:t> in which households sell labor to business</a:t>
            </a:r>
            <a:r>
              <a:rPr lang="en-US" dirty="0">
                <a:solidFill>
                  <a:srgbClr val="373D3F"/>
                </a:solidFill>
                <a:latin typeface="+mn-lt"/>
              </a:rPr>
              <a:t>,</a:t>
            </a:r>
            <a:r>
              <a:rPr lang="en-US" b="0" i="0" dirty="0">
                <a:solidFill>
                  <a:srgbClr val="373D3F"/>
                </a:solidFill>
                <a:effectLst/>
                <a:latin typeface="+mn-lt"/>
              </a:rPr>
              <a:t> firms or other employees.</a:t>
            </a:r>
            <a:endParaRPr lang="en-CA" dirty="0">
              <a:latin typeface="+mn-lt"/>
            </a:endParaRPr>
          </a:p>
        </p:txBody>
      </p:sp>
      <p:pic>
        <p:nvPicPr>
          <p:cNvPr id="2050" name="Picture 2" descr="Circular Flow Diagram &#10;A: Goods and Serviced = Households &#10;B: Payment for goods and services  =Firms&#10;C: Labor Services= Firms  &#10;D: Wage Salaries and Benefits = Households &#10;">
            <a:extLst>
              <a:ext uri="{FF2B5EF4-FFF2-40B4-BE49-F238E27FC236}">
                <a16:creationId xmlns:a16="http://schemas.microsoft.com/office/drawing/2014/main" id="{2CDE92F1-56B3-4D8D-8E33-22AA9F171E93}"/>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45298" y="962025"/>
            <a:ext cx="3568338" cy="2635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3407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8B31A-2969-6AD0-B079-684AB829B32A}"/>
              </a:ext>
            </a:extLst>
          </p:cNvPr>
          <p:cNvSpPr>
            <a:spLocks noGrp="1"/>
          </p:cNvSpPr>
          <p:nvPr>
            <p:ph type="title"/>
          </p:nvPr>
        </p:nvSpPr>
        <p:spPr/>
        <p:txBody>
          <a:bodyPr>
            <a:normAutofit fontScale="90000"/>
          </a:bodyPr>
          <a:lstStyle/>
          <a:p>
            <a:r>
              <a:rPr lang="en-CA" b="1" dirty="0">
                <a:latin typeface="Arial"/>
                <a:cs typeface="Arial"/>
              </a:rPr>
              <a:t>2.3 Production Possibility Model</a:t>
            </a:r>
            <a:endParaRPr lang="en-US" dirty="0"/>
          </a:p>
          <a:p>
            <a:endParaRPr lang="en-US" dirty="0"/>
          </a:p>
        </p:txBody>
      </p:sp>
      <p:sp>
        <p:nvSpPr>
          <p:cNvPr id="3" name="Text Placeholder 2">
            <a:extLst>
              <a:ext uri="{FF2B5EF4-FFF2-40B4-BE49-F238E27FC236}">
                <a16:creationId xmlns:a16="http://schemas.microsoft.com/office/drawing/2014/main" id="{C45D0F16-0BF4-77AC-C873-2522F0317A33}"/>
              </a:ext>
            </a:extLst>
          </p:cNvPr>
          <p:cNvSpPr>
            <a:spLocks noGrp="1"/>
          </p:cNvSpPr>
          <p:nvPr>
            <p:ph type="body" idx="1"/>
          </p:nvPr>
        </p:nvSpPr>
        <p:spPr>
          <a:xfrm>
            <a:off x="311700" y="1229875"/>
            <a:ext cx="5487254" cy="3339000"/>
          </a:xfrm>
        </p:spPr>
        <p:txBody>
          <a:bodyPr/>
          <a:lstStyle/>
          <a:p>
            <a:pPr marL="114300" indent="0">
              <a:lnSpc>
                <a:spcPct val="114999"/>
              </a:lnSpc>
              <a:buNone/>
            </a:pPr>
            <a:r>
              <a:rPr lang="en-US" b="1" dirty="0"/>
              <a:t>EXAMPLE</a:t>
            </a:r>
          </a:p>
          <a:p>
            <a:pPr marL="114300" indent="0">
              <a:lnSpc>
                <a:spcPct val="114999"/>
              </a:lnSpc>
              <a:buNone/>
            </a:pPr>
            <a:r>
              <a:rPr lang="en-US" dirty="0"/>
              <a:t>You are stranded on a tropical island alone. On this island, there are only two foods: pineapples and crabs. In other words, you face a trade-off: any time you spend harvesting pineapples is time that cannot be spent looking for crabs. You are forced to make a decision on how to allocate the scarce resource of time. </a:t>
            </a:r>
          </a:p>
          <a:p>
            <a:pPr marL="114300" indent="0">
              <a:lnSpc>
                <a:spcPct val="114999"/>
              </a:lnSpc>
              <a:buNone/>
            </a:pPr>
            <a:endParaRPr lang="en-US" dirty="0"/>
          </a:p>
          <a:p>
            <a:pPr marL="114300" indent="0">
              <a:lnSpc>
                <a:spcPct val="114999"/>
              </a:lnSpc>
              <a:buNone/>
            </a:pPr>
            <a:r>
              <a:rPr lang="en-US" dirty="0"/>
              <a:t>This scarcity limits the amount of total production.</a:t>
            </a:r>
          </a:p>
          <a:p>
            <a:pPr marL="114300" indent="0">
              <a:lnSpc>
                <a:spcPct val="114999"/>
              </a:lnSpc>
              <a:buNone/>
            </a:pPr>
            <a:endParaRPr lang="en-US" dirty="0"/>
          </a:p>
          <a:p>
            <a:pPr marL="114300" indent="0">
              <a:lnSpc>
                <a:spcPct val="114999"/>
              </a:lnSpc>
              <a:buNone/>
            </a:pPr>
            <a:endParaRPr lang="en-US" dirty="0"/>
          </a:p>
        </p:txBody>
      </p:sp>
      <p:pic>
        <p:nvPicPr>
          <p:cNvPr id="5" name="Picture 2" descr="A T chart showing the list of possibilities on the left and the values for P and C on the right: A-0, 15 B-10, 12 C-20, 8 D-30, 0">
            <a:extLst>
              <a:ext uri="{FF2B5EF4-FFF2-40B4-BE49-F238E27FC236}">
                <a16:creationId xmlns:a16="http://schemas.microsoft.com/office/drawing/2014/main" id="{458D2B57-88AC-2B35-D5E3-7232080522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3593" y="1356797"/>
            <a:ext cx="3372534" cy="3147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204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B9BAF-FE49-4DBE-AEAE-BFA91C7D745C}"/>
              </a:ext>
            </a:extLst>
          </p:cNvPr>
          <p:cNvSpPr>
            <a:spLocks noGrp="1"/>
          </p:cNvSpPr>
          <p:nvPr>
            <p:ph type="title"/>
          </p:nvPr>
        </p:nvSpPr>
        <p:spPr/>
        <p:txBody>
          <a:bodyPr>
            <a:noAutofit/>
          </a:bodyPr>
          <a:lstStyle/>
          <a:p>
            <a:r>
              <a:rPr lang="en-CA" b="1" dirty="0">
                <a:latin typeface="+mj-lt"/>
              </a:rPr>
              <a:t>2.3 Production Possibility Model</a:t>
            </a:r>
          </a:p>
        </p:txBody>
      </p:sp>
      <p:sp>
        <p:nvSpPr>
          <p:cNvPr id="3" name="Text Placeholder 2">
            <a:extLst>
              <a:ext uri="{FF2B5EF4-FFF2-40B4-BE49-F238E27FC236}">
                <a16:creationId xmlns:a16="http://schemas.microsoft.com/office/drawing/2014/main" id="{29BE27D2-C085-4FB1-B1E3-E9ABB8E1F567}"/>
              </a:ext>
            </a:extLst>
          </p:cNvPr>
          <p:cNvSpPr>
            <a:spLocks noGrp="1"/>
          </p:cNvSpPr>
          <p:nvPr>
            <p:ph type="body" idx="1"/>
          </p:nvPr>
        </p:nvSpPr>
        <p:spPr>
          <a:xfrm>
            <a:off x="284603" y="1137306"/>
            <a:ext cx="8358637" cy="3549109"/>
          </a:xfrm>
        </p:spPr>
        <p:txBody>
          <a:bodyPr>
            <a:noAutofit/>
          </a:bodyPr>
          <a:lstStyle/>
          <a:p>
            <a:r>
              <a:rPr lang="en-US" b="1" i="0" dirty="0">
                <a:solidFill>
                  <a:srgbClr val="373D3F"/>
                </a:solidFill>
                <a:effectLst/>
                <a:latin typeface="+mn-lt"/>
              </a:rPr>
              <a:t>Marginal (Opportunity) Cost </a:t>
            </a:r>
            <a:r>
              <a:rPr lang="en-US" b="0" i="0" dirty="0">
                <a:solidFill>
                  <a:srgbClr val="373D3F"/>
                </a:solidFill>
                <a:effectLst/>
                <a:latin typeface="+mn-lt"/>
              </a:rPr>
              <a:t>of an action. In this case, since you have to give up three crabs to produce 10 pineapples, the marginal cost for one pineapple is 3/10 of a crab.</a:t>
            </a:r>
            <a:endParaRPr lang="en-US" dirty="0">
              <a:solidFill>
                <a:srgbClr val="373D3F"/>
              </a:solidFill>
              <a:latin typeface="+mn-lt"/>
            </a:endParaRPr>
          </a:p>
          <a:p>
            <a:r>
              <a:rPr lang="en-US" b="1" i="0" dirty="0">
                <a:solidFill>
                  <a:srgbClr val="373D3F"/>
                </a:solidFill>
                <a:effectLst/>
                <a:latin typeface="+mn-lt"/>
              </a:rPr>
              <a:t>A Production Possibility Frontier (PPF) </a:t>
            </a:r>
            <a:r>
              <a:rPr lang="en-US" b="0" i="0" dirty="0">
                <a:solidFill>
                  <a:srgbClr val="373D3F"/>
                </a:solidFill>
                <a:effectLst/>
                <a:latin typeface="+mn-lt"/>
              </a:rPr>
              <a:t>is the graphical representation of Figure 2.2. It represents the maximum combination of goods that can be produced given available resources and technology. Each point represents one of the combinations from Figure 2.2.</a:t>
            </a:r>
            <a:endParaRPr lang="en-CA" dirty="0">
              <a:latin typeface="+mn-lt"/>
            </a:endParaRPr>
          </a:p>
        </p:txBody>
      </p:sp>
    </p:spTree>
    <p:extLst>
      <p:ext uri="{BB962C8B-B14F-4D97-AF65-F5344CB8AC3E}">
        <p14:creationId xmlns:p14="http://schemas.microsoft.com/office/powerpoint/2010/main" val="3293062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2D183-93B0-4D1F-961C-D216B7818A5F}"/>
              </a:ext>
            </a:extLst>
          </p:cNvPr>
          <p:cNvSpPr>
            <a:spLocks noGrp="1"/>
          </p:cNvSpPr>
          <p:nvPr>
            <p:ph type="title"/>
          </p:nvPr>
        </p:nvSpPr>
        <p:spPr/>
        <p:txBody>
          <a:bodyPr>
            <a:noAutofit/>
          </a:bodyPr>
          <a:lstStyle/>
          <a:p>
            <a:r>
              <a:rPr lang="en-CA" b="1" dirty="0">
                <a:latin typeface="+mj-lt"/>
              </a:rPr>
              <a:t>2.3 Production Possibility Model Continued </a:t>
            </a:r>
          </a:p>
        </p:txBody>
      </p:sp>
      <p:pic>
        <p:nvPicPr>
          <p:cNvPr id="4098" name="Picture 2" descr="Using our terminology from before, each point along our PPF (i.e., Point A) is efficient (in a one-person world) since there is no way to get more pineapples without giving up some crabs and vice-versa. If we are inside the PPF (i.e. Point B), we are not fully using our resources. In this case, we can produce more pineapples without having to give up any more crabs. This point is inefficient. Points outside the PPF (i.e., Point C), while preferable, are unattainable given constraints in resources and time.&#10;">
            <a:extLst>
              <a:ext uri="{FF2B5EF4-FFF2-40B4-BE49-F238E27FC236}">
                <a16:creationId xmlns:a16="http://schemas.microsoft.com/office/drawing/2014/main" id="{6AFE1F4D-4650-4B45-BDAD-B2A207F6F0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700" y="1094845"/>
            <a:ext cx="4344435" cy="279971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3E06AB3-E8B9-4854-B441-833A0256DEB8}"/>
              </a:ext>
            </a:extLst>
          </p:cNvPr>
          <p:cNvSpPr txBox="1"/>
          <p:nvPr/>
        </p:nvSpPr>
        <p:spPr>
          <a:xfrm>
            <a:off x="1506954" y="3984170"/>
            <a:ext cx="868851" cy="261610"/>
          </a:xfrm>
          <a:prstGeom prst="rect">
            <a:avLst/>
          </a:prstGeom>
          <a:noFill/>
        </p:spPr>
        <p:txBody>
          <a:bodyPr wrap="square">
            <a:spAutoFit/>
          </a:bodyPr>
          <a:lstStyle/>
          <a:p>
            <a:r>
              <a:rPr lang="en-CA" sz="1100" b="0" dirty="0">
                <a:solidFill>
                  <a:srgbClr val="373D3F"/>
                </a:solidFill>
                <a:effectLst/>
                <a:latin typeface="Montserrat" panose="00000500000000000000" pitchFamily="2" charset="0"/>
              </a:rPr>
              <a:t>Fig 2.3</a:t>
            </a:r>
            <a:endParaRPr lang="en-CA" sz="1100" dirty="0"/>
          </a:p>
        </p:txBody>
      </p:sp>
      <p:sp>
        <p:nvSpPr>
          <p:cNvPr id="3" name="Text Placeholder 2">
            <a:extLst>
              <a:ext uri="{FF2B5EF4-FFF2-40B4-BE49-F238E27FC236}">
                <a16:creationId xmlns:a16="http://schemas.microsoft.com/office/drawing/2014/main" id="{6C69C7B0-D73C-4D54-945C-0691AEAC389C}"/>
              </a:ext>
            </a:extLst>
          </p:cNvPr>
          <p:cNvSpPr>
            <a:spLocks noGrp="1"/>
          </p:cNvSpPr>
          <p:nvPr>
            <p:ph type="body" idx="1"/>
          </p:nvPr>
        </p:nvSpPr>
        <p:spPr>
          <a:xfrm>
            <a:off x="4495401" y="1248938"/>
            <a:ext cx="4419059" cy="3586798"/>
          </a:xfrm>
        </p:spPr>
        <p:txBody>
          <a:bodyPr>
            <a:normAutofit/>
          </a:bodyPr>
          <a:lstStyle/>
          <a:p>
            <a:r>
              <a:rPr lang="en-US" b="0" i="0" dirty="0">
                <a:solidFill>
                  <a:srgbClr val="373D3F"/>
                </a:solidFill>
                <a:effectLst/>
                <a:latin typeface="+mn-lt"/>
              </a:rPr>
              <a:t>In our example, while we would love to produce 30 pineapples and 30 crabs, this is out of our realm of possible production. In other words, it is not a point on our PPF</a:t>
            </a:r>
            <a:r>
              <a:rPr lang="en-US" b="0" i="0" dirty="0">
                <a:solidFill>
                  <a:srgbClr val="373D3F"/>
                </a:solidFill>
                <a:effectLst/>
                <a:latin typeface="Arial"/>
              </a:rPr>
              <a:t>.</a:t>
            </a:r>
          </a:p>
          <a:p>
            <a:pPr>
              <a:lnSpc>
                <a:spcPct val="114999"/>
              </a:lnSpc>
            </a:pPr>
            <a:r>
              <a:rPr lang="en-US" dirty="0">
                <a:solidFill>
                  <a:srgbClr val="373D3F"/>
                </a:solidFill>
                <a:latin typeface="Arial"/>
              </a:rPr>
              <a:t>Any point on the PPF is efficient.</a:t>
            </a:r>
            <a:endParaRPr lang="en-US" dirty="0">
              <a:solidFill>
                <a:srgbClr val="373D3F"/>
              </a:solidFill>
              <a:latin typeface="Arial"/>
              <a:ea typeface="Roboto" panose="02000000000000000000" pitchFamily="2" charset="0"/>
            </a:endParaRPr>
          </a:p>
          <a:p>
            <a:pPr>
              <a:lnSpc>
                <a:spcPct val="114999"/>
              </a:lnSpc>
            </a:pPr>
            <a:r>
              <a:rPr lang="en-US" dirty="0">
                <a:solidFill>
                  <a:srgbClr val="373D3F"/>
                </a:solidFill>
                <a:latin typeface="Arial"/>
              </a:rPr>
              <a:t>A point outside (G) is unattainable while a point inside (E) is inefficient</a:t>
            </a:r>
            <a:endParaRPr lang="en-US" dirty="0">
              <a:solidFill>
                <a:srgbClr val="373D3F"/>
              </a:solidFill>
              <a:latin typeface="Arial"/>
              <a:ea typeface="Roboto" panose="02000000000000000000" pitchFamily="2" charset="0"/>
            </a:endParaRPr>
          </a:p>
        </p:txBody>
      </p:sp>
    </p:spTree>
    <p:extLst>
      <p:ext uri="{BB962C8B-B14F-4D97-AF65-F5344CB8AC3E}">
        <p14:creationId xmlns:p14="http://schemas.microsoft.com/office/powerpoint/2010/main" val="3161880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2C813-9FF0-4221-B2BE-B05BA0E8AE49}"/>
              </a:ext>
            </a:extLst>
          </p:cNvPr>
          <p:cNvSpPr>
            <a:spLocks noGrp="1"/>
          </p:cNvSpPr>
          <p:nvPr>
            <p:ph type="title"/>
          </p:nvPr>
        </p:nvSpPr>
        <p:spPr/>
        <p:txBody>
          <a:bodyPr>
            <a:noAutofit/>
          </a:bodyPr>
          <a:lstStyle/>
          <a:p>
            <a:r>
              <a:rPr lang="en-US" b="1" dirty="0">
                <a:latin typeface="+mj-lt"/>
              </a:rPr>
              <a:t>2.3 PPF and Increasing Opportunity Cost</a:t>
            </a:r>
            <a:endParaRPr lang="en-CA" b="1" dirty="0">
              <a:latin typeface="+mj-lt"/>
            </a:endParaRPr>
          </a:p>
        </p:txBody>
      </p:sp>
      <p:sp>
        <p:nvSpPr>
          <p:cNvPr id="3" name="Text Placeholder 2">
            <a:extLst>
              <a:ext uri="{FF2B5EF4-FFF2-40B4-BE49-F238E27FC236}">
                <a16:creationId xmlns:a16="http://schemas.microsoft.com/office/drawing/2014/main" id="{7B6A6092-7A82-4079-8CBF-3192D7D27CFC}"/>
              </a:ext>
            </a:extLst>
          </p:cNvPr>
          <p:cNvSpPr>
            <a:spLocks noGrp="1"/>
          </p:cNvSpPr>
          <p:nvPr>
            <p:ph type="body" idx="1"/>
          </p:nvPr>
        </p:nvSpPr>
        <p:spPr>
          <a:xfrm>
            <a:off x="311700" y="1229875"/>
            <a:ext cx="3730911" cy="3339000"/>
          </a:xfrm>
        </p:spPr>
        <p:txBody>
          <a:bodyPr/>
          <a:lstStyle/>
          <a:p>
            <a:pPr marL="114300" indent="0">
              <a:buNone/>
            </a:pPr>
            <a:r>
              <a:rPr lang="en-US" b="1" dirty="0">
                <a:latin typeface="+mn-lt"/>
              </a:rPr>
              <a:t>The law of increasing opportunity cost : </a:t>
            </a:r>
            <a:r>
              <a:rPr lang="en-US" dirty="0">
                <a:latin typeface="+mn-lt"/>
              </a:rPr>
              <a:t>which holds that as the production of a good or service increases, the marginal opportunity cost of producing it increases as well.</a:t>
            </a:r>
            <a:endParaRPr lang="en-CA" dirty="0">
              <a:latin typeface="+mn-lt"/>
            </a:endParaRPr>
          </a:p>
        </p:txBody>
      </p:sp>
      <p:pic>
        <p:nvPicPr>
          <p:cNvPr id="5" name="Picture 4" descr="A plant in a glass jar&#10;">
            <a:extLst>
              <a:ext uri="{FF2B5EF4-FFF2-40B4-BE49-F238E27FC236}">
                <a16:creationId xmlns:a16="http://schemas.microsoft.com/office/drawing/2014/main" id="{485FB2FF-7CF8-4021-BAA4-1F074C5E4D56}"/>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4572000" y="1285875"/>
            <a:ext cx="3857239" cy="2571750"/>
          </a:xfrm>
          <a:prstGeom prst="rect">
            <a:avLst/>
          </a:prstGeom>
        </p:spPr>
      </p:pic>
      <p:sp>
        <p:nvSpPr>
          <p:cNvPr id="7" name="TextBox 6">
            <a:extLst>
              <a:ext uri="{FF2B5EF4-FFF2-40B4-BE49-F238E27FC236}">
                <a16:creationId xmlns:a16="http://schemas.microsoft.com/office/drawing/2014/main" id="{D06F0E0F-6B23-49F4-9118-5D684B07D56F}"/>
              </a:ext>
              <a:ext uri="{C183D7F6-B498-43B3-948B-1728B52AA6E4}">
                <adec:decorative xmlns:adec="http://schemas.microsoft.com/office/drawing/2017/decorative" val="1"/>
              </a:ext>
            </a:extLst>
          </p:cNvPr>
          <p:cNvSpPr txBox="1"/>
          <p:nvPr/>
        </p:nvSpPr>
        <p:spPr>
          <a:xfrm>
            <a:off x="4572000" y="3971811"/>
            <a:ext cx="3857239" cy="261610"/>
          </a:xfrm>
          <a:prstGeom prst="rect">
            <a:avLst/>
          </a:prstGeom>
          <a:noFill/>
        </p:spPr>
        <p:txBody>
          <a:bodyPr wrap="square" lIns="91440" tIns="45720" rIns="91440" bIns="45720" anchor="t">
            <a:spAutoFit/>
          </a:bodyPr>
          <a:lstStyle/>
          <a:p>
            <a:r>
              <a:rPr lang="en-US" sz="1100" dirty="0"/>
              <a:t>Photo by </a:t>
            </a:r>
            <a:r>
              <a:rPr lang="en-US" sz="1100" dirty="0">
                <a:solidFill>
                  <a:schemeClr val="accent2"/>
                </a:solidFill>
                <a:hlinkClick r:id="rId4">
                  <a:extLst>
                    <a:ext uri="{A12FA001-AC4F-418D-AE19-62706E023703}">
                      <ahyp:hlinkClr xmlns:ahyp="http://schemas.microsoft.com/office/drawing/2018/hyperlinkcolor" val="tx"/>
                    </a:ext>
                  </a:extLst>
                </a:hlinkClick>
              </a:rPr>
              <a:t>micheile || visual stories </a:t>
            </a:r>
            <a:r>
              <a:rPr lang="en-US" sz="1100" dirty="0"/>
              <a:t> </a:t>
            </a:r>
            <a:r>
              <a:rPr lang="en-US" sz="1100" dirty="0">
                <a:solidFill>
                  <a:schemeClr val="tx1"/>
                </a:solidFill>
                <a:hlinkClick r:id="rId5">
                  <a:extLst>
                    <a:ext uri="{A12FA001-AC4F-418D-AE19-62706E023703}">
                      <ahyp:hlinkClr xmlns:ahyp="http://schemas.microsoft.com/office/drawing/2018/hyperlinkcolor" val="tx"/>
                    </a:ext>
                  </a:extLst>
                </a:hlinkClick>
              </a:rPr>
              <a:t>Unsplit License</a:t>
            </a:r>
            <a:endParaRPr lang="en-CA" sz="1100" dirty="0">
              <a:solidFill>
                <a:schemeClr val="tx1"/>
              </a:solidFill>
            </a:endParaRPr>
          </a:p>
        </p:txBody>
      </p:sp>
    </p:spTree>
    <p:extLst>
      <p:ext uri="{BB962C8B-B14F-4D97-AF65-F5344CB8AC3E}">
        <p14:creationId xmlns:p14="http://schemas.microsoft.com/office/powerpoint/2010/main" val="1589053035"/>
      </p:ext>
    </p:extLst>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11992FA13D54949BA7BE9556CF459E4" ma:contentTypeVersion="13" ma:contentTypeDescription="Create a new document." ma:contentTypeScope="" ma:versionID="b2284a8a2e7d82e044674c60fce8f1c2">
  <xsd:schema xmlns:xsd="http://www.w3.org/2001/XMLSchema" xmlns:xs="http://www.w3.org/2001/XMLSchema" xmlns:p="http://schemas.microsoft.com/office/2006/metadata/properties" xmlns:ns3="94abd359-9534-4d37-9b01-9864deda33e0" xmlns:ns4="2f475e60-e75d-4119-aa30-b65db0d9cc60" targetNamespace="http://schemas.microsoft.com/office/2006/metadata/properties" ma:root="true" ma:fieldsID="2c49960e186019dc344ec8bccc9417d4" ns3:_="" ns4:_="">
    <xsd:import namespace="94abd359-9534-4d37-9b01-9864deda33e0"/>
    <xsd:import namespace="2f475e60-e75d-4119-aa30-b65db0d9cc6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abd359-9534-4d37-9b01-9864deda33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f475e60-e75d-4119-aa30-b65db0d9cc6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6D928B5-2415-41A4-8404-9F146EBB676A}">
  <ds:schemaRefs>
    <ds:schemaRef ds:uri="http://schemas.microsoft.com/sharepoint/v3/contenttype/forms"/>
  </ds:schemaRefs>
</ds:datastoreItem>
</file>

<file path=customXml/itemProps2.xml><?xml version="1.0" encoding="utf-8"?>
<ds:datastoreItem xmlns:ds="http://schemas.openxmlformats.org/officeDocument/2006/customXml" ds:itemID="{2C9CE446-2BB7-4805-9262-517CC11996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abd359-9534-4d37-9b01-9864deda33e0"/>
    <ds:schemaRef ds:uri="2f475e60-e75d-4119-aa30-b65db0d9cc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F15BBAD-F7F2-401E-AF05-5688830EE446}">
  <ds:schemaRefs>
    <ds:schemaRef ds:uri="http://purl.org/dc/terms/"/>
    <ds:schemaRef ds:uri="http://schemas.microsoft.com/office/2006/documentManagement/types"/>
    <ds:schemaRef ds:uri="http://www.w3.org/XML/1998/namespace"/>
    <ds:schemaRef ds:uri="http://schemas.microsoft.com/office/2006/metadata/properties"/>
    <ds:schemaRef ds:uri="94abd359-9534-4d37-9b01-9864deda33e0"/>
    <ds:schemaRef ds:uri="http://purl.org/dc/elements/1.1/"/>
    <ds:schemaRef ds:uri="http://purl.org/dc/dcmitype/"/>
    <ds:schemaRef ds:uri="http://schemas.microsoft.com/office/infopath/2007/PartnerControls"/>
    <ds:schemaRef ds:uri="http://schemas.openxmlformats.org/package/2006/metadata/core-properties"/>
    <ds:schemaRef ds:uri="2f475e60-e75d-4119-aa30-b65db0d9cc60"/>
  </ds:schemaRefs>
</ds:datastoreItem>
</file>

<file path=docProps/app.xml><?xml version="1.0" encoding="utf-8"?>
<Properties xmlns="http://schemas.openxmlformats.org/officeDocument/2006/extended-properties" xmlns:vt="http://schemas.openxmlformats.org/officeDocument/2006/docPropsVTypes">
  <TotalTime>108</TotalTime>
  <Words>2860</Words>
  <Application>Microsoft Office PowerPoint</Application>
  <PresentationFormat>On-screen Show (16:9)</PresentationFormat>
  <Paragraphs>152</Paragraphs>
  <Slides>18</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Montserrat</vt:lpstr>
      <vt:lpstr>Roboto</vt:lpstr>
      <vt:lpstr>Arial</vt:lpstr>
      <vt:lpstr>Calibri</vt:lpstr>
      <vt:lpstr>Geometric</vt:lpstr>
      <vt:lpstr>Principles of Macroeconomics</vt:lpstr>
      <vt:lpstr>Learning Outcomes</vt:lpstr>
      <vt:lpstr>2.1 The Time at Our Disposal is Limited</vt:lpstr>
      <vt:lpstr>2.1 Economic Model </vt:lpstr>
      <vt:lpstr>2.2 Circular Flow Model</vt:lpstr>
      <vt:lpstr>2.3 Production Possibility Model </vt:lpstr>
      <vt:lpstr>2.3 Production Possibility Model</vt:lpstr>
      <vt:lpstr>2.3 Production Possibility Model Continued </vt:lpstr>
      <vt:lpstr>2.3 PPF and Increasing Opportunity Cost</vt:lpstr>
      <vt:lpstr>2.4 Economic Growth</vt:lpstr>
      <vt:lpstr>2.5 Trade and Economic Growth</vt:lpstr>
      <vt:lpstr>2.5 PPF and International Trade</vt:lpstr>
      <vt:lpstr>2.5 Comparative Advantage</vt:lpstr>
      <vt:lpstr>2.5 Comparative Advantage and Specialization</vt:lpstr>
      <vt:lpstr>2.6 Gains from Trade</vt:lpstr>
      <vt:lpstr>2.6 Exchange</vt:lpstr>
      <vt:lpstr>2.6 Implications </vt:lpstr>
      <vt:lpstr>2.7 Key Terms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Marketing</dc:title>
  <dc:creator>HOME-USER</dc:creator>
  <cp:lastModifiedBy>Steeves, Catherine</cp:lastModifiedBy>
  <cp:revision>235</cp:revision>
  <cp:lastPrinted>2021-10-24T15:39:03Z</cp:lastPrinted>
  <dcterms:modified xsi:type="dcterms:W3CDTF">2024-06-12T18:10:50Z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0x010100D11992FA13D54949BA7BE9556CF459E4</vt:lpwstr>
  </property>
</Properties>
</file>