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27"/>
  </p:notesMasterIdLst>
  <p:sldIdLst>
    <p:sldId id="272" r:id="rId5"/>
    <p:sldId id="271" r:id="rId6"/>
    <p:sldId id="270" r:id="rId7"/>
    <p:sldId id="269" r:id="rId8"/>
    <p:sldId id="268" r:id="rId9"/>
    <p:sldId id="278" r:id="rId10"/>
    <p:sldId id="267" r:id="rId11"/>
    <p:sldId id="279" r:id="rId12"/>
    <p:sldId id="265" r:id="rId13"/>
    <p:sldId id="264" r:id="rId14"/>
    <p:sldId id="263" r:id="rId15"/>
    <p:sldId id="262" r:id="rId16"/>
    <p:sldId id="261" r:id="rId17"/>
    <p:sldId id="260" r:id="rId18"/>
    <p:sldId id="259" r:id="rId19"/>
    <p:sldId id="258" r:id="rId20"/>
    <p:sldId id="273" r:id="rId21"/>
    <p:sldId id="274" r:id="rId22"/>
    <p:sldId id="275" r:id="rId23"/>
    <p:sldId id="276" r:id="rId24"/>
    <p:sldId id="277" r:id="rId25"/>
    <p:sldId id="25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0D2AFF-C581-B69B-9014-0E92ABE378AA}" v="128" dt="2023-03-14T18:42:27.254"/>
    <p1510:client id="{04C9183D-2353-8497-A656-D0626CBED438}" v="779" dt="2023-03-03T14:40:31.804"/>
    <p1510:client id="{142C2466-DCED-1946-41AF-08E3FFBAC739}" v="319" dt="2023-03-02T19:32:45.995"/>
    <p1510:client id="{41207C4A-3206-4759-A351-8C25ED72AFE2}" v="2" dt="2023-03-28T13:17:57.079"/>
    <p1510:client id="{94F1B53A-AD7D-0244-DC87-701310AC9A5A}" v="90" dt="2023-03-17T18:22:06.318"/>
    <p1510:client id="{9C776004-3CB8-40A0-AE8B-90FCFF9FB46A}" v="67" dt="2023-03-02T19:19:06.425"/>
    <p1510:client id="{CF891E46-491D-66BB-13F6-1E8F8D2E8384}" v="792" dt="2023-03-03T14:27:22.101"/>
    <p1510:client id="{D5194BDC-1448-131C-637C-D6F06C376CA5}" v="253" dt="2023-03-02T19:23:09.114"/>
    <p1510:client id="{DBC496ED-943C-5EA2-20C8-E207C64F1457}" v="1607" dt="2023-03-02T20:57:49.6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1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50064-618F-4F7B-925F-6F3DAD7C1809}" type="datetimeFigureOut"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D400C-8D35-4225-B542-E6752EF4E51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0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5385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7901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8093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941fe4cd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941fe4cd0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0050" indent="-285750">
              <a:lnSpc>
                <a:spcPct val="114999"/>
              </a:lnSpc>
              <a:buNone/>
            </a:pPr>
            <a:endParaRPr lang="en-US" dirty="0">
              <a:cs typeface="Calibri"/>
            </a:endParaRPr>
          </a:p>
          <a:p>
            <a:pPr marL="400050" indent="-285750">
              <a:lnSpc>
                <a:spcPct val="114999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46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14999"/>
              </a:lnSpc>
              <a:buChar char="•"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6079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5870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4806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2703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250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8997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97467" y="2366963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797451" y="3621217"/>
            <a:ext cx="10962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Ref idx="1001">
        <a:schemeClr val="bg1"/>
      </p:bgRef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797467" y="2869796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Ref idx="1001">
        <a:schemeClr val="bg1"/>
      </p:bgRef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0" y="6522125"/>
            <a:ext cx="12192000" cy="33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Ref idx="1001">
        <a:schemeClr val="bg1"/>
      </p:bgRef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Ref idx="1001">
        <a:schemeClr val="bg1"/>
      </p:bgRef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415600" y="1954405"/>
            <a:ext cx="3744000" cy="41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Ref idx="1001">
        <a:schemeClr val="bg1"/>
      </p:bgRef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0" name="Google Shape;10;p2">
            <a:extLst>
              <a:ext uri="{FF2B5EF4-FFF2-40B4-BE49-F238E27FC236}">
                <a16:creationId xmlns:a16="http://schemas.microsoft.com/office/drawing/2014/main" id="{94E37FEB-BEE9-48E8-A989-F7B12283B281}"/>
              </a:ext>
            </a:extLst>
          </p:cNvPr>
          <p:cNvGrpSpPr/>
          <p:nvPr userDrawn="1"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11" name="Google Shape;11;p2">
              <a:extLst>
                <a:ext uri="{FF2B5EF4-FFF2-40B4-BE49-F238E27FC236}">
                  <a16:creationId xmlns:a16="http://schemas.microsoft.com/office/drawing/2014/main" id="{0D0EA12B-CAE0-4296-A05C-48E0D20F07C1}"/>
                </a:ext>
              </a:extLst>
            </p:cNvPr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" name="Google Shape;12;p2">
              <a:extLst>
                <a:ext uri="{FF2B5EF4-FFF2-40B4-BE49-F238E27FC236}">
                  <a16:creationId xmlns:a16="http://schemas.microsoft.com/office/drawing/2014/main" id="{87BF8844-1E2C-4295-83BB-AB19586BD660}"/>
                </a:ext>
              </a:extLst>
            </p:cNvPr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" name="Google Shape;13;p2">
              <a:extLst>
                <a:ext uri="{FF2B5EF4-FFF2-40B4-BE49-F238E27FC236}">
                  <a16:creationId xmlns:a16="http://schemas.microsoft.com/office/drawing/2014/main" id="{7C0F9AAE-BC99-479A-9CDC-8FF5E2D3F96B}"/>
                </a:ext>
              </a:extLst>
            </p:cNvPr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" name="Google Shape;14;p2">
              <a:extLst>
                <a:ext uri="{FF2B5EF4-FFF2-40B4-BE49-F238E27FC236}">
                  <a16:creationId xmlns:a16="http://schemas.microsoft.com/office/drawing/2014/main" id="{475EDB2B-D528-4134-A70D-E73535193BAB}"/>
                </a:ext>
              </a:extLst>
            </p:cNvPr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" name="Google Shape;15;p2">
              <a:extLst>
                <a:ext uri="{FF2B5EF4-FFF2-40B4-BE49-F238E27FC236}">
                  <a16:creationId xmlns:a16="http://schemas.microsoft.com/office/drawing/2014/main" id="{FE335256-2CE6-4DA6-896F-010B1D2E0BB8}"/>
                </a:ext>
              </a:extLst>
            </p:cNvPr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Ref idx="1001">
        <a:schemeClr val="bg1"/>
      </p:bgRef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/>
        </p:nvSpPr>
        <p:spPr>
          <a:xfrm>
            <a:off x="6096000" y="-2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cxnSp>
        <p:nvCxnSpPr>
          <p:cNvPr id="56" name="Google Shape;56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354000" y="1534800"/>
            <a:ext cx="5393600" cy="2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600" cy="1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Ref idx="1001">
        <a:schemeClr val="bg1"/>
      </p:bgRef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Ref idx="1001">
        <a:schemeClr val="bg1"/>
      </p:bgRef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1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66" name="Google Shape;66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7" name="Google Shape;67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8" name="Google Shape;68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9" name="Google Shape;69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0" name="Google Shape;70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71" name="Google Shape;7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674733"/>
            <a:ext cx="11360800" cy="27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rgbClr val="08080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415600" y="4492300"/>
            <a:ext cx="11360800" cy="1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5340DFF-A780-E014-D425-1327577908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latin typeface="Arial"/>
              </a:rPr>
              <a:t>Principles of Macroeconomics</a:t>
            </a:r>
            <a:endParaRPr lang="en-US">
              <a:latin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F16DD0-5086-E42F-0673-5C28F9962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917" y="3513639"/>
            <a:ext cx="10962800" cy="577200"/>
          </a:xfrm>
        </p:spPr>
        <p:txBody>
          <a:bodyPr>
            <a:noAutofit/>
          </a:bodyPr>
          <a:lstStyle/>
          <a:p>
            <a:r>
              <a:rPr lang="en-US" sz="3300" b="1">
                <a:latin typeface="Arial"/>
              </a:rPr>
              <a:t>CHAPTER 8: AGGREGATE EXPENDITURE</a:t>
            </a:r>
            <a:endParaRPr lang="en-US" sz="3300" b="1">
              <a:solidFill>
                <a:srgbClr val="FFFFFF"/>
              </a:solidFill>
              <a:latin typeface="Arial"/>
            </a:endParaRPr>
          </a:p>
          <a:p>
            <a:endParaRPr lang="en-US" sz="3333">
              <a:latin typeface="Arial"/>
            </a:endParaRPr>
          </a:p>
        </p:txBody>
      </p:sp>
      <p:grpSp>
        <p:nvGrpSpPr>
          <p:cNvPr id="4" name="Group 3" descr="Unless otherwise noted, this work is licensed under a Creative Commons Attribution-NonCommercial-ShareAlike 4.0 International (CC BY-NC-SA 4.0) license. Feel free to use, modify, reuse or redistribute any portion of this presentation.">
            <a:extLst>
              <a:ext uri="{FF2B5EF4-FFF2-40B4-BE49-F238E27FC236}">
                <a16:creationId xmlns:a16="http://schemas.microsoft.com/office/drawing/2014/main" id="{6062C8D7-224B-43F0-961A-744AB9D4AED9}"/>
              </a:ext>
            </a:extLst>
          </p:cNvPr>
          <p:cNvGrpSpPr/>
          <p:nvPr/>
        </p:nvGrpSpPr>
        <p:grpSpPr>
          <a:xfrm>
            <a:off x="797451" y="6019030"/>
            <a:ext cx="10597099" cy="592669"/>
            <a:chOff x="598088" y="4514272"/>
            <a:chExt cx="7947824" cy="444502"/>
          </a:xfrm>
        </p:grpSpPr>
        <p:pic>
          <p:nvPicPr>
            <p:cNvPr id="5" name="Google Shape;92;p23" descr="CC BY-NC-SA 4.0 License Logo">
              <a:extLst>
                <a:ext uri="{FF2B5EF4-FFF2-40B4-BE49-F238E27FC236}">
                  <a16:creationId xmlns:a16="http://schemas.microsoft.com/office/drawing/2014/main" id="{9C8C8945-068C-4988-8061-8FBB6A5A32A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8088" y="4570826"/>
              <a:ext cx="947180" cy="3313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91;p23">
              <a:extLst>
                <a:ext uri="{FF2B5EF4-FFF2-40B4-BE49-F238E27FC236}">
                  <a16:creationId xmlns:a16="http://schemas.microsoft.com/office/drawing/2014/main" id="{3923A46C-86D9-4438-8E0E-372FAB5045D4}"/>
                </a:ext>
              </a:extLst>
            </p:cNvPr>
            <p:cNvSpPr/>
            <p:nvPr/>
          </p:nvSpPr>
          <p:spPr>
            <a:xfrm>
              <a:off x="1686732" y="4514272"/>
              <a:ext cx="6859180" cy="444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r>
                <a:rPr lang="en" sz="1467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Unless otherwise noted, this work is licensed under a </a:t>
              </a:r>
              <a:r>
                <a:rPr lang="en" sz="1467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Creative Commons </a:t>
              </a:r>
              <a:r>
                <a:rPr lang="en-US" sz="1467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Attribution-NonCommercial-ShareAlike 4.0 International (CC BY-NC-SA 4.0)</a:t>
              </a:r>
              <a:r>
                <a:rPr lang="en-US" sz="1467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license</a:t>
              </a:r>
              <a:r>
                <a:rPr lang="en" sz="1467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. Feel free to use, modify, reuse or redistribute any portion of this presentation.</a:t>
              </a:r>
              <a:endParaRPr sz="1467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3929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1B720-BA72-9227-58FB-499B6BDC1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/>
              </a:rPr>
              <a:t>8.2 Components of AE: Consumption III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E1400-E641-C9E6-9F35-08B26AA2C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415600" y="1357067"/>
            <a:ext cx="11516474" cy="1470843"/>
          </a:xfrm>
        </p:spPr>
        <p:txBody>
          <a:bodyPr>
            <a:normAutofit/>
          </a:bodyPr>
          <a:lstStyle/>
          <a:p>
            <a:pPr marL="152400" indent="0">
              <a:lnSpc>
                <a:spcPct val="114999"/>
              </a:lnSpc>
              <a:buNone/>
            </a:pPr>
            <a:r>
              <a:rPr lang="en-US" sz="2400" dirty="0">
                <a:latin typeface="Arial"/>
              </a:rPr>
              <a:t>The relationship between income and consumption can be extended to </a:t>
            </a:r>
            <a:r>
              <a:rPr lang="en-US" sz="2400" dirty="0">
                <a:solidFill>
                  <a:srgbClr val="434343"/>
                </a:solidFill>
                <a:latin typeface="Arial"/>
              </a:rPr>
              <a:t>the national economy as any increase in national income will lead to an increase in consumption</a:t>
            </a:r>
            <a:r>
              <a:rPr lang="en-US" sz="2400" dirty="0">
                <a:latin typeface="Arial"/>
              </a:rPr>
              <a:t>. </a:t>
            </a:r>
            <a:r>
              <a:rPr lang="en-US" sz="2400" b="1" dirty="0">
                <a:solidFill>
                  <a:schemeClr val="accent2"/>
                </a:solidFill>
                <a:latin typeface="Arial"/>
              </a:rPr>
              <a:t>National Income = GDP = Disposable income + Net taxes</a:t>
            </a:r>
          </a:p>
          <a:p>
            <a:pPr marL="152400" indent="0">
              <a:lnSpc>
                <a:spcPct val="114999"/>
              </a:lnSpc>
              <a:buNone/>
            </a:pPr>
            <a:endParaRPr lang="en-US" sz="2400" dirty="0">
              <a:latin typeface="Arial"/>
            </a:endParaRPr>
          </a:p>
          <a:p>
            <a:pPr marL="608965" indent="-456565">
              <a:lnSpc>
                <a:spcPct val="114999"/>
              </a:lnSpc>
            </a:pPr>
            <a:endParaRPr lang="en-US" dirty="0"/>
          </a:p>
        </p:txBody>
      </p:sp>
      <p:pic>
        <p:nvPicPr>
          <p:cNvPr id="6" name="Picture 6" descr="Canadian household disposable income 2010-2021 (rising line)">
            <a:extLst>
              <a:ext uri="{FF2B5EF4-FFF2-40B4-BE49-F238E27FC236}">
                <a16:creationId xmlns:a16="http://schemas.microsoft.com/office/drawing/2014/main" id="{965C4F32-7D99-ACBA-6076-1E64DD36C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425" y="2827910"/>
            <a:ext cx="6650686" cy="366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98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0776-C4DF-249A-9899-5322A603E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/>
              </a:rPr>
              <a:t>8.2 Components of AE: Planned Investment I</a:t>
            </a:r>
          </a:p>
          <a:p>
            <a:endParaRPr lang="en-US" dirty="0">
              <a:latin typeface="Arial"/>
            </a:endParaRPr>
          </a:p>
        </p:txBody>
      </p:sp>
      <p:pic>
        <p:nvPicPr>
          <p:cNvPr id="6" name="Picture 6" descr="Canadian Total Aggregate Private Investment.  Line graph from 1980-2023 showing value in billion dollars.  Line moves up and down with an upwards trend">
            <a:extLst>
              <a:ext uri="{FF2B5EF4-FFF2-40B4-BE49-F238E27FC236}">
                <a16:creationId xmlns:a16="http://schemas.microsoft.com/office/drawing/2014/main" id="{91BA6172-86A8-0924-397C-E6F586158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92" y="1407696"/>
            <a:ext cx="4885426" cy="467521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0B843-6939-94D5-4B19-7AC17B93B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0644" y="2468620"/>
            <a:ext cx="6452205" cy="2489273"/>
          </a:xfrm>
        </p:spPr>
        <p:txBody>
          <a:bodyPr>
            <a:normAutofit/>
          </a:bodyPr>
          <a:lstStyle/>
          <a:p>
            <a:pPr marL="608965" indent="-456565"/>
            <a:r>
              <a:rPr lang="en-US" sz="2400">
                <a:latin typeface="Arial"/>
              </a:rPr>
              <a:t>Planned investment is determined by:</a:t>
            </a:r>
          </a:p>
          <a:p>
            <a:pPr marL="1218565" lvl="1" indent="-422910">
              <a:lnSpc>
                <a:spcPct val="114999"/>
              </a:lnSpc>
            </a:pPr>
            <a:r>
              <a:rPr lang="en-US" sz="2450">
                <a:latin typeface="Arial"/>
              </a:rPr>
              <a:t>Expectations of future profitability</a:t>
            </a:r>
          </a:p>
          <a:p>
            <a:pPr marL="1218565" lvl="1" indent="-422910">
              <a:lnSpc>
                <a:spcPct val="114999"/>
              </a:lnSpc>
            </a:pPr>
            <a:r>
              <a:rPr lang="en-US" sz="2450">
                <a:latin typeface="Arial"/>
              </a:rPr>
              <a:t>The real interest rate</a:t>
            </a:r>
          </a:p>
          <a:p>
            <a:pPr marL="1218565" lvl="1" indent="-422910">
              <a:lnSpc>
                <a:spcPct val="114999"/>
              </a:lnSpc>
            </a:pPr>
            <a:r>
              <a:rPr lang="en-US" sz="2450">
                <a:latin typeface="Arial"/>
              </a:rPr>
              <a:t>Taxes</a:t>
            </a:r>
          </a:p>
          <a:p>
            <a:pPr marL="1218565" lvl="1" indent="-422910">
              <a:lnSpc>
                <a:spcPct val="114999"/>
              </a:lnSpc>
            </a:pPr>
            <a:r>
              <a:rPr lang="en-US" sz="2450">
                <a:latin typeface="Arial"/>
              </a:rPr>
              <a:t>Cash flow</a:t>
            </a:r>
          </a:p>
        </p:txBody>
      </p:sp>
    </p:spTree>
    <p:extLst>
      <p:ext uri="{BB962C8B-B14F-4D97-AF65-F5344CB8AC3E}">
        <p14:creationId xmlns:p14="http://schemas.microsoft.com/office/powerpoint/2010/main" val="2307823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422E0-F755-A21A-15A1-13198B83A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/>
                <a:cs typeface="Arial"/>
              </a:rPr>
              <a:t>8.2 </a:t>
            </a:r>
            <a:r>
              <a:rPr lang="en-US" b="1" dirty="0">
                <a:latin typeface="Arial"/>
              </a:rPr>
              <a:t>Components of AE: </a:t>
            </a:r>
            <a:r>
              <a:rPr lang="en-US" b="1" dirty="0">
                <a:latin typeface="Arial"/>
                <a:cs typeface="Arial"/>
              </a:rPr>
              <a:t>Planned Investment II</a:t>
            </a:r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5" name="Picture 5" descr="The Investment Function a straight horizontal line across GDP at the aggregate expenditure point">
            <a:extLst>
              <a:ext uri="{FF2B5EF4-FFF2-40B4-BE49-F238E27FC236}">
                <a16:creationId xmlns:a16="http://schemas.microsoft.com/office/drawing/2014/main" id="{355239DA-AE34-8715-7A36-230339E5E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218" y="2052950"/>
            <a:ext cx="5237018" cy="301764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ED1D2-0D49-1998-62D8-36D0A97A1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90277" y="1639833"/>
            <a:ext cx="5886124" cy="4452000"/>
          </a:xfrm>
        </p:spPr>
        <p:txBody>
          <a:bodyPr>
            <a:normAutofit/>
          </a:bodyPr>
          <a:lstStyle/>
          <a:p>
            <a:pPr marL="608965" indent="-456565"/>
            <a:r>
              <a:rPr lang="en-US" sz="2400" dirty="0"/>
              <a:t>The investment function shows the relationship between real GDP and investment levels.</a:t>
            </a:r>
          </a:p>
          <a:p>
            <a:pPr marL="608965" indent="-456565">
              <a:lnSpc>
                <a:spcPct val="114999"/>
              </a:lnSpc>
            </a:pPr>
            <a:r>
              <a:rPr lang="en-US" sz="2400" dirty="0">
                <a:latin typeface="Arial"/>
              </a:rPr>
              <a:t>The investment function can be drawn as a horizontal line as investment decisions do </a:t>
            </a:r>
            <a:r>
              <a:rPr lang="en-US" sz="2400" i="1" dirty="0">
                <a:latin typeface="Arial"/>
              </a:rPr>
              <a:t>not </a:t>
            </a:r>
            <a:r>
              <a:rPr lang="en-US" sz="2400" dirty="0">
                <a:latin typeface="Arial"/>
              </a:rPr>
              <a:t>depend primarily on the level of GDP in the current year. Investment is called an </a:t>
            </a:r>
            <a:r>
              <a:rPr lang="en-US" sz="2400" i="1" dirty="0">
                <a:latin typeface="Arial"/>
              </a:rPr>
              <a:t>Autonomous</a:t>
            </a:r>
            <a:r>
              <a:rPr lang="en-US" sz="2400" dirty="0">
                <a:latin typeface="Arial"/>
              </a:rPr>
              <a:t> expenditure, that </a:t>
            </a:r>
            <a:r>
              <a:rPr lang="en-US" sz="2400" i="1" dirty="0">
                <a:latin typeface="Arial"/>
              </a:rPr>
              <a:t>does not </a:t>
            </a:r>
            <a:r>
              <a:rPr lang="en-US" sz="2400" dirty="0">
                <a:latin typeface="Arial"/>
              </a:rPr>
              <a:t>depend on real GDP.</a:t>
            </a:r>
          </a:p>
        </p:txBody>
      </p:sp>
    </p:spTree>
    <p:extLst>
      <p:ext uri="{BB962C8B-B14F-4D97-AF65-F5344CB8AC3E}">
        <p14:creationId xmlns:p14="http://schemas.microsoft.com/office/powerpoint/2010/main" val="695745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5BB91-44AD-9187-31A0-6BE0224D2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/>
              </a:rPr>
              <a:t>8.2 Components of AE: Government Purchases</a:t>
            </a:r>
            <a:endParaRPr lang="en-US" dirty="0">
              <a:latin typeface="Arial"/>
            </a:endParaRPr>
          </a:p>
        </p:txBody>
      </p:sp>
      <p:pic>
        <p:nvPicPr>
          <p:cNvPr id="5" name="Picture 5" descr="The graph shows the horizontal government spending function.">
            <a:extLst>
              <a:ext uri="{FF2B5EF4-FFF2-40B4-BE49-F238E27FC236}">
                <a16:creationId xmlns:a16="http://schemas.microsoft.com/office/drawing/2014/main" id="{43B27AD5-06AE-9A91-AC78-0E236483D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945" y="1960778"/>
            <a:ext cx="5156200" cy="297107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32FA9-5D3C-0A48-CE48-25A39188A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49600" y="1927380"/>
            <a:ext cx="6024455" cy="3647797"/>
          </a:xfrm>
        </p:spPr>
        <p:txBody>
          <a:bodyPr>
            <a:normAutofit fontScale="92500" lnSpcReduction="20000"/>
          </a:bodyPr>
          <a:lstStyle/>
          <a:p>
            <a:pPr marL="608965" indent="-456565"/>
            <a:r>
              <a:rPr lang="en-US" sz="2400" dirty="0">
                <a:latin typeface="Arial"/>
              </a:rPr>
              <a:t>Federal, provincial, and local governments determine the level of government spending.</a:t>
            </a:r>
          </a:p>
          <a:p>
            <a:pPr marL="608965" indent="-456565">
              <a:lnSpc>
                <a:spcPct val="114999"/>
              </a:lnSpc>
            </a:pPr>
            <a:r>
              <a:rPr lang="en-US" sz="2400" dirty="0">
                <a:latin typeface="Arial"/>
              </a:rPr>
              <a:t>Government spending is independent of GDP and so is shown as a horizontal line.</a:t>
            </a:r>
          </a:p>
          <a:p>
            <a:pPr marL="608965" indent="-456565">
              <a:lnSpc>
                <a:spcPct val="114999"/>
              </a:lnSpc>
            </a:pPr>
            <a:endParaRPr lang="en-US" sz="2400" dirty="0">
              <a:latin typeface="Arial"/>
            </a:endParaRPr>
          </a:p>
          <a:p>
            <a:pPr marL="608965" indent="-456565">
              <a:lnSpc>
                <a:spcPct val="114999"/>
              </a:lnSpc>
            </a:pPr>
            <a:endParaRPr lang="en-US" sz="2400" dirty="0">
              <a:latin typeface="Arial"/>
            </a:endParaRPr>
          </a:p>
          <a:p>
            <a:pPr marL="608965" indent="-456565">
              <a:lnSpc>
                <a:spcPct val="114999"/>
              </a:lnSpc>
            </a:pPr>
            <a:r>
              <a:rPr lang="en-US" sz="2400" dirty="0">
                <a:latin typeface="Arial"/>
              </a:rPr>
              <a:t>Government spending is called an </a:t>
            </a:r>
            <a:r>
              <a:rPr lang="en-US" sz="2400" i="1" dirty="0">
                <a:latin typeface="Arial"/>
              </a:rPr>
              <a:t>Autonomous</a:t>
            </a:r>
            <a:r>
              <a:rPr lang="en-US" sz="2400" dirty="0">
                <a:latin typeface="Arial"/>
              </a:rPr>
              <a:t> expenditure, that </a:t>
            </a:r>
            <a:r>
              <a:rPr lang="en-US" sz="2400" i="1" dirty="0">
                <a:latin typeface="Arial"/>
              </a:rPr>
              <a:t>does not </a:t>
            </a:r>
            <a:r>
              <a:rPr lang="en-US" sz="2400" dirty="0">
                <a:latin typeface="Arial"/>
              </a:rPr>
              <a:t>depend on real GDP.</a:t>
            </a:r>
          </a:p>
        </p:txBody>
      </p:sp>
    </p:spTree>
    <p:extLst>
      <p:ext uri="{BB962C8B-B14F-4D97-AF65-F5344CB8AC3E}">
        <p14:creationId xmlns:p14="http://schemas.microsoft.com/office/powerpoint/2010/main" val="1703434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50899-EDBC-DB6E-4CCD-91D94CED0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/>
              </a:rPr>
              <a:t>8.2 Components of AE: Net Exports</a:t>
            </a:r>
          </a:p>
          <a:p>
            <a:endParaRPr lang="en-US" dirty="0">
              <a:latin typeface="Arial"/>
            </a:endParaRPr>
          </a:p>
        </p:txBody>
      </p:sp>
      <p:pic>
        <p:nvPicPr>
          <p:cNvPr id="5" name="Picture 5" descr="Shows the export and import functions. ">
            <a:extLst>
              <a:ext uri="{FF2B5EF4-FFF2-40B4-BE49-F238E27FC236}">
                <a16:creationId xmlns:a16="http://schemas.microsoft.com/office/drawing/2014/main" id="{9B546E4E-1707-ECFA-4A8A-4B95FF0BE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645" y="1835164"/>
            <a:ext cx="7025300" cy="351754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9C64B-B5C6-7FB7-D9A2-E2E9F3A8D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4000" y="1352286"/>
            <a:ext cx="5112400" cy="4739547"/>
          </a:xfrm>
        </p:spPr>
        <p:txBody>
          <a:bodyPr>
            <a:normAutofit fontScale="85000" lnSpcReduction="10000"/>
          </a:bodyPr>
          <a:lstStyle/>
          <a:p>
            <a:pPr marL="608965" indent="-456565"/>
            <a:r>
              <a:rPr lang="en-US" sz="2400" dirty="0">
                <a:latin typeface="Arial"/>
              </a:rPr>
              <a:t>Exports do not depend on a country's national income (GDP), so exports are autonomous too.</a:t>
            </a:r>
            <a:br>
              <a:rPr lang="en-US" sz="2400" dirty="0">
                <a:latin typeface="Arial"/>
              </a:rPr>
            </a:br>
            <a:endParaRPr lang="en-US" sz="2400" dirty="0">
              <a:latin typeface="Arial"/>
            </a:endParaRPr>
          </a:p>
          <a:p>
            <a:pPr marL="608965" indent="-456565">
              <a:lnSpc>
                <a:spcPct val="114999"/>
              </a:lnSpc>
            </a:pPr>
            <a:r>
              <a:rPr lang="en-US" sz="2400" dirty="0">
                <a:latin typeface="Arial"/>
              </a:rPr>
              <a:t>The import function is connected to national income. As income grows, a country’s ability to import increases.</a:t>
            </a:r>
          </a:p>
          <a:p>
            <a:pPr marL="1218565" lvl="1" indent="-422910">
              <a:lnSpc>
                <a:spcPct val="114999"/>
              </a:lnSpc>
            </a:pPr>
            <a:r>
              <a:rPr lang="en-US" sz="2450" dirty="0">
                <a:latin typeface="Arial"/>
              </a:rPr>
              <a:t>The slope of the function (line) = </a:t>
            </a:r>
            <a:r>
              <a:rPr lang="en-US" sz="2450" b="1" dirty="0">
                <a:latin typeface="Arial"/>
              </a:rPr>
              <a:t>marginal propensity to import (MPI)</a:t>
            </a:r>
            <a:r>
              <a:rPr lang="en-US" sz="2450" dirty="0">
                <a:latin typeface="Arial"/>
              </a:rPr>
              <a:t> where the percentage change in spending on imports when national income changes.</a:t>
            </a:r>
          </a:p>
        </p:txBody>
      </p:sp>
    </p:spTree>
    <p:extLst>
      <p:ext uri="{BB962C8B-B14F-4D97-AF65-F5344CB8AC3E}">
        <p14:creationId xmlns:p14="http://schemas.microsoft.com/office/powerpoint/2010/main" val="3867377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53130-EAD3-429D-23CB-BDFE9768C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Arial"/>
              </a:rPr>
              <a:t>8.3 The Aggregate Expenditure Function I</a:t>
            </a: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183E8-0768-C9A0-18AA-E83754BA3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280" y="1244851"/>
            <a:ext cx="11849439" cy="861365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8965" indent="-456565"/>
            <a:r>
              <a:rPr lang="en-US" dirty="0">
                <a:latin typeface="Arial"/>
              </a:rPr>
              <a:t>The aggregate expenditure function shows the total expenditures in the economy for each level of real GDP.</a:t>
            </a:r>
          </a:p>
          <a:p>
            <a:pPr marL="608965" indent="-456565">
              <a:lnSpc>
                <a:spcPct val="114999"/>
              </a:lnSpc>
            </a:pPr>
            <a:r>
              <a:rPr lang="en-US" dirty="0">
                <a:latin typeface="Arial"/>
              </a:rPr>
              <a:t>To find the aggregate expenditure function sum the parts using the equation </a:t>
            </a:r>
            <a:r>
              <a:rPr lang="en-US" b="1" dirty="0">
                <a:solidFill>
                  <a:schemeClr val="accent2"/>
                </a:solidFill>
                <a:latin typeface="Arial"/>
              </a:rPr>
              <a:t>C + I + G + (X-M) = AE</a:t>
            </a:r>
          </a:p>
          <a:p>
            <a:pPr marL="608965" indent="-456565">
              <a:lnSpc>
                <a:spcPct val="114999"/>
              </a:lnSpc>
            </a:pPr>
            <a:r>
              <a:rPr lang="en-US" b="1" dirty="0">
                <a:solidFill>
                  <a:schemeClr val="accent2"/>
                </a:solidFill>
                <a:latin typeface="Arial"/>
              </a:rPr>
              <a:t>The equilibrium level of AE is $6000 in the table below where AE = GDP</a:t>
            </a:r>
          </a:p>
          <a:p>
            <a:pPr marL="152400" indent="0">
              <a:lnSpc>
                <a:spcPct val="114999"/>
              </a:lnSpc>
              <a:buNone/>
            </a:pPr>
            <a:endParaRPr lang="en-US" dirty="0">
              <a:latin typeface="Arial"/>
            </a:endParaRPr>
          </a:p>
        </p:txBody>
      </p:sp>
      <p:pic>
        <p:nvPicPr>
          <p:cNvPr id="5" name="Picture 5" descr="Example showing the Aggregate Expenditure (AE). Columns are:&#10;Read GDP, Consumption (C), Investment (I), Government Spending (G), Exports (X), Imports (M), Net Exports (X-M), and Aggregate Expenditure (AE).&#10;$6,000 under real GDP and under AE indicated">
            <a:extLst>
              <a:ext uri="{FF2B5EF4-FFF2-40B4-BE49-F238E27FC236}">
                <a16:creationId xmlns:a16="http://schemas.microsoft.com/office/drawing/2014/main" id="{005CCC90-3A35-1941-22DF-7D9AEE082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828" y="2294773"/>
            <a:ext cx="8093974" cy="4019876"/>
          </a:xfrm>
          <a:prstGeom prst="rect">
            <a:avLst/>
          </a:prstGeom>
        </p:spPr>
      </p:pic>
      <p:sp>
        <p:nvSpPr>
          <p:cNvPr id="4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42828" y="4973782"/>
            <a:ext cx="844954" cy="2909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51447" y="4973782"/>
            <a:ext cx="844954" cy="2909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8226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C468-540E-2912-52F0-360A1ABCE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Arial"/>
                <a:cs typeface="Arial"/>
              </a:rPr>
              <a:t>8.3 The Aggregate Expenditure Function II</a:t>
            </a:r>
            <a:endParaRPr lang="en-US"/>
          </a:p>
          <a:p>
            <a:endParaRPr lang="en-US"/>
          </a:p>
        </p:txBody>
      </p:sp>
      <p:pic>
        <p:nvPicPr>
          <p:cNvPr id="4" name="Picture 4" descr="The aggregate expenditure is the vertical sum of C + I + G + (X-M)&#10;&#10;There are 4 lines going up:&#10;C + I + G + (X-M) = AE&#10;C + I + G &#10;C + I &#10;C">
            <a:extLst>
              <a:ext uri="{FF2B5EF4-FFF2-40B4-BE49-F238E27FC236}">
                <a16:creationId xmlns:a16="http://schemas.microsoft.com/office/drawing/2014/main" id="{B8A7AA60-D9F0-A700-6966-9ECEC5C48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83" y="1901316"/>
            <a:ext cx="5373329" cy="370675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103D3-324E-05C4-494A-2935EF8CB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2000" y="1639833"/>
            <a:ext cx="5874400" cy="4452000"/>
          </a:xfrm>
        </p:spPr>
        <p:txBody>
          <a:bodyPr/>
          <a:lstStyle/>
          <a:p>
            <a:pPr marL="608965" indent="-456565"/>
            <a:r>
              <a:rPr lang="en-US" sz="2400">
                <a:latin typeface="Arial"/>
              </a:rPr>
              <a:t>Graphically,  the aggregate expenditure function is formed by stacking:</a:t>
            </a:r>
            <a:endParaRPr lang="en-US"/>
          </a:p>
          <a:p>
            <a:pPr marL="1218565" lvl="1" indent="-422910">
              <a:lnSpc>
                <a:spcPct val="114999"/>
              </a:lnSpc>
              <a:buSzPts val="1800"/>
            </a:pPr>
            <a:r>
              <a:rPr lang="en-US" sz="2450">
                <a:latin typeface="Arial"/>
              </a:rPr>
              <a:t>the consumption function</a:t>
            </a:r>
          </a:p>
          <a:p>
            <a:pPr marL="1218565" lvl="1" indent="-422910">
              <a:lnSpc>
                <a:spcPct val="114999"/>
              </a:lnSpc>
              <a:buSzPts val="1800"/>
            </a:pPr>
            <a:r>
              <a:rPr lang="en-US" sz="2450">
                <a:latin typeface="Arial"/>
              </a:rPr>
              <a:t>the investment function</a:t>
            </a:r>
            <a:endParaRPr lang="en-US" sz="1850"/>
          </a:p>
          <a:p>
            <a:pPr marL="1218565" lvl="1" indent="-422910">
              <a:lnSpc>
                <a:spcPct val="114999"/>
              </a:lnSpc>
              <a:buSzPts val="1800"/>
            </a:pPr>
            <a:r>
              <a:rPr lang="en-US" sz="2450">
                <a:latin typeface="Arial"/>
              </a:rPr>
              <a:t>the government spending function </a:t>
            </a:r>
            <a:endParaRPr lang="en-US" sz="1850"/>
          </a:p>
          <a:p>
            <a:pPr marL="1218565" lvl="1" indent="-422910">
              <a:lnSpc>
                <a:spcPct val="114999"/>
              </a:lnSpc>
              <a:buSzPts val="1800"/>
            </a:pPr>
            <a:r>
              <a:rPr lang="en-US" sz="2450">
                <a:latin typeface="Arial"/>
              </a:rPr>
              <a:t>the net export function</a:t>
            </a:r>
            <a:endParaRPr lang="en-US" sz="1850"/>
          </a:p>
          <a:p>
            <a:pPr marL="608965" indent="-456565">
              <a:lnSpc>
                <a:spcPct val="114999"/>
              </a:lnSpc>
            </a:pPr>
            <a:endParaRPr lang="en-US"/>
          </a:p>
          <a:p>
            <a:pPr marL="608965" indent="-456565">
              <a:lnSpc>
                <a:spcPct val="114999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73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C7DB7-3247-FCDC-3CD8-DB2CA43AB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/>
                <a:cs typeface="Arial"/>
              </a:rPr>
              <a:t>8.3 The Aggregate Expenditure Function III</a:t>
            </a:r>
            <a:endParaRPr lang="en-US"/>
          </a:p>
          <a:p>
            <a:endParaRPr lang="en-US"/>
          </a:p>
        </p:txBody>
      </p:sp>
      <p:pic>
        <p:nvPicPr>
          <p:cNvPr id="4" name="Picture 4" descr="Aggregate Expenditure vs Read GDP (Y) &#10;&#10;Aggregate expenditure and 45 degree lines.  Intersection point E0 is at AE0 and Y0.">
            <a:extLst>
              <a:ext uri="{FF2B5EF4-FFF2-40B4-BE49-F238E27FC236}">
                <a16:creationId xmlns:a16="http://schemas.microsoft.com/office/drawing/2014/main" id="{9E510A70-CE78-081D-229A-97A47C259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7" y="1554522"/>
            <a:ext cx="5323114" cy="414084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54E72-E6D1-3C4D-EF47-29AED551F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2962" y="2261465"/>
            <a:ext cx="5013569" cy="2526948"/>
          </a:xfrm>
        </p:spPr>
        <p:txBody>
          <a:bodyPr/>
          <a:lstStyle/>
          <a:p>
            <a:pPr marL="608965" indent="-456565"/>
            <a:r>
              <a:rPr lang="en-US" sz="2400" dirty="0">
                <a:latin typeface="Arial"/>
              </a:rPr>
              <a:t>Point E</a:t>
            </a:r>
            <a:r>
              <a:rPr lang="en-US" sz="2400" baseline="-25000" dirty="0">
                <a:latin typeface="Arial"/>
              </a:rPr>
              <a:t>0</a:t>
            </a:r>
            <a:r>
              <a:rPr lang="en-US" sz="2400" dirty="0">
                <a:latin typeface="Arial"/>
              </a:rPr>
              <a:t> is the equilibrium for the economy</a:t>
            </a:r>
          </a:p>
          <a:p>
            <a:pPr marL="608965" indent="-456565">
              <a:lnSpc>
                <a:spcPct val="114999"/>
              </a:lnSpc>
            </a:pPr>
            <a:r>
              <a:rPr lang="en-US" sz="2400" dirty="0">
                <a:latin typeface="Arial"/>
              </a:rPr>
              <a:t>This point is where total amount being spend equals the total level of production</a:t>
            </a:r>
          </a:p>
        </p:txBody>
      </p:sp>
    </p:spTree>
    <p:extLst>
      <p:ext uri="{BB962C8B-B14F-4D97-AF65-F5344CB8AC3E}">
        <p14:creationId xmlns:p14="http://schemas.microsoft.com/office/powerpoint/2010/main" val="1606935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E0433-C49D-5BCA-46A2-288C0EA82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/>
                <a:cs typeface="Arial"/>
              </a:rPr>
              <a:t>8.3 The Aggregate Expenditure Function IV</a:t>
            </a:r>
            <a:endParaRPr lang="en-US"/>
          </a:p>
          <a:p>
            <a:endParaRPr lang="en-US"/>
          </a:p>
        </p:txBody>
      </p:sp>
      <p:pic>
        <p:nvPicPr>
          <p:cNvPr id="4" name="Picture 4" descr="the aggregate expenditure function described in text">
            <a:extLst>
              <a:ext uri="{FF2B5EF4-FFF2-40B4-BE49-F238E27FC236}">
                <a16:creationId xmlns:a16="http://schemas.microsoft.com/office/drawing/2014/main" id="{4CC14710-EBB0-A5CC-733B-4946F5550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95" y="1712071"/>
            <a:ext cx="5271104" cy="430471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7CAB5-5214-58E3-B011-363983A79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2263" y="1224196"/>
            <a:ext cx="5748610" cy="4452000"/>
          </a:xfrm>
        </p:spPr>
        <p:txBody>
          <a:bodyPr>
            <a:normAutofit fontScale="92500"/>
          </a:bodyPr>
          <a:lstStyle/>
          <a:p>
            <a:pPr marL="608965" indent="-456565"/>
            <a:r>
              <a:rPr lang="en-US" sz="2400" dirty="0">
                <a:latin typeface="Arial"/>
              </a:rPr>
              <a:t>The point of intersection between the aggregate expenditure function and the 45° line is a </a:t>
            </a:r>
            <a:r>
              <a:rPr lang="en-US" sz="2400" i="1" dirty="0">
                <a:latin typeface="Arial"/>
              </a:rPr>
              <a:t>macroeconomic equilibrium</a:t>
            </a:r>
            <a:r>
              <a:rPr lang="en-US" sz="2400" dirty="0">
                <a:latin typeface="Arial"/>
              </a:rPr>
              <a:t>. No change in inventories. </a:t>
            </a:r>
          </a:p>
          <a:p>
            <a:pPr marL="608965" indent="-456565">
              <a:lnSpc>
                <a:spcPct val="114999"/>
              </a:lnSpc>
              <a:buSzPts val="1400"/>
            </a:pPr>
            <a:r>
              <a:rPr lang="en-US" sz="2400" dirty="0">
                <a:latin typeface="Arial"/>
              </a:rPr>
              <a:t>To the right of equilibrium (i.e. at H) output is higher than AE, spending falls and unsold inventories pile up.</a:t>
            </a:r>
          </a:p>
          <a:p>
            <a:pPr marL="608965" indent="-456565">
              <a:lnSpc>
                <a:spcPct val="114999"/>
              </a:lnSpc>
              <a:buSzPts val="1400"/>
            </a:pPr>
            <a:r>
              <a:rPr lang="en-US" sz="2400" dirty="0">
                <a:latin typeface="Arial"/>
              </a:rPr>
              <a:t>To the left of equilibrium (i.e. at L) output is lower than AE, spending increases and store shelves get empty, inventories decline.</a:t>
            </a:r>
          </a:p>
        </p:txBody>
      </p:sp>
    </p:spTree>
    <p:extLst>
      <p:ext uri="{BB962C8B-B14F-4D97-AF65-F5344CB8AC3E}">
        <p14:creationId xmlns:p14="http://schemas.microsoft.com/office/powerpoint/2010/main" val="1232140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46DB3-7461-6414-F566-5ADBA318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/>
              </a:rPr>
              <a:t>8.4 The Multiplier 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679CC-F9FB-47B1-0FC6-1E16C6B36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</p:spPr>
        <p:txBody>
          <a:bodyPr/>
          <a:lstStyle/>
          <a:p>
            <a:pPr marL="608965" indent="-456565"/>
            <a:r>
              <a:rPr lang="en-US" sz="2400" dirty="0">
                <a:latin typeface="Arial"/>
              </a:rPr>
              <a:t>Changes in any category of expenditure have a more than proportional impact on GDP.</a:t>
            </a:r>
          </a:p>
          <a:p>
            <a:pPr marL="1218565" lvl="1" indent="-422910">
              <a:lnSpc>
                <a:spcPct val="114999"/>
              </a:lnSpc>
            </a:pPr>
            <a:r>
              <a:rPr lang="en-US" sz="2400" dirty="0">
                <a:latin typeface="Arial"/>
              </a:rPr>
              <a:t>The </a:t>
            </a:r>
            <a:r>
              <a:rPr lang="en-US" sz="2400" b="1" dirty="0">
                <a:latin typeface="Arial"/>
              </a:rPr>
              <a:t>multiplier </a:t>
            </a:r>
            <a:r>
              <a:rPr lang="en-US" sz="2400" dirty="0">
                <a:latin typeface="Arial"/>
              </a:rPr>
              <a:t>shows that the change in GDP is a multiple of the change in any autonomous expenditure (I, G or X)</a:t>
            </a:r>
          </a:p>
          <a:p>
            <a:pPr marL="1218565" lvl="1" indent="-422910">
              <a:lnSpc>
                <a:spcPct val="114999"/>
              </a:lnSpc>
            </a:pPr>
            <a:endParaRPr lang="en-US" sz="2400" dirty="0">
              <a:latin typeface="Arial"/>
            </a:endParaRPr>
          </a:p>
          <a:p>
            <a:pPr marL="608965" indent="-456565">
              <a:lnSpc>
                <a:spcPct val="114999"/>
              </a:lnSpc>
              <a:buSzPts val="1400"/>
            </a:pPr>
            <a:r>
              <a:rPr lang="en-US" sz="2350" dirty="0">
                <a:latin typeface="Arial"/>
              </a:rPr>
              <a:t>Changes in autonomous variables cause the AE curve to shift vertically creating a new equilibrium.</a:t>
            </a:r>
          </a:p>
        </p:txBody>
      </p:sp>
    </p:spTree>
    <p:extLst>
      <p:ext uri="{BB962C8B-B14F-4D97-AF65-F5344CB8AC3E}">
        <p14:creationId xmlns:p14="http://schemas.microsoft.com/office/powerpoint/2010/main" val="381066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b="1">
                <a:latin typeface="+mj-lt"/>
              </a:rPr>
              <a:t>Learning Outcomes</a:t>
            </a:r>
            <a:endParaRPr lang="en-CA" b="1">
              <a:latin typeface="Arial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2444B8-550C-4A92-B17C-5FB38A07A1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51765" indent="0">
              <a:lnSpc>
                <a:spcPct val="114999"/>
              </a:lnSpc>
              <a:buNone/>
            </a:pPr>
            <a:r>
              <a:rPr lang="en-US" sz="2400">
                <a:solidFill>
                  <a:srgbClr val="080808"/>
                </a:solidFill>
                <a:latin typeface="Arial"/>
              </a:rPr>
              <a:t>At the end of this chapter, you will be able to:</a:t>
            </a:r>
            <a:endParaRPr lang="en-US" sz="2400">
              <a:latin typeface="Arial"/>
            </a:endParaRPr>
          </a:p>
          <a:p>
            <a:pPr marL="151765" indent="0">
              <a:lnSpc>
                <a:spcPct val="114999"/>
              </a:lnSpc>
              <a:buNone/>
            </a:pPr>
            <a:endParaRPr lang="en-US" sz="2400">
              <a:latin typeface="Arial"/>
            </a:endParaRPr>
          </a:p>
          <a:p>
            <a:pPr marL="608965" indent="-456565">
              <a:buFont typeface="Roboto" panose="020B0604020202020204" pitchFamily="34" charset="0"/>
              <a:buChar char="●"/>
            </a:pPr>
            <a:r>
              <a:rPr lang="en-CA" sz="2400">
                <a:latin typeface="Arial"/>
              </a:rPr>
              <a:t>Explain the Aggregate Expenditure Model</a:t>
            </a:r>
            <a:r>
              <a:rPr lang="en-CA" sz="2400" b="1">
                <a:latin typeface="Arial"/>
              </a:rPr>
              <a:t> </a:t>
            </a:r>
          </a:p>
          <a:p>
            <a:pPr marL="608965" indent="-456565">
              <a:lnSpc>
                <a:spcPct val="114999"/>
              </a:lnSpc>
              <a:buFont typeface="Roboto" panose="020B0604020202020204" pitchFamily="34" charset="0"/>
              <a:buChar char="●"/>
            </a:pPr>
            <a:r>
              <a:rPr lang="en-CA" sz="2400">
                <a:latin typeface="Arial"/>
              </a:rPr>
              <a:t>Determine the Level of Aggregate Expenditure in the Economy</a:t>
            </a:r>
          </a:p>
          <a:p>
            <a:pPr marL="608965" indent="-456565">
              <a:lnSpc>
                <a:spcPct val="114999"/>
              </a:lnSpc>
              <a:buFont typeface="Roboto" panose="020B0604020202020204" pitchFamily="34" charset="0"/>
              <a:buChar char="●"/>
            </a:pPr>
            <a:r>
              <a:rPr lang="en-CA" sz="2400">
                <a:latin typeface="Arial"/>
              </a:rPr>
              <a:t>Define Macroeconomic Equilibrium</a:t>
            </a:r>
          </a:p>
          <a:p>
            <a:pPr marL="608965" indent="-456565">
              <a:lnSpc>
                <a:spcPct val="114999"/>
              </a:lnSpc>
              <a:buFont typeface="Roboto" panose="020B0604020202020204" pitchFamily="34" charset="0"/>
              <a:buChar char="●"/>
            </a:pPr>
            <a:r>
              <a:rPr lang="en-CA" sz="2400">
                <a:latin typeface="Arial"/>
              </a:rPr>
              <a:t>Identify the Multiplier Effect</a:t>
            </a:r>
          </a:p>
          <a:p>
            <a:pPr marL="608965" indent="-456565">
              <a:lnSpc>
                <a:spcPct val="114999"/>
              </a:lnSpc>
              <a:buFont typeface="Roboto" panose="020B0604020202020204" pitchFamily="34" charset="0"/>
              <a:buChar char="●"/>
            </a:pPr>
            <a:endParaRPr lang="en-CA" sz="2400">
              <a:latin typeface="Arial"/>
            </a:endParaRPr>
          </a:p>
          <a:p>
            <a:pPr marL="608965" indent="-456565" algn="l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CA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1765" indent="0">
              <a:lnSpc>
                <a:spcPct val="114999"/>
              </a:lnSpc>
              <a:buNone/>
            </a:pPr>
            <a:endParaRPr lang="en-US" sz="24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0420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90513-4F05-AA40-8CF2-DD43315A4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/>
                <a:cs typeface="Arial"/>
              </a:rPr>
              <a:t>8.4 The Multiplier II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00F72-967D-162A-78C2-199CD7A7E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558" y="1228596"/>
            <a:ext cx="11356842" cy="1031906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buNone/>
            </a:pPr>
            <a:r>
              <a:rPr lang="en-US" sz="2400">
                <a:latin typeface="Arial"/>
              </a:rPr>
              <a:t>In this example there is an increase in Government expenditure </a:t>
            </a:r>
            <a:endParaRPr lang="en-US"/>
          </a:p>
          <a:p>
            <a:pPr marL="152400" indent="0">
              <a:lnSpc>
                <a:spcPct val="114999"/>
              </a:lnSpc>
              <a:buNone/>
            </a:pPr>
            <a:endParaRPr lang="en-US"/>
          </a:p>
        </p:txBody>
      </p:sp>
      <p:pic>
        <p:nvPicPr>
          <p:cNvPr id="4" name="Picture 4" descr="The multiplier effect with AE1 higher than AE0 and intersection with the 45 degree line shown">
            <a:extLst>
              <a:ext uri="{FF2B5EF4-FFF2-40B4-BE49-F238E27FC236}">
                <a16:creationId xmlns:a16="http://schemas.microsoft.com/office/drawing/2014/main" id="{1D9E6657-685C-ABC1-7CA6-C3CE2E05E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39" y="1926817"/>
            <a:ext cx="4976420" cy="4194755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5F0F501-DE05-5DEF-A6A9-692AECFDF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76043"/>
              </p:ext>
            </p:extLst>
          </p:nvPr>
        </p:nvGraphicFramePr>
        <p:xfrm>
          <a:off x="5514473" y="2376236"/>
          <a:ext cx="6541270" cy="3528684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4802605">
                  <a:extLst>
                    <a:ext uri="{9D8B030D-6E8A-4147-A177-3AD203B41FA5}">
                      <a16:colId xmlns:a16="http://schemas.microsoft.com/office/drawing/2014/main" val="3002992657"/>
                    </a:ext>
                  </a:extLst>
                </a:gridCol>
                <a:gridCol w="1738665">
                  <a:extLst>
                    <a:ext uri="{9D8B030D-6E8A-4147-A177-3AD203B41FA5}">
                      <a16:colId xmlns:a16="http://schemas.microsoft.com/office/drawing/2014/main" val="3683279534"/>
                    </a:ext>
                  </a:extLst>
                </a:gridCol>
              </a:tblGrid>
              <a:tr h="88217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Original increase in aggregate expenditure from government purchase 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100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901400"/>
                  </a:ext>
                </a:extLst>
              </a:tr>
              <a:tr h="88217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Second round of increase in AE from additional consumption...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100+80 = 180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479041"/>
                  </a:ext>
                </a:extLst>
              </a:tr>
              <a:tr h="88217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Third-round increase in AE due to induced consumption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</a:rPr>
                        <a:t> from additional income in second round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180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</a:rPr>
                        <a:t> + 60 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= 240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800850"/>
                  </a:ext>
                </a:extLst>
              </a:tr>
              <a:tr h="88217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Fourth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</a:rPr>
                        <a:t> round increase in AE due to further induced consumption from additional expenditure incurred in round 3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240 + 40 = 280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154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017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6A256-2125-A600-7A8C-F2001E194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/>
                <a:cs typeface="Arial"/>
              </a:rPr>
              <a:t>8.4 The Multiplier III</a:t>
            </a:r>
            <a:endParaRPr lang="en-US"/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6A61B-DD33-0FA6-DAA1-E5A9B69D1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357067"/>
            <a:ext cx="11360800" cy="4452000"/>
          </a:xfrm>
        </p:spPr>
        <p:txBody>
          <a:bodyPr>
            <a:normAutofit fontScale="92500" lnSpcReduction="10000"/>
          </a:bodyPr>
          <a:lstStyle/>
          <a:p>
            <a:pPr marL="608965" indent="-456565"/>
            <a:r>
              <a:rPr lang="en-US" sz="2400" dirty="0">
                <a:latin typeface="Arial"/>
              </a:rPr>
              <a:t>First formula for calculating the multiplier:</a:t>
            </a:r>
          </a:p>
          <a:p>
            <a:pPr marL="152400" indent="0" algn="ctr"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accent2"/>
                </a:solidFill>
                <a:latin typeface="Arial"/>
              </a:rPr>
              <a:t>Multiplier = 1 ÷ (1- MPC)</a:t>
            </a:r>
          </a:p>
          <a:p>
            <a:pPr marL="152400" indent="0" algn="ctr">
              <a:lnSpc>
                <a:spcPct val="114999"/>
              </a:lnSpc>
              <a:buNone/>
            </a:pPr>
            <a:endParaRPr lang="en-US" sz="2400" b="1" dirty="0">
              <a:solidFill>
                <a:schemeClr val="tx2"/>
              </a:solidFill>
              <a:latin typeface="Arial"/>
            </a:endParaRPr>
          </a:p>
          <a:p>
            <a:pPr marL="152400" indent="0">
              <a:lnSpc>
                <a:spcPct val="114999"/>
              </a:lnSpc>
              <a:buNone/>
            </a:pPr>
            <a:r>
              <a:rPr lang="en-US" sz="2000" dirty="0">
                <a:solidFill>
                  <a:schemeClr val="tx2"/>
                </a:solidFill>
                <a:latin typeface="Arial"/>
              </a:rPr>
              <a:t>When MPC = 0.8, multiplier = 1/(1 – 0.8) = 5 implying, a dollar increase in G, increases GDP by $5</a:t>
            </a:r>
            <a:r>
              <a:rPr lang="en-US" sz="2000" dirty="0">
                <a:solidFill>
                  <a:schemeClr val="accent2"/>
                </a:solidFill>
                <a:latin typeface="Arial"/>
              </a:rPr>
              <a:t>.</a:t>
            </a:r>
          </a:p>
          <a:p>
            <a:pPr marL="152400" indent="0" algn="ctr">
              <a:lnSpc>
                <a:spcPct val="114999"/>
              </a:lnSpc>
              <a:buNone/>
            </a:pPr>
            <a:endParaRPr lang="en-US" sz="2400" b="1" dirty="0">
              <a:solidFill>
                <a:schemeClr val="accent2"/>
              </a:solidFill>
              <a:latin typeface="Arial"/>
            </a:endParaRPr>
          </a:p>
          <a:p>
            <a:pPr marL="608965" indent="-456565">
              <a:lnSpc>
                <a:spcPct val="114999"/>
              </a:lnSpc>
            </a:pPr>
            <a:r>
              <a:rPr lang="en-US" sz="2400" dirty="0">
                <a:latin typeface="Arial"/>
              </a:rPr>
              <a:t>Second formula for calculating the multiplier:</a:t>
            </a:r>
          </a:p>
          <a:p>
            <a:pPr marL="152400" indent="0">
              <a:lnSpc>
                <a:spcPct val="114999"/>
              </a:lnSpc>
              <a:buNone/>
            </a:pPr>
            <a:endParaRPr lang="en-US" sz="2400" dirty="0">
              <a:latin typeface="Arial"/>
            </a:endParaRPr>
          </a:p>
          <a:p>
            <a:pPr marL="152400" indent="0" algn="ctr"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accent2"/>
                </a:solidFill>
                <a:latin typeface="Arial"/>
              </a:rPr>
              <a:t>Change in GDP</a:t>
            </a:r>
            <a:r>
              <a:rPr lang="en-US" sz="2400" dirty="0">
                <a:latin typeface="Arial"/>
              </a:rPr>
              <a:t> </a:t>
            </a:r>
            <a:r>
              <a:rPr lang="en-US" sz="2400" b="1" dirty="0">
                <a:solidFill>
                  <a:schemeClr val="accent2"/>
                </a:solidFill>
                <a:latin typeface="Arial"/>
                <a:cs typeface="Arial"/>
              </a:rPr>
              <a:t>÷ change in any autonomous expenditure (I, G, or X)</a:t>
            </a:r>
          </a:p>
          <a:p>
            <a:pPr marL="152400" indent="0" algn="ctr">
              <a:lnSpc>
                <a:spcPct val="114999"/>
              </a:lnSpc>
              <a:buNone/>
            </a:pPr>
            <a:endParaRPr lang="en-US" sz="2400" b="1" dirty="0">
              <a:solidFill>
                <a:schemeClr val="accent2"/>
              </a:solidFill>
              <a:latin typeface="Arial"/>
              <a:cs typeface="Arial"/>
            </a:endParaRPr>
          </a:p>
          <a:p>
            <a:pPr marL="152400" indent="0">
              <a:lnSpc>
                <a:spcPct val="114999"/>
              </a:lnSpc>
              <a:buNone/>
            </a:pPr>
            <a:r>
              <a:rPr lang="en-US" sz="2200" dirty="0">
                <a:solidFill>
                  <a:schemeClr val="tx2"/>
                </a:solidFill>
                <a:latin typeface="Arial"/>
                <a:cs typeface="Arial"/>
              </a:rPr>
              <a:t>When a G increase by $100M increases GDP by $500M, multiplier = $500M/$100M = 5</a:t>
            </a:r>
            <a:endParaRPr lang="en-US" sz="2200" dirty="0">
              <a:solidFill>
                <a:schemeClr val="tx2"/>
              </a:solidFill>
              <a:latin typeface="Arial"/>
            </a:endParaRPr>
          </a:p>
          <a:p>
            <a:pPr marL="608965" indent="-456565">
              <a:lnSpc>
                <a:spcPct val="114999"/>
              </a:lnSpc>
            </a:pPr>
            <a:endParaRPr lang="en-US" sz="2400" dirty="0">
              <a:latin typeface="Arial"/>
            </a:endParaRPr>
          </a:p>
          <a:p>
            <a:pPr marL="608965" indent="-456565">
              <a:lnSpc>
                <a:spcPct val="114999"/>
              </a:lnSpc>
            </a:pPr>
            <a:r>
              <a:rPr lang="en-US" sz="2400" dirty="0">
                <a:latin typeface="Arial"/>
              </a:rPr>
              <a:t>The multiplier applies when expenditure decreases as well as when it increases.</a:t>
            </a:r>
          </a:p>
        </p:txBody>
      </p:sp>
    </p:spTree>
    <p:extLst>
      <p:ext uri="{BB962C8B-B14F-4D97-AF65-F5344CB8AC3E}">
        <p14:creationId xmlns:p14="http://schemas.microsoft.com/office/powerpoint/2010/main" val="3934801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24391-9C25-BB45-E5FB-26FD70691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>
                <a:latin typeface="Arial"/>
                <a:cs typeface="Arial"/>
              </a:rPr>
              <a:t>8.5 Key Terms</a:t>
            </a:r>
            <a:b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F5142-B2A2-AC95-BAB7-136C07B69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207620"/>
            <a:ext cx="11360800" cy="4452000"/>
          </a:xfrm>
        </p:spPr>
        <p:txBody>
          <a:bodyPr>
            <a:noAutofit/>
          </a:bodyPr>
          <a:lstStyle/>
          <a:p>
            <a:pPr marL="608965" indent="-456565"/>
            <a:r>
              <a:rPr lang="en-CA" sz="2200" dirty="0">
                <a:latin typeface="Arial"/>
              </a:rPr>
              <a:t>Aggregate expenditure </a:t>
            </a:r>
          </a:p>
          <a:p>
            <a:pPr marL="608965" indent="-456565">
              <a:lnSpc>
                <a:spcPct val="114999"/>
              </a:lnSpc>
            </a:pPr>
            <a:r>
              <a:rPr lang="en-CA" sz="2200" dirty="0">
                <a:latin typeface="Arial"/>
              </a:rPr>
              <a:t>Autonomous consumption</a:t>
            </a:r>
          </a:p>
          <a:p>
            <a:pPr marL="608965" indent="-456565">
              <a:lnSpc>
                <a:spcPct val="114999"/>
              </a:lnSpc>
            </a:pPr>
            <a:r>
              <a:rPr lang="en-CA" sz="2200" dirty="0">
                <a:latin typeface="Arial"/>
              </a:rPr>
              <a:t>Autonomous Expenditure</a:t>
            </a:r>
          </a:p>
          <a:p>
            <a:pPr marL="608965" indent="-456565">
              <a:lnSpc>
                <a:spcPct val="114999"/>
              </a:lnSpc>
            </a:pPr>
            <a:r>
              <a:rPr lang="en-CA" sz="2200" dirty="0">
                <a:latin typeface="Arial"/>
              </a:rPr>
              <a:t>Consumption</a:t>
            </a:r>
          </a:p>
          <a:p>
            <a:pPr marL="608965" indent="-456565">
              <a:lnSpc>
                <a:spcPct val="114999"/>
              </a:lnSpc>
            </a:pPr>
            <a:r>
              <a:rPr lang="en-CA" sz="2200" dirty="0">
                <a:latin typeface="Arial"/>
              </a:rPr>
              <a:t>Consumption function</a:t>
            </a:r>
          </a:p>
          <a:p>
            <a:pPr marL="608965" indent="-456565">
              <a:lnSpc>
                <a:spcPct val="114999"/>
              </a:lnSpc>
            </a:pPr>
            <a:r>
              <a:rPr lang="en-CA" sz="2200" dirty="0">
                <a:latin typeface="Arial"/>
              </a:rPr>
              <a:t>Induced expenditure</a:t>
            </a:r>
          </a:p>
          <a:p>
            <a:pPr marL="608965" indent="-456565">
              <a:lnSpc>
                <a:spcPct val="114999"/>
              </a:lnSpc>
            </a:pPr>
            <a:r>
              <a:rPr lang="en-CA" sz="2200" dirty="0">
                <a:latin typeface="Arial"/>
              </a:rPr>
              <a:t>Investment function</a:t>
            </a:r>
          </a:p>
          <a:p>
            <a:pPr marL="608965" indent="-456565">
              <a:lnSpc>
                <a:spcPct val="114999"/>
              </a:lnSpc>
            </a:pPr>
            <a:r>
              <a:rPr lang="en-CA" sz="2200" dirty="0">
                <a:latin typeface="Arial"/>
              </a:rPr>
              <a:t>Macroeconomy equilibrium</a:t>
            </a:r>
          </a:p>
          <a:p>
            <a:pPr marL="608965" indent="-456565">
              <a:lnSpc>
                <a:spcPct val="114999"/>
              </a:lnSpc>
            </a:pPr>
            <a:r>
              <a:rPr lang="en-CA" sz="2200" dirty="0">
                <a:latin typeface="Arial"/>
              </a:rPr>
              <a:t>Marginal propensity to consume (MPC)</a:t>
            </a:r>
          </a:p>
          <a:p>
            <a:pPr marL="608965" indent="-456565">
              <a:lnSpc>
                <a:spcPct val="114999"/>
              </a:lnSpc>
            </a:pPr>
            <a:r>
              <a:rPr lang="en-CA" sz="2200" dirty="0">
                <a:latin typeface="Arial"/>
              </a:rPr>
              <a:t>Marginal propensity to import (MPI)</a:t>
            </a:r>
          </a:p>
          <a:p>
            <a:pPr marL="608965" indent="-456565">
              <a:lnSpc>
                <a:spcPct val="114999"/>
              </a:lnSpc>
            </a:pPr>
            <a:r>
              <a:rPr lang="en-CA" sz="2200" dirty="0">
                <a:latin typeface="Arial"/>
              </a:rPr>
              <a:t>Marginal propensity to save (MPS)</a:t>
            </a:r>
          </a:p>
          <a:p>
            <a:pPr marL="608965" indent="-456565">
              <a:lnSpc>
                <a:spcPct val="114999"/>
              </a:lnSpc>
            </a:pPr>
            <a:r>
              <a:rPr lang="en-CA" sz="2200" dirty="0">
                <a:latin typeface="Arial"/>
              </a:rPr>
              <a:t>Multiplier</a:t>
            </a:r>
          </a:p>
          <a:p>
            <a:pPr marL="608965" indent="-456565">
              <a:lnSpc>
                <a:spcPct val="114999"/>
              </a:lnSpc>
            </a:pPr>
            <a:r>
              <a:rPr lang="en-CA" sz="2200" dirty="0">
                <a:latin typeface="Arial"/>
              </a:rPr>
              <a:t>Wealth</a:t>
            </a:r>
          </a:p>
        </p:txBody>
      </p:sp>
    </p:spTree>
    <p:extLst>
      <p:ext uri="{BB962C8B-B14F-4D97-AF65-F5344CB8AC3E}">
        <p14:creationId xmlns:p14="http://schemas.microsoft.com/office/powerpoint/2010/main" val="367601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62384-8204-0A28-269F-D4CF048EE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Arial"/>
              </a:rPr>
              <a:t>8.0 Introduction</a:t>
            </a:r>
          </a:p>
        </p:txBody>
      </p:sp>
      <p:pic>
        <p:nvPicPr>
          <p:cNvPr id="4" name="Picture 4" descr="Canadian Unemployment Rate 2002-2021.&#10;&#10;High point of 8.34% in 2009 highlighted.  An additional spike to 9.46% in 2020.&#10;&#10;Lows at">
            <a:extLst>
              <a:ext uri="{FF2B5EF4-FFF2-40B4-BE49-F238E27FC236}">
                <a16:creationId xmlns:a16="http://schemas.microsoft.com/office/drawing/2014/main" id="{0D5278DE-7157-7033-E340-93E682728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60" y="1355327"/>
            <a:ext cx="5049067" cy="500063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0CCC1-6103-18CA-D406-CBF2EE008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5940" y="1539192"/>
            <a:ext cx="5422951" cy="4452000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8965" indent="-456565">
              <a:lnSpc>
                <a:spcPct val="114999"/>
              </a:lnSpc>
            </a:pPr>
            <a:r>
              <a:rPr lang="en-US" sz="2400" dirty="0">
                <a:latin typeface="Arial"/>
              </a:rPr>
              <a:t>The Great Recession of 2008-2009 affected the Canadian economy</a:t>
            </a:r>
          </a:p>
          <a:p>
            <a:pPr marL="608965" indent="-456565">
              <a:lnSpc>
                <a:spcPct val="114999"/>
              </a:lnSpc>
            </a:pPr>
            <a:r>
              <a:rPr lang="en-US" sz="2400" dirty="0">
                <a:latin typeface="Arial"/>
              </a:rPr>
              <a:t>The financial market meltdown called for action by the Federal Government</a:t>
            </a:r>
          </a:p>
          <a:p>
            <a:pPr marL="608965" indent="-456565">
              <a:lnSpc>
                <a:spcPct val="114999"/>
              </a:lnSpc>
            </a:pPr>
            <a:endParaRPr lang="en-US" sz="2400" dirty="0">
              <a:latin typeface="Arial"/>
            </a:endParaRPr>
          </a:p>
          <a:p>
            <a:pPr marL="152400" indent="0"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latin typeface="Arial"/>
              </a:rPr>
              <a:t>Question:</a:t>
            </a:r>
            <a:r>
              <a:rPr lang="en-US" sz="2400" dirty="0">
                <a:latin typeface="Arial"/>
              </a:rPr>
              <a:t> </a:t>
            </a:r>
            <a:r>
              <a:rPr lang="en-US" sz="2400" i="1" dirty="0">
                <a:latin typeface="Arial"/>
              </a:rPr>
              <a:t>What caused this recession and what prevented the economy from spiraling further into recession?</a:t>
            </a:r>
          </a:p>
          <a:p>
            <a:pPr marL="151765" indent="0">
              <a:lnSpc>
                <a:spcPct val="114999"/>
              </a:lnSpc>
              <a:buNone/>
            </a:pPr>
            <a:endParaRPr lang="en-US" sz="2400" i="1" dirty="0">
              <a:latin typeface="Arial"/>
            </a:endParaRPr>
          </a:p>
          <a:p>
            <a:pPr marL="151765" indent="0">
              <a:lnSpc>
                <a:spcPct val="114999"/>
              </a:lnSpc>
              <a:buNone/>
            </a:pPr>
            <a:endParaRPr lang="en-US" sz="2400" dirty="0">
              <a:latin typeface="Arial"/>
            </a:endParaRPr>
          </a:p>
          <a:p>
            <a:pPr marL="608965" indent="-456565">
              <a:lnSpc>
                <a:spcPct val="114999"/>
              </a:lnSpc>
            </a:pPr>
            <a:endParaRPr lang="en-US" sz="24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5120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7AF3-6FAC-6547-B595-D9EA97D6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Arial"/>
              </a:rPr>
              <a:t>8.1 Defining Aggregate Expenditure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6355F-AE1B-323B-F4A4-48903246EF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608965" indent="-456565">
              <a:lnSpc>
                <a:spcPct val="114999"/>
              </a:lnSpc>
            </a:pPr>
            <a:r>
              <a:rPr lang="en-US" sz="2400" b="1" dirty="0">
                <a:solidFill>
                  <a:schemeClr val="tx1"/>
                </a:solidFill>
                <a:latin typeface="Arial"/>
              </a:rPr>
              <a:t>Aggregate expenditure </a:t>
            </a:r>
            <a:r>
              <a:rPr lang="en-US" sz="2400" dirty="0">
                <a:latin typeface="Arial"/>
              </a:rPr>
              <a:t>is the current value of all the finished goods and services in the economy.</a:t>
            </a:r>
          </a:p>
          <a:p>
            <a:pPr marL="608965" indent="-456565">
              <a:lnSpc>
                <a:spcPct val="114999"/>
              </a:lnSpc>
            </a:pPr>
            <a:endParaRPr lang="en-US" sz="2400" dirty="0">
              <a:latin typeface="Arial"/>
            </a:endParaRPr>
          </a:p>
          <a:p>
            <a:pPr marL="608965" indent="-456565">
              <a:lnSpc>
                <a:spcPct val="114999"/>
              </a:lnSpc>
            </a:pPr>
            <a:r>
              <a:rPr lang="en-US" sz="2400" dirty="0">
                <a:latin typeface="Arial"/>
              </a:rPr>
              <a:t>The aggregate expenditure equation is:</a:t>
            </a:r>
          </a:p>
          <a:p>
            <a:pPr marL="186055" indent="0" algn="ctr"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accent2"/>
                </a:solidFill>
                <a:latin typeface="Arial"/>
              </a:rPr>
              <a:t>AE = C + I + G + NX</a:t>
            </a:r>
          </a:p>
          <a:p>
            <a:pPr marL="795655" lvl="1" indent="0" algn="ctr">
              <a:lnSpc>
                <a:spcPct val="114999"/>
              </a:lnSpc>
              <a:buNone/>
            </a:pPr>
            <a:endParaRPr lang="en-US" sz="2450" dirty="0">
              <a:latin typeface="Arial"/>
            </a:endParaRPr>
          </a:p>
          <a:p>
            <a:pPr marL="1218565" lvl="1" indent="-422910">
              <a:lnSpc>
                <a:spcPct val="114999"/>
              </a:lnSpc>
            </a:pPr>
            <a:r>
              <a:rPr lang="en-US" sz="2450" i="1" dirty="0"/>
              <a:t>Consumption</a:t>
            </a:r>
            <a:r>
              <a:rPr lang="en-US" sz="2450" dirty="0"/>
              <a:t> (C): The household consumption over a period of time.</a:t>
            </a:r>
            <a:endParaRPr lang="en-US" sz="1850" dirty="0"/>
          </a:p>
          <a:p>
            <a:pPr marL="1218565" lvl="1" indent="-422910">
              <a:lnSpc>
                <a:spcPct val="114999"/>
              </a:lnSpc>
            </a:pPr>
            <a:r>
              <a:rPr lang="en-US" sz="2450" i="1" dirty="0"/>
              <a:t>Planned investment</a:t>
            </a:r>
            <a:r>
              <a:rPr lang="en-US" sz="2450" dirty="0"/>
              <a:t> (I): </a:t>
            </a:r>
            <a:r>
              <a:rPr lang="en-US" sz="2450" b="1" i="1" dirty="0"/>
              <a:t>Planned</a:t>
            </a:r>
            <a:r>
              <a:rPr lang="en-US" sz="2450" dirty="0"/>
              <a:t> spending on capital goods.</a:t>
            </a:r>
          </a:p>
          <a:p>
            <a:pPr marL="1218565" lvl="1" indent="-422910">
              <a:lnSpc>
                <a:spcPct val="114999"/>
              </a:lnSpc>
            </a:pPr>
            <a:r>
              <a:rPr lang="en-US" sz="2450" i="1" dirty="0"/>
              <a:t>Government expenditure</a:t>
            </a:r>
            <a:r>
              <a:rPr lang="en-US" sz="2450" dirty="0"/>
              <a:t> (G): The amount of spending by federal, provincial, and local governments. Government expenditure can include infrastructure or transfers which increase the total expenditure in the economy.</a:t>
            </a:r>
            <a:endParaRPr lang="en-US" sz="1850" dirty="0"/>
          </a:p>
          <a:p>
            <a:pPr marL="1218565" lvl="1" indent="-422910">
              <a:lnSpc>
                <a:spcPct val="114999"/>
              </a:lnSpc>
            </a:pPr>
            <a:r>
              <a:rPr lang="en-US" sz="2450" i="1" dirty="0"/>
              <a:t>Net exports</a:t>
            </a:r>
            <a:r>
              <a:rPr lang="en-US" sz="2450" dirty="0"/>
              <a:t> (NX): Total exports minus the total imports.</a:t>
            </a:r>
            <a:endParaRPr lang="en-US" sz="1850" dirty="0"/>
          </a:p>
          <a:p>
            <a:pPr marL="608965" indent="-456565">
              <a:lnSpc>
                <a:spcPct val="114999"/>
              </a:lnSpc>
            </a:pPr>
            <a:endParaRPr lang="en-US" sz="24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2526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A2DDC-D1AC-E72A-278F-289AC735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atin typeface="Arial"/>
              </a:rPr>
              <a:t>8.1 Actual vs Planned Investment I</a:t>
            </a:r>
            <a:endParaRPr lang="en-US" dirty="0"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E3CB8-3F49-5CB2-53BC-B8C429696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39833"/>
            <a:ext cx="11236109" cy="4452000"/>
          </a:xfrm>
        </p:spPr>
        <p:txBody>
          <a:bodyPr>
            <a:normAutofit/>
          </a:bodyPr>
          <a:lstStyle/>
          <a:p>
            <a:pPr marL="380365" indent="-380365">
              <a:lnSpc>
                <a:spcPct val="114999"/>
              </a:lnSpc>
              <a:buFont typeface="Arial"/>
              <a:buChar char="•"/>
            </a:pPr>
            <a:r>
              <a:rPr lang="en-US" sz="2400" dirty="0">
                <a:latin typeface="Arial"/>
              </a:rPr>
              <a:t>When a company decides on how much to spend on investment, we assume they are deciding about business fixed expenditures.</a:t>
            </a:r>
          </a:p>
          <a:p>
            <a:pPr marL="380365" indent="-380365">
              <a:lnSpc>
                <a:spcPct val="114999"/>
              </a:lnSpc>
              <a:buFont typeface="Arial"/>
              <a:buChar char="•"/>
            </a:pPr>
            <a:endParaRPr lang="en-US" sz="2400" dirty="0">
              <a:latin typeface="Arial"/>
            </a:endParaRPr>
          </a:p>
          <a:p>
            <a:pPr marL="380365" indent="-380365">
              <a:lnSpc>
                <a:spcPct val="114999"/>
              </a:lnSpc>
              <a:buFont typeface="Arial"/>
              <a:buChar char="•"/>
            </a:pPr>
            <a:r>
              <a:rPr lang="en-US" sz="2400" dirty="0">
                <a:latin typeface="Arial"/>
              </a:rPr>
              <a:t>The difference between </a:t>
            </a:r>
            <a:r>
              <a:rPr lang="en-US" sz="2400" i="1" dirty="0">
                <a:latin typeface="Arial"/>
              </a:rPr>
              <a:t>actual</a:t>
            </a:r>
            <a:r>
              <a:rPr lang="en-US" sz="2400" dirty="0">
                <a:latin typeface="Arial"/>
              </a:rPr>
              <a:t> investment and </a:t>
            </a:r>
            <a:r>
              <a:rPr lang="en-US" sz="2400" i="1" dirty="0">
                <a:latin typeface="Arial"/>
              </a:rPr>
              <a:t>planned</a:t>
            </a:r>
            <a:r>
              <a:rPr lang="en-US" sz="2400" dirty="0">
                <a:latin typeface="Arial"/>
              </a:rPr>
              <a:t> investment will be caused by an unexpected change in inventories.</a:t>
            </a:r>
          </a:p>
          <a:p>
            <a:pPr marL="989965" lvl="1" indent="-422910">
              <a:lnSpc>
                <a:spcPct val="114999"/>
              </a:lnSpc>
              <a:buFont typeface="Courier New"/>
              <a:buChar char="o"/>
            </a:pPr>
            <a:r>
              <a:rPr lang="en-US" sz="2400" dirty="0">
                <a:latin typeface="Arial"/>
              </a:rPr>
              <a:t>When actual investment spending exceeds planned investment spending, we see an unexpected increase in inventories.</a:t>
            </a:r>
          </a:p>
          <a:p>
            <a:pPr marL="989965" lvl="1" indent="-422910">
              <a:lnSpc>
                <a:spcPct val="114999"/>
              </a:lnSpc>
              <a:buFont typeface="Courier New"/>
              <a:buChar char="o"/>
            </a:pPr>
            <a:r>
              <a:rPr lang="en-US" sz="2400" dirty="0">
                <a:latin typeface="Arial"/>
              </a:rPr>
              <a:t>When actual investment spending is less than planned investment spending, we see an unexpected decrease in inventories.</a:t>
            </a:r>
          </a:p>
          <a:p>
            <a:pPr marL="152396" indent="0">
              <a:lnSpc>
                <a:spcPct val="114999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49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D6A159-0F94-7E5A-EFC6-E261291FF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5" y="546100"/>
            <a:ext cx="11360150" cy="811213"/>
          </a:xfrm>
        </p:spPr>
        <p:txBody>
          <a:bodyPr>
            <a:noAutofit/>
          </a:bodyPr>
          <a:lstStyle/>
          <a:p>
            <a:r>
              <a:rPr lang="en-US" b="1" dirty="0">
                <a:latin typeface="Arial"/>
              </a:rPr>
              <a:t>8.1 Actual vs Planned Investment II</a:t>
            </a:r>
            <a:endParaRPr lang="en-US" dirty="0"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4A79C-BEDE-3414-9634-9074F49A57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CA" dirty="0"/>
              <a:t>Let us assume Toyota manufactures 20,000 pick-up trucks in 2023, so planned investment would be based on the number of trucks manufactured.</a:t>
            </a:r>
          </a:p>
          <a:p>
            <a:endParaRPr lang="en-CA" dirty="0"/>
          </a:p>
          <a:p>
            <a:r>
              <a:rPr lang="en-CA" dirty="0"/>
              <a:t>Suppose, Toyota was able to sell only 18,000 trucks by the end of the year, then actual investment would depend on the number of trucks sold. </a:t>
            </a:r>
          </a:p>
          <a:p>
            <a:endParaRPr lang="en-CA" dirty="0"/>
          </a:p>
          <a:p>
            <a:r>
              <a:rPr lang="en-CA" dirty="0"/>
              <a:t>Due to changing economic circumstances, planned investment and actual investments may differ.</a:t>
            </a:r>
          </a:p>
          <a:p>
            <a:endParaRPr lang="en-CA" dirty="0"/>
          </a:p>
          <a:p>
            <a:pPr marL="152396" indent="0">
              <a:buNone/>
            </a:pPr>
            <a:r>
              <a:rPr lang="en-CA" dirty="0"/>
              <a:t>Sometimes, businesses sell less due to falling consumer demand and therefore, actual investments would fall below planned. Whenever businesses can sell more due to growing demand, actual investments increase beyond planned.</a:t>
            </a:r>
          </a:p>
          <a:p>
            <a:pPr marL="152396" indent="0">
              <a:buNone/>
            </a:pPr>
            <a:endParaRPr lang="en-CA" dirty="0"/>
          </a:p>
          <a:p>
            <a:pPr marL="152396" indent="0">
              <a:buNone/>
            </a:pPr>
            <a:r>
              <a:rPr lang="en-CA" dirty="0"/>
              <a:t>When Toyota manufactures 20K trucks, but sells only 18K, inventories build up, production and real GDP decrease.</a:t>
            </a:r>
          </a:p>
          <a:p>
            <a:pPr marL="152396" indent="0">
              <a:buNone/>
            </a:pPr>
            <a:r>
              <a:rPr lang="en-CA" dirty="0"/>
              <a:t>When Toyota manufactures 20K trucks, but sells 22K, inventories decrease, production and real GDP increase.</a:t>
            </a:r>
          </a:p>
        </p:txBody>
      </p:sp>
    </p:spTree>
    <p:extLst>
      <p:ext uri="{BB962C8B-B14F-4D97-AF65-F5344CB8AC3E}">
        <p14:creationId xmlns:p14="http://schemas.microsoft.com/office/powerpoint/2010/main" val="1863761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789E6-D8D0-7F26-2A8F-1B095010C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Arial"/>
              </a:rPr>
              <a:t>8.1 Equilibrium</a:t>
            </a:r>
          </a:p>
          <a:p>
            <a:endParaRPr lang="en-US" b="1"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1C334-354B-F999-D5A7-78250E8FB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39833"/>
            <a:ext cx="11360800" cy="688182"/>
          </a:xfrm>
        </p:spPr>
        <p:txBody>
          <a:bodyPr/>
          <a:lstStyle/>
          <a:p>
            <a:pPr marL="380365" indent="-380365">
              <a:lnSpc>
                <a:spcPct val="114999"/>
              </a:lnSpc>
            </a:pPr>
            <a:r>
              <a:rPr lang="en-US" sz="2400">
                <a:latin typeface="Arial"/>
              </a:rPr>
              <a:t>A macroeconomy is in equilibrium when </a:t>
            </a:r>
            <a:r>
              <a:rPr lang="en-US" sz="2400" b="1">
                <a:latin typeface="Arial"/>
              </a:rPr>
              <a:t>Aggregate Expenditure = GDP</a:t>
            </a:r>
          </a:p>
          <a:p>
            <a:pPr marL="380365" indent="-380365">
              <a:lnSpc>
                <a:spcPct val="114999"/>
              </a:lnSpc>
            </a:pPr>
            <a:endParaRPr lang="en-US" sz="2400">
              <a:latin typeface="Arial"/>
            </a:endParaRPr>
          </a:p>
        </p:txBody>
      </p:sp>
      <p:pic>
        <p:nvPicPr>
          <p:cNvPr id="4" name="Picture 4" descr="When Aggregate expenditure = GDP Then, Inventories remain the same. Therefore, the macroeconomy is in equilibrium.&#10;&#10;When Aggregate expenditure &gt; GDP Then, Inventories shrink. Therefore, GDP and employment will increase.&#10;&#10;When Aggregate expenditure &lt; GDP Then, Inventories increase. Therefore, GDP and employment will decrease.">
            <a:extLst>
              <a:ext uri="{FF2B5EF4-FFF2-40B4-BE49-F238E27FC236}">
                <a16:creationId xmlns:a16="http://schemas.microsoft.com/office/drawing/2014/main" id="{7DDA8B8C-5A87-BE3E-F8DF-669889BBC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64" y="2501689"/>
            <a:ext cx="10282381" cy="251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72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B6A82-47D2-4471-9FFD-A68108369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/>
              </a:rPr>
              <a:t>8.2 Components of AE: Consumption I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AECD3-D221-7890-E290-E4B14C577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266970"/>
            <a:ext cx="11360800" cy="4452000"/>
          </a:xfrm>
        </p:spPr>
        <p:txBody>
          <a:bodyPr/>
          <a:lstStyle/>
          <a:p>
            <a:r>
              <a:rPr lang="en-US" sz="1800" dirty="0">
                <a:latin typeface="Arial"/>
              </a:rPr>
              <a:t>Income can be consumed or saved. The relationship between income and consumption is called the </a:t>
            </a:r>
            <a:r>
              <a:rPr lang="en-US" sz="1800" b="1" dirty="0">
                <a:latin typeface="Arial"/>
              </a:rPr>
              <a:t>consumption function</a:t>
            </a:r>
            <a:r>
              <a:rPr lang="en-US" sz="1800" dirty="0">
                <a:latin typeface="Arial"/>
              </a:rPr>
              <a:t>. Consumption has an </a:t>
            </a:r>
            <a:r>
              <a:rPr lang="en-US" sz="1800" i="1" dirty="0">
                <a:latin typeface="Arial"/>
              </a:rPr>
              <a:t>Autonomous</a:t>
            </a:r>
            <a:r>
              <a:rPr lang="en-US" sz="1800" dirty="0">
                <a:latin typeface="Arial"/>
              </a:rPr>
              <a:t> part and an </a:t>
            </a:r>
            <a:r>
              <a:rPr lang="en-US" sz="1800" i="1" dirty="0">
                <a:latin typeface="Arial"/>
              </a:rPr>
              <a:t>Induced</a:t>
            </a:r>
            <a:r>
              <a:rPr lang="en-US" sz="1800" dirty="0">
                <a:latin typeface="Arial"/>
              </a:rPr>
              <a:t> part. Autonomous consumption does not depend on disposable income, induced part varies with disposable income. </a:t>
            </a:r>
          </a:p>
          <a:p>
            <a:endParaRPr lang="en-US" sz="1800" dirty="0">
              <a:latin typeface="Arial"/>
            </a:endParaRPr>
          </a:p>
          <a:p>
            <a:endParaRPr lang="en-CA" dirty="0"/>
          </a:p>
        </p:txBody>
      </p:sp>
      <p:pic>
        <p:nvPicPr>
          <p:cNvPr id="4" name="Picture 7" descr="Shows the consumption function as explained in surrounding text">
            <a:extLst>
              <a:ext uri="{FF2B5EF4-FFF2-40B4-BE49-F238E27FC236}">
                <a16:creationId xmlns:a16="http://schemas.microsoft.com/office/drawing/2014/main" id="{B58DF68E-1663-92A8-91C1-FCBAE188DC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1111" y="2495241"/>
            <a:ext cx="4759712" cy="35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98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84D93-30E8-8248-498B-7678AACB1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/>
              </a:rPr>
              <a:t>8.2 Components of AE: Consumption II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59A42-D2F6-3130-FFEE-F52234D0F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258834"/>
            <a:ext cx="10903429" cy="4844544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8965" indent="-456565"/>
            <a:r>
              <a:rPr lang="en-US" sz="2400" dirty="0">
                <a:latin typeface="Arial"/>
              </a:rPr>
              <a:t>Because consumption heavily depends on income, we have a concept in the AE model called marginal propensity to consume (MPC).</a:t>
            </a:r>
          </a:p>
          <a:p>
            <a:pPr marL="151765" indent="0" algn="ctr">
              <a:lnSpc>
                <a:spcPct val="114999"/>
              </a:lnSpc>
              <a:buNone/>
            </a:pPr>
            <a:endParaRPr lang="en-US" sz="2000" b="1" dirty="0">
              <a:solidFill>
                <a:schemeClr val="accent2"/>
              </a:solidFill>
              <a:latin typeface="Arial"/>
            </a:endParaRPr>
          </a:p>
          <a:p>
            <a:pPr marL="151765" indent="0" algn="ctr">
              <a:lnSpc>
                <a:spcPct val="114999"/>
              </a:lnSpc>
              <a:buNone/>
            </a:pPr>
            <a:r>
              <a:rPr lang="en-US" sz="2000" b="1" dirty="0">
                <a:solidFill>
                  <a:schemeClr val="accent2"/>
                </a:solidFill>
                <a:latin typeface="Arial"/>
              </a:rPr>
              <a:t>MPC = Change in Consumption ÷ Change in Disposable Income</a:t>
            </a:r>
          </a:p>
          <a:p>
            <a:pPr marL="151765" indent="0" algn="ctr">
              <a:lnSpc>
                <a:spcPct val="114999"/>
              </a:lnSpc>
              <a:buNone/>
            </a:pPr>
            <a:endParaRPr lang="en-US" sz="2000" b="1" dirty="0">
              <a:solidFill>
                <a:schemeClr val="accent2"/>
              </a:solidFill>
              <a:latin typeface="Arial"/>
            </a:endParaRPr>
          </a:p>
          <a:p>
            <a:pPr marL="494665" indent="-342900">
              <a:lnSpc>
                <a:spcPct val="114999"/>
              </a:lnSpc>
            </a:pPr>
            <a:r>
              <a:rPr lang="en-US" sz="2000" b="1" dirty="0">
                <a:latin typeface="Arial"/>
              </a:rPr>
              <a:t>Marginal propensity to consume (MPC)</a:t>
            </a:r>
            <a:r>
              <a:rPr lang="en-US" sz="2000" dirty="0">
                <a:latin typeface="Arial"/>
              </a:rPr>
              <a:t> is the share or percentage of additional income a person decides to consume (spend).</a:t>
            </a:r>
          </a:p>
          <a:p>
            <a:pPr marL="494665" indent="-342900">
              <a:lnSpc>
                <a:spcPct val="114999"/>
              </a:lnSpc>
            </a:pPr>
            <a:r>
              <a:rPr lang="en-US" sz="2000" b="1" dirty="0">
                <a:latin typeface="Arial"/>
              </a:rPr>
              <a:t>Marginal propensity to save (MPS)</a:t>
            </a:r>
            <a:r>
              <a:rPr lang="en-US" sz="2000" dirty="0">
                <a:latin typeface="Arial"/>
              </a:rPr>
              <a:t> is the share of additional income a person decides to save.</a:t>
            </a:r>
          </a:p>
          <a:p>
            <a:pPr marL="494665" indent="-342900">
              <a:lnSpc>
                <a:spcPct val="114999"/>
              </a:lnSpc>
            </a:pPr>
            <a:r>
              <a:rPr lang="en-US" sz="2000" b="1" dirty="0">
                <a:solidFill>
                  <a:schemeClr val="accent2"/>
                </a:solidFill>
                <a:latin typeface="Arial"/>
              </a:rPr>
              <a:t>MPC + MPS = 1</a:t>
            </a:r>
            <a:r>
              <a:rPr lang="en-US" sz="2000" dirty="0">
                <a:latin typeface="Arial"/>
              </a:rPr>
              <a:t> must always hold true since the only options are to consume or save income.</a:t>
            </a:r>
            <a:endParaRPr lang="en-US" sz="2000" b="1" dirty="0">
              <a:solidFill>
                <a:schemeClr val="accent2"/>
              </a:solidFill>
              <a:latin typeface="Arial"/>
            </a:endParaRPr>
          </a:p>
          <a:p>
            <a:pPr marL="151765" indent="0" algn="ctr">
              <a:lnSpc>
                <a:spcPct val="114999"/>
              </a:lnSpc>
              <a:buNone/>
            </a:pPr>
            <a:endParaRPr lang="en-US" sz="2000" b="1" dirty="0">
              <a:solidFill>
                <a:schemeClr val="accent2"/>
              </a:solidFill>
              <a:latin typeface="Arial"/>
            </a:endParaRPr>
          </a:p>
          <a:p>
            <a:pPr marL="152400" indent="0">
              <a:lnSpc>
                <a:spcPct val="114999"/>
              </a:lnSpc>
              <a:buNone/>
            </a:pPr>
            <a:endParaRPr lang="en-US" sz="2400" dirty="0">
              <a:solidFill>
                <a:srgbClr val="43434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7099813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d9f5a15-a802-46f3-973e-7937d604f1b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4F16B0183A5B4CBA56991B9C070CC1" ma:contentTypeVersion="12" ma:contentTypeDescription="Create a new document." ma:contentTypeScope="" ma:versionID="cfd144b5c3eab936fcfc1b959fd30704">
  <xsd:schema xmlns:xsd="http://www.w3.org/2001/XMLSchema" xmlns:xs="http://www.w3.org/2001/XMLSchema" xmlns:p="http://schemas.microsoft.com/office/2006/metadata/properties" xmlns:ns3="3bcca7c6-e078-4369-806b-4ead88abfa08" xmlns:ns4="8d9f5a15-a802-46f3-973e-7937d604f1b8" targetNamespace="http://schemas.microsoft.com/office/2006/metadata/properties" ma:root="true" ma:fieldsID="c0c7d8e9bb60af3e7f02ff9072959712" ns3:_="" ns4:_="">
    <xsd:import namespace="3bcca7c6-e078-4369-806b-4ead88abfa08"/>
    <xsd:import namespace="8d9f5a15-a802-46f3-973e-7937d604f1b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ca7c6-e078-4369-806b-4ead88abfa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9f5a15-a802-46f3-973e-7937d604f1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F63E88-FE1E-4E82-AA31-C03C461C24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5E5060-F93D-402F-84BA-C2AD7C0FD4EA}">
  <ds:schemaRefs>
    <ds:schemaRef ds:uri="http://www.w3.org/XML/1998/namespace"/>
    <ds:schemaRef ds:uri="http://schemas.openxmlformats.org/package/2006/metadata/core-properties"/>
    <ds:schemaRef ds:uri="3bcca7c6-e078-4369-806b-4ead88abfa08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8d9f5a15-a802-46f3-973e-7937d604f1b8"/>
  </ds:schemaRefs>
</ds:datastoreItem>
</file>

<file path=customXml/itemProps3.xml><?xml version="1.0" encoding="utf-8"?>
<ds:datastoreItem xmlns:ds="http://schemas.openxmlformats.org/officeDocument/2006/customXml" ds:itemID="{FC713857-6C6F-4F9B-A38C-225D3ACA1F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cca7c6-e078-4369-806b-4ead88abfa08"/>
    <ds:schemaRef ds:uri="8d9f5a15-a802-46f3-973e-7937d604f1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1905</TotalTime>
  <Words>1382</Words>
  <Application>Microsoft Office PowerPoint</Application>
  <PresentationFormat>Widescreen</PresentationFormat>
  <Paragraphs>137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Courier New</vt:lpstr>
      <vt:lpstr>Roboto</vt:lpstr>
      <vt:lpstr>Geometric</vt:lpstr>
      <vt:lpstr>Principles of Macroeconomics</vt:lpstr>
      <vt:lpstr>Learning Outcomes</vt:lpstr>
      <vt:lpstr>8.0 Introduction</vt:lpstr>
      <vt:lpstr>8.1 Defining Aggregate Expenditure</vt:lpstr>
      <vt:lpstr>8.1 Actual vs Planned Investment I</vt:lpstr>
      <vt:lpstr>8.1 Actual vs Planned Investment II</vt:lpstr>
      <vt:lpstr>8.1 Equilibrium </vt:lpstr>
      <vt:lpstr>8.2 Components of AE: Consumption I</vt:lpstr>
      <vt:lpstr>8.2 Components of AE: Consumption II</vt:lpstr>
      <vt:lpstr>8.2 Components of AE: Consumption III</vt:lpstr>
      <vt:lpstr>8.2 Components of AE: Planned Investment I </vt:lpstr>
      <vt:lpstr>8.2 Components of AE: Planned Investment II   </vt:lpstr>
      <vt:lpstr>8.2 Components of AE: Government Purchases</vt:lpstr>
      <vt:lpstr>8.2 Components of AE: Net Exports </vt:lpstr>
      <vt:lpstr>8.3 The Aggregate Expenditure Function I </vt:lpstr>
      <vt:lpstr>8.3 The Aggregate Expenditure Function II </vt:lpstr>
      <vt:lpstr>8.3 The Aggregate Expenditure Function III </vt:lpstr>
      <vt:lpstr>8.3 The Aggregate Expenditure Function IV </vt:lpstr>
      <vt:lpstr>8.4 The Multiplier I</vt:lpstr>
      <vt:lpstr>8.4 The Multiplier II</vt:lpstr>
      <vt:lpstr>8.4 The Multiplier III </vt:lpstr>
      <vt:lpstr>8.5 Key Terms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Steeves, Catherine</dc:creator>
  <cp:lastModifiedBy>Steeves, Catherine</cp:lastModifiedBy>
  <cp:revision>70</cp:revision>
  <dcterms:created xsi:type="dcterms:W3CDTF">2023-03-02T19:13:04Z</dcterms:created>
  <dcterms:modified xsi:type="dcterms:W3CDTF">2025-03-10T13:29:24Z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0x010100F64F16B0183A5B4CBA56991B9C070CC1</vt:lpwstr>
  </property>
</Properties>
</file>