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59" r:id="rId5"/>
  </p:sldMasterIdLst>
  <p:notesMasterIdLst>
    <p:notesMasterId r:id="rId27"/>
  </p:notesMasterIdLst>
  <p:sldIdLst>
    <p:sldId id="272" r:id="rId6"/>
    <p:sldId id="271" r:id="rId7"/>
    <p:sldId id="270" r:id="rId8"/>
    <p:sldId id="278" r:id="rId9"/>
    <p:sldId id="279" r:id="rId10"/>
    <p:sldId id="269" r:id="rId11"/>
    <p:sldId id="268" r:id="rId12"/>
    <p:sldId id="267" r:id="rId13"/>
    <p:sldId id="266" r:id="rId14"/>
    <p:sldId id="264" r:id="rId15"/>
    <p:sldId id="265" r:id="rId16"/>
    <p:sldId id="280" r:id="rId17"/>
    <p:sldId id="263" r:id="rId18"/>
    <p:sldId id="262" r:id="rId19"/>
    <p:sldId id="261" r:id="rId20"/>
    <p:sldId id="260" r:id="rId21"/>
    <p:sldId id="259" r:id="rId22"/>
    <p:sldId id="258" r:id="rId23"/>
    <p:sldId id="273" r:id="rId24"/>
    <p:sldId id="274" r:id="rId25"/>
    <p:sldId id="25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43" autoAdjust="0"/>
  </p:normalViewPr>
  <p:slideViewPr>
    <p:cSldViewPr snapToGrid="0">
      <p:cViewPr varScale="1">
        <p:scale>
          <a:sx n="52" d="100"/>
          <a:sy n="52" d="100"/>
        </p:scale>
        <p:origin x="108" y="9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550064-618F-4F7B-925F-6F3DAD7C1809}" type="datetimeFigureOut">
              <a:t>5/17/2023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D400C-8D35-4225-B542-E6752EF4E514}" type="slidenum">
              <a:t>‹#›</a:t>
            </a:fld>
            <a:endParaRPr lang="en-US"/>
          </a:p>
        </p:txBody>
      </p:sp>
    </p:spTree>
    <p:extLst>
      <p:ext uri="{BB962C8B-B14F-4D97-AF65-F5344CB8AC3E}">
        <p14:creationId xmlns:p14="http://schemas.microsoft.com/office/powerpoint/2010/main" val="3617307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p>
        </p:txBody>
      </p:sp>
    </p:spTree>
    <p:extLst>
      <p:ext uri="{BB962C8B-B14F-4D97-AF65-F5344CB8AC3E}">
        <p14:creationId xmlns:p14="http://schemas.microsoft.com/office/powerpoint/2010/main" val="19827030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p>
        </p:txBody>
      </p:sp>
    </p:spTree>
    <p:extLst>
      <p:ext uri="{BB962C8B-B14F-4D97-AF65-F5344CB8AC3E}">
        <p14:creationId xmlns:p14="http://schemas.microsoft.com/office/powerpoint/2010/main" val="420250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p>
        </p:txBody>
      </p:sp>
    </p:spTree>
    <p:extLst>
      <p:ext uri="{BB962C8B-B14F-4D97-AF65-F5344CB8AC3E}">
        <p14:creationId xmlns:p14="http://schemas.microsoft.com/office/powerpoint/2010/main" val="3358997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p>
        </p:txBody>
      </p:sp>
    </p:spTree>
    <p:extLst>
      <p:ext uri="{BB962C8B-B14F-4D97-AF65-F5344CB8AC3E}">
        <p14:creationId xmlns:p14="http://schemas.microsoft.com/office/powerpoint/2010/main" val="1035385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p>
        </p:txBody>
      </p:sp>
    </p:spTree>
    <p:extLst>
      <p:ext uri="{BB962C8B-B14F-4D97-AF65-F5344CB8AC3E}">
        <p14:creationId xmlns:p14="http://schemas.microsoft.com/office/powerpoint/2010/main" val="2927901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p>
        </p:txBody>
      </p:sp>
    </p:spTree>
    <p:extLst>
      <p:ext uri="{BB962C8B-B14F-4D97-AF65-F5344CB8AC3E}">
        <p14:creationId xmlns:p14="http://schemas.microsoft.com/office/powerpoint/2010/main" val="4248093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9B8D400C-8D35-4225-B542-E6752EF4E514}" type="slidenum">
              <a:rPr lang="en-CA" smtClean="0"/>
              <a:t>21</a:t>
            </a:fld>
            <a:endParaRPr lang="en-CA"/>
          </a:p>
        </p:txBody>
      </p:sp>
    </p:spTree>
    <p:extLst>
      <p:ext uri="{BB962C8B-B14F-4D97-AF65-F5344CB8AC3E}">
        <p14:creationId xmlns:p14="http://schemas.microsoft.com/office/powerpoint/2010/main" val="4221622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p>
        </p:txBody>
      </p:sp>
    </p:spTree>
    <p:extLst>
      <p:ext uri="{BB962C8B-B14F-4D97-AF65-F5344CB8AC3E}">
        <p14:creationId xmlns:p14="http://schemas.microsoft.com/office/powerpoint/2010/main" val="2875446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p>
        </p:txBody>
      </p:sp>
    </p:spTree>
    <p:extLst>
      <p:ext uri="{BB962C8B-B14F-4D97-AF65-F5344CB8AC3E}">
        <p14:creationId xmlns:p14="http://schemas.microsoft.com/office/powerpoint/2010/main" val="3614507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Changes in the factors held constant in drawing the short-run aggregate supply curve will shift the curve. An increase in capital stock or an increase in natural resources, or technological advancement, or a fall in the prices of factors of production will shift the Aggregate Supply curve rightward.</a:t>
            </a:r>
          </a:p>
          <a:p>
            <a:endParaRPr lang="en-CA" dirty="0"/>
          </a:p>
          <a:p>
            <a:r>
              <a:rPr lang="en-CA" dirty="0"/>
              <a:t>In Panel (a), </a:t>
            </a:r>
            <a:r>
              <a:rPr lang="en-CA" dirty="0">
                <a:effectLst/>
              </a:rPr>
              <a:t>SRAS1</a:t>
            </a:r>
            <a:r>
              <a:rPr lang="en-CA" dirty="0"/>
              <a:t> shifts leftward to </a:t>
            </a:r>
            <a:r>
              <a:rPr lang="en-CA" dirty="0">
                <a:effectLst/>
              </a:rPr>
              <a:t>SRAS2</a:t>
            </a:r>
            <a:r>
              <a:rPr lang="en-CA" dirty="0"/>
              <a:t> that is caused by an increase in the price of natural resource. A decrease in the price of a natural resource would lower the cost of production and, other things unchanged, would allow greater production from the economy’s stock of resources and would shift the short-run aggregate supply curve to the right; such a shift is shown in Panel (b) by a shift from </a:t>
            </a:r>
            <a:r>
              <a:rPr lang="en-CA" dirty="0">
                <a:effectLst/>
              </a:rPr>
              <a:t>SRAS1</a:t>
            </a:r>
            <a:r>
              <a:rPr lang="en-CA" dirty="0"/>
              <a:t> to </a:t>
            </a:r>
            <a:r>
              <a:rPr lang="en-CA" dirty="0">
                <a:effectLst/>
              </a:rPr>
              <a:t>SRAS3</a:t>
            </a:r>
            <a:r>
              <a:rPr lang="en-CA" dirty="0"/>
              <a:t>.</a:t>
            </a:r>
          </a:p>
        </p:txBody>
      </p:sp>
      <p:sp>
        <p:nvSpPr>
          <p:cNvPr id="4" name="Slide Number Placeholder 3"/>
          <p:cNvSpPr>
            <a:spLocks noGrp="1"/>
          </p:cNvSpPr>
          <p:nvPr>
            <p:ph type="sldNum" sz="quarter" idx="5"/>
          </p:nvPr>
        </p:nvSpPr>
        <p:spPr/>
        <p:txBody>
          <a:bodyPr/>
          <a:lstStyle/>
          <a:p>
            <a:fld id="{9B8D400C-8D35-4225-B542-E6752EF4E514}" type="slidenum">
              <a:rPr lang="en-CA" smtClean="0"/>
              <a:t>6</a:t>
            </a:fld>
            <a:endParaRPr lang="en-CA"/>
          </a:p>
        </p:txBody>
      </p:sp>
    </p:spTree>
    <p:extLst>
      <p:ext uri="{BB962C8B-B14F-4D97-AF65-F5344CB8AC3E}">
        <p14:creationId xmlns:p14="http://schemas.microsoft.com/office/powerpoint/2010/main" val="1536237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285750" indent="-285750">
              <a:lnSpc>
                <a:spcPct val="114999"/>
              </a:lnSpc>
              <a:buChar char="•"/>
            </a:pPr>
            <a:r>
              <a:rPr lang="en-CA" dirty="0"/>
              <a:t>Growth in the labour force and improvements in labour productivity increase the economy’s potential GDP or potential output over time. Labour productivity grows as a result of advances in technology and knowledge coming from investments in capital equipment, education and training</a:t>
            </a:r>
            <a:endParaRPr lang="en-US" dirty="0"/>
          </a:p>
        </p:txBody>
      </p:sp>
    </p:spTree>
    <p:extLst>
      <p:ext uri="{BB962C8B-B14F-4D97-AF65-F5344CB8AC3E}">
        <p14:creationId xmlns:p14="http://schemas.microsoft.com/office/powerpoint/2010/main" val="3196079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latin typeface="Calibri"/>
              <a:cs typeface="Calibri"/>
            </a:endParaRPr>
          </a:p>
        </p:txBody>
      </p:sp>
    </p:spTree>
    <p:extLst>
      <p:ext uri="{BB962C8B-B14F-4D97-AF65-F5344CB8AC3E}">
        <p14:creationId xmlns:p14="http://schemas.microsoft.com/office/powerpoint/2010/main" val="811407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p>
        </p:txBody>
      </p:sp>
    </p:spTree>
    <p:extLst>
      <p:ext uri="{BB962C8B-B14F-4D97-AF65-F5344CB8AC3E}">
        <p14:creationId xmlns:p14="http://schemas.microsoft.com/office/powerpoint/2010/main" val="934806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r>
              <a:rPr lang="en-CA" dirty="0"/>
              <a:t>A change in the aggregate quantity of goods and services demanded at every price level is a change in aggregate demand, which shifts the aggregate demand curve. Increases and decreases in aggregate demand are shown in Fig 9.6 below. Changes occur when the price level is constant.</a:t>
            </a:r>
            <a:endParaRPr lang="en-US" dirty="0"/>
          </a:p>
        </p:txBody>
      </p:sp>
    </p:spTree>
    <p:extLst>
      <p:ext uri="{BB962C8B-B14F-4D97-AF65-F5344CB8AC3E}">
        <p14:creationId xmlns:p14="http://schemas.microsoft.com/office/powerpoint/2010/main" val="3815870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8131172" y="7"/>
            <a:ext cx="4060833" cy="2707427"/>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grpSp>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rtl="0">
              <a:spcBef>
                <a:spcPts val="0"/>
              </a:spcBef>
              <a:spcAft>
                <a:spcPts val="0"/>
              </a:spcAft>
              <a:buClr>
                <a:schemeClr val="lt1"/>
              </a:buClr>
              <a:buSzPts val="4200"/>
              <a:buNone/>
              <a:defRPr sz="5600">
                <a:solidFill>
                  <a:schemeClr val="lt1"/>
                </a:solidFill>
              </a:defRPr>
            </a:lvl1pPr>
            <a:lvl2pPr lvl="1" rtl="0">
              <a:spcBef>
                <a:spcPts val="0"/>
              </a:spcBef>
              <a:spcAft>
                <a:spcPts val="0"/>
              </a:spcAft>
              <a:buClr>
                <a:schemeClr val="lt1"/>
              </a:buClr>
              <a:buSzPts val="4200"/>
              <a:buNone/>
              <a:defRPr sz="5600">
                <a:solidFill>
                  <a:schemeClr val="lt1"/>
                </a:solidFill>
              </a:defRPr>
            </a:lvl2pPr>
            <a:lvl3pPr lvl="2" rtl="0">
              <a:spcBef>
                <a:spcPts val="0"/>
              </a:spcBef>
              <a:spcAft>
                <a:spcPts val="0"/>
              </a:spcAft>
              <a:buClr>
                <a:schemeClr val="lt1"/>
              </a:buClr>
              <a:buSzPts val="4200"/>
              <a:buNone/>
              <a:defRPr sz="5600">
                <a:solidFill>
                  <a:schemeClr val="lt1"/>
                </a:solidFill>
              </a:defRPr>
            </a:lvl3pPr>
            <a:lvl4pPr lvl="3" rtl="0">
              <a:spcBef>
                <a:spcPts val="0"/>
              </a:spcBef>
              <a:spcAft>
                <a:spcPts val="0"/>
              </a:spcAft>
              <a:buClr>
                <a:schemeClr val="lt1"/>
              </a:buClr>
              <a:buSzPts val="4200"/>
              <a:buNone/>
              <a:defRPr sz="5600">
                <a:solidFill>
                  <a:schemeClr val="lt1"/>
                </a:solidFill>
              </a:defRPr>
            </a:lvl4pPr>
            <a:lvl5pPr lvl="4" rtl="0">
              <a:spcBef>
                <a:spcPts val="0"/>
              </a:spcBef>
              <a:spcAft>
                <a:spcPts val="0"/>
              </a:spcAft>
              <a:buClr>
                <a:schemeClr val="lt1"/>
              </a:buClr>
              <a:buSzPts val="4200"/>
              <a:buNone/>
              <a:defRPr sz="5600">
                <a:solidFill>
                  <a:schemeClr val="lt1"/>
                </a:solidFill>
              </a:defRPr>
            </a:lvl5pPr>
            <a:lvl6pPr lvl="5" rtl="0">
              <a:spcBef>
                <a:spcPts val="0"/>
              </a:spcBef>
              <a:spcAft>
                <a:spcPts val="0"/>
              </a:spcAft>
              <a:buClr>
                <a:schemeClr val="lt1"/>
              </a:buClr>
              <a:buSzPts val="4200"/>
              <a:buNone/>
              <a:defRPr sz="5600">
                <a:solidFill>
                  <a:schemeClr val="lt1"/>
                </a:solidFill>
              </a:defRPr>
            </a:lvl6pPr>
            <a:lvl7pPr lvl="6" rtl="0">
              <a:spcBef>
                <a:spcPts val="0"/>
              </a:spcBef>
              <a:spcAft>
                <a:spcPts val="0"/>
              </a:spcAft>
              <a:buClr>
                <a:schemeClr val="lt1"/>
              </a:buClr>
              <a:buSzPts val="4200"/>
              <a:buNone/>
              <a:defRPr sz="5600">
                <a:solidFill>
                  <a:schemeClr val="lt1"/>
                </a:solidFill>
              </a:defRPr>
            </a:lvl7pPr>
            <a:lvl8pPr lvl="7" rtl="0">
              <a:spcBef>
                <a:spcPts val="0"/>
              </a:spcBef>
              <a:spcAft>
                <a:spcPts val="0"/>
              </a:spcAft>
              <a:buClr>
                <a:schemeClr val="lt1"/>
              </a:buClr>
              <a:buSzPts val="4200"/>
              <a:buNone/>
              <a:defRPr sz="5600">
                <a:solidFill>
                  <a:schemeClr val="lt1"/>
                </a:solidFill>
              </a:defRPr>
            </a:lvl8pPr>
            <a:lvl9pPr lvl="8" rtl="0">
              <a:spcBef>
                <a:spcPts val="0"/>
              </a:spcBef>
              <a:spcAft>
                <a:spcPts val="0"/>
              </a:spcAft>
              <a:buClr>
                <a:schemeClr val="lt1"/>
              </a:buClr>
              <a:buSzPts val="4200"/>
              <a:buNone/>
              <a:defRPr sz="5600">
                <a:solidFill>
                  <a:schemeClr val="lt1"/>
                </a:solidFill>
              </a:defRPr>
            </a:lvl9pPr>
          </a:lstStyle>
          <a:p>
            <a:endParaRPr/>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Clr>
                <a:schemeClr val="lt1"/>
              </a:buClr>
              <a:buSzPts val="2100"/>
              <a:buNone/>
              <a:defRPr sz="2800">
                <a:solidFill>
                  <a:schemeClr val="lt1"/>
                </a:solidFill>
              </a:defRPr>
            </a:lvl1pPr>
            <a:lvl2pPr lvl="1" rtl="0">
              <a:lnSpc>
                <a:spcPct val="100000"/>
              </a:lnSpc>
              <a:spcBef>
                <a:spcPts val="0"/>
              </a:spcBef>
              <a:spcAft>
                <a:spcPts val="0"/>
              </a:spcAft>
              <a:buClr>
                <a:schemeClr val="lt1"/>
              </a:buClr>
              <a:buSzPts val="2100"/>
              <a:buNone/>
              <a:defRPr sz="2800">
                <a:solidFill>
                  <a:schemeClr val="lt1"/>
                </a:solidFill>
              </a:defRPr>
            </a:lvl2pPr>
            <a:lvl3pPr lvl="2" rtl="0">
              <a:lnSpc>
                <a:spcPct val="100000"/>
              </a:lnSpc>
              <a:spcBef>
                <a:spcPts val="0"/>
              </a:spcBef>
              <a:spcAft>
                <a:spcPts val="0"/>
              </a:spcAft>
              <a:buClr>
                <a:schemeClr val="lt1"/>
              </a:buClr>
              <a:buSzPts val="2100"/>
              <a:buNone/>
              <a:defRPr sz="2800">
                <a:solidFill>
                  <a:schemeClr val="lt1"/>
                </a:solidFill>
              </a:defRPr>
            </a:lvl3pPr>
            <a:lvl4pPr lvl="3" rtl="0">
              <a:lnSpc>
                <a:spcPct val="100000"/>
              </a:lnSpc>
              <a:spcBef>
                <a:spcPts val="0"/>
              </a:spcBef>
              <a:spcAft>
                <a:spcPts val="0"/>
              </a:spcAft>
              <a:buClr>
                <a:schemeClr val="lt1"/>
              </a:buClr>
              <a:buSzPts val="2100"/>
              <a:buNone/>
              <a:defRPr sz="2800">
                <a:solidFill>
                  <a:schemeClr val="lt1"/>
                </a:solidFill>
              </a:defRPr>
            </a:lvl4pPr>
            <a:lvl5pPr lvl="4" rtl="0">
              <a:lnSpc>
                <a:spcPct val="100000"/>
              </a:lnSpc>
              <a:spcBef>
                <a:spcPts val="0"/>
              </a:spcBef>
              <a:spcAft>
                <a:spcPts val="0"/>
              </a:spcAft>
              <a:buClr>
                <a:schemeClr val="lt1"/>
              </a:buClr>
              <a:buSzPts val="2100"/>
              <a:buNone/>
              <a:defRPr sz="2800">
                <a:solidFill>
                  <a:schemeClr val="lt1"/>
                </a:solidFill>
              </a:defRPr>
            </a:lvl5pPr>
            <a:lvl6pPr lvl="5" rtl="0">
              <a:lnSpc>
                <a:spcPct val="100000"/>
              </a:lnSpc>
              <a:spcBef>
                <a:spcPts val="0"/>
              </a:spcBef>
              <a:spcAft>
                <a:spcPts val="0"/>
              </a:spcAft>
              <a:buClr>
                <a:schemeClr val="lt1"/>
              </a:buClr>
              <a:buSzPts val="2100"/>
              <a:buNone/>
              <a:defRPr sz="2800">
                <a:solidFill>
                  <a:schemeClr val="lt1"/>
                </a:solidFill>
              </a:defRPr>
            </a:lvl6pPr>
            <a:lvl7pPr lvl="6" rtl="0">
              <a:lnSpc>
                <a:spcPct val="100000"/>
              </a:lnSpc>
              <a:spcBef>
                <a:spcPts val="0"/>
              </a:spcBef>
              <a:spcAft>
                <a:spcPts val="0"/>
              </a:spcAft>
              <a:buClr>
                <a:schemeClr val="lt1"/>
              </a:buClr>
              <a:buSzPts val="2100"/>
              <a:buNone/>
              <a:defRPr sz="2800">
                <a:solidFill>
                  <a:schemeClr val="lt1"/>
                </a:solidFill>
              </a:defRPr>
            </a:lvl7pPr>
            <a:lvl8pPr lvl="7" rtl="0">
              <a:lnSpc>
                <a:spcPct val="100000"/>
              </a:lnSpc>
              <a:spcBef>
                <a:spcPts val="0"/>
              </a:spcBef>
              <a:spcAft>
                <a:spcPts val="0"/>
              </a:spcAft>
              <a:buClr>
                <a:schemeClr val="lt1"/>
              </a:buClr>
              <a:buSzPts val="2100"/>
              <a:buNone/>
              <a:defRPr sz="2800">
                <a:solidFill>
                  <a:schemeClr val="lt1"/>
                </a:solidFill>
              </a:defRPr>
            </a:lvl8pPr>
            <a:lvl9pPr lvl="8" rtl="0">
              <a:lnSpc>
                <a:spcPct val="100000"/>
              </a:lnSpc>
              <a:spcBef>
                <a:spcPts val="0"/>
              </a:spcBef>
              <a:spcAft>
                <a:spcPts val="0"/>
              </a:spcAft>
              <a:buClr>
                <a:schemeClr val="lt1"/>
              </a:buClr>
              <a:buSzPts val="2100"/>
              <a:buNone/>
              <a:defRPr sz="2800">
                <a:solidFill>
                  <a:schemeClr val="lt1"/>
                </a:solidFill>
              </a:defRPr>
            </a:lvl9pPr>
          </a:lstStyle>
          <a:p>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8131172" y="7"/>
            <a:ext cx="4060833" cy="2707427"/>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grpSp>
      <p:sp>
        <p:nvSpPr>
          <p:cNvPr id="26" name="Google Shape;26;p3"/>
          <p:cNvSpPr txBox="1">
            <a:spLocks noGrp="1"/>
          </p:cNvSpPr>
          <p:nvPr>
            <p:ph type="title"/>
          </p:nvPr>
        </p:nvSpPr>
        <p:spPr>
          <a:xfrm>
            <a:off x="797467" y="2869796"/>
            <a:ext cx="10962800" cy="11184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200"/>
              <a:buNone/>
              <a:defRPr sz="5600">
                <a:solidFill>
                  <a:schemeClr val="lt1"/>
                </a:solidFill>
              </a:defRPr>
            </a:lvl1pPr>
            <a:lvl2pPr lvl="1" rtl="0">
              <a:spcBef>
                <a:spcPts val="0"/>
              </a:spcBef>
              <a:spcAft>
                <a:spcPts val="0"/>
              </a:spcAft>
              <a:buClr>
                <a:schemeClr val="lt1"/>
              </a:buClr>
              <a:buSzPts val="4200"/>
              <a:buNone/>
              <a:defRPr sz="5600">
                <a:solidFill>
                  <a:schemeClr val="lt1"/>
                </a:solidFill>
              </a:defRPr>
            </a:lvl2pPr>
            <a:lvl3pPr lvl="2" rtl="0">
              <a:spcBef>
                <a:spcPts val="0"/>
              </a:spcBef>
              <a:spcAft>
                <a:spcPts val="0"/>
              </a:spcAft>
              <a:buClr>
                <a:schemeClr val="lt1"/>
              </a:buClr>
              <a:buSzPts val="4200"/>
              <a:buNone/>
              <a:defRPr sz="5600">
                <a:solidFill>
                  <a:schemeClr val="lt1"/>
                </a:solidFill>
              </a:defRPr>
            </a:lvl3pPr>
            <a:lvl4pPr lvl="3" rtl="0">
              <a:spcBef>
                <a:spcPts val="0"/>
              </a:spcBef>
              <a:spcAft>
                <a:spcPts val="0"/>
              </a:spcAft>
              <a:buClr>
                <a:schemeClr val="lt1"/>
              </a:buClr>
              <a:buSzPts val="4200"/>
              <a:buNone/>
              <a:defRPr sz="5600">
                <a:solidFill>
                  <a:schemeClr val="lt1"/>
                </a:solidFill>
              </a:defRPr>
            </a:lvl4pPr>
            <a:lvl5pPr lvl="4" rtl="0">
              <a:spcBef>
                <a:spcPts val="0"/>
              </a:spcBef>
              <a:spcAft>
                <a:spcPts val="0"/>
              </a:spcAft>
              <a:buClr>
                <a:schemeClr val="lt1"/>
              </a:buClr>
              <a:buSzPts val="4200"/>
              <a:buNone/>
              <a:defRPr sz="5600">
                <a:solidFill>
                  <a:schemeClr val="lt1"/>
                </a:solidFill>
              </a:defRPr>
            </a:lvl5pPr>
            <a:lvl6pPr lvl="5" rtl="0">
              <a:spcBef>
                <a:spcPts val="0"/>
              </a:spcBef>
              <a:spcAft>
                <a:spcPts val="0"/>
              </a:spcAft>
              <a:buClr>
                <a:schemeClr val="lt1"/>
              </a:buClr>
              <a:buSzPts val="4200"/>
              <a:buNone/>
              <a:defRPr sz="5600">
                <a:solidFill>
                  <a:schemeClr val="lt1"/>
                </a:solidFill>
              </a:defRPr>
            </a:lvl6pPr>
            <a:lvl7pPr lvl="6" rtl="0">
              <a:spcBef>
                <a:spcPts val="0"/>
              </a:spcBef>
              <a:spcAft>
                <a:spcPts val="0"/>
              </a:spcAft>
              <a:buClr>
                <a:schemeClr val="lt1"/>
              </a:buClr>
              <a:buSzPts val="4200"/>
              <a:buNone/>
              <a:defRPr sz="5600">
                <a:solidFill>
                  <a:schemeClr val="lt1"/>
                </a:solidFill>
              </a:defRPr>
            </a:lvl7pPr>
            <a:lvl8pPr lvl="7" rtl="0">
              <a:spcBef>
                <a:spcPts val="0"/>
              </a:spcBef>
              <a:spcAft>
                <a:spcPts val="0"/>
              </a:spcAft>
              <a:buClr>
                <a:schemeClr val="lt1"/>
              </a:buClr>
              <a:buSzPts val="4200"/>
              <a:buNone/>
              <a:defRPr sz="5600">
                <a:solidFill>
                  <a:schemeClr val="lt1"/>
                </a:solidFill>
              </a:defRPr>
            </a:lvl8pPr>
            <a:lvl9pPr lvl="8" rtl="0">
              <a:spcBef>
                <a:spcPts val="0"/>
              </a:spcBef>
              <a:spcAft>
                <a:spcPts val="0"/>
              </a:spcAft>
              <a:buClr>
                <a:schemeClr val="lt1"/>
              </a:buClr>
              <a:buSzPts val="4200"/>
              <a:buNone/>
              <a:defRPr sz="5600">
                <a:solidFill>
                  <a:schemeClr val="lt1"/>
                </a:solidFill>
              </a:defRPr>
            </a:lvl9pPr>
          </a:lstStyle>
          <a:p>
            <a:endParaRPr/>
          </a:p>
        </p:txBody>
      </p:sp>
      <p:sp>
        <p:nvSpPr>
          <p:cNvPr id="27" name="Google Shape;27;p3"/>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Ref idx="1001">
        <a:schemeClr val="bg1"/>
      </p:bgRef>
    </p:bg>
    <p:spTree>
      <p:nvGrpSpPr>
        <p:cNvPr id="1" name="Shape 28"/>
        <p:cNvGrpSpPr/>
        <p:nvPr/>
      </p:nvGrpSpPr>
      <p:grpSpPr>
        <a:xfrm>
          <a:off x="0" y="0"/>
          <a:ext cx="0" cy="0"/>
          <a:chOff x="0" y="0"/>
          <a:chExt cx="0" cy="0"/>
        </a:xfrm>
      </p:grpSpPr>
      <p:sp>
        <p:nvSpPr>
          <p:cNvPr id="29" name="Google Shape;29;p4"/>
          <p:cNvSpPr txBox="1">
            <a:spLocks noGrp="1"/>
          </p:cNvSpPr>
          <p:nvPr>
            <p:ph type="title"/>
          </p:nvPr>
        </p:nvSpPr>
        <p:spPr>
          <a:xfrm>
            <a:off x="415600" y="546667"/>
            <a:ext cx="11360800" cy="8104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30" name="Google Shape;30;p4"/>
          <p:cNvSpPr txBox="1">
            <a:spLocks noGrp="1"/>
          </p:cNvSpPr>
          <p:nvPr>
            <p:ph type="body" idx="1"/>
          </p:nvPr>
        </p:nvSpPr>
        <p:spPr>
          <a:xfrm>
            <a:off x="415600" y="1639833"/>
            <a:ext cx="11360800" cy="4452000"/>
          </a:xfrm>
          <a:prstGeom prst="rect">
            <a:avLst/>
          </a:prstGeom>
        </p:spPr>
        <p:txBody>
          <a:bodyPr spcFirstLastPara="1" wrap="square" lIns="91425" tIns="91425" rIns="91425" bIns="91425" anchor="t" anchorCtr="0">
            <a:normAutofit/>
          </a:bodyPr>
          <a:lstStyle>
            <a:lvl1pPr marL="609585" lvl="0" indent="-457189" rtl="0">
              <a:spcBef>
                <a:spcPts val="0"/>
              </a:spcBef>
              <a:spcAft>
                <a:spcPts val="0"/>
              </a:spcAft>
              <a:buSzPts val="1800"/>
              <a:buChar char="●"/>
              <a:defRPr/>
            </a:lvl1pPr>
            <a:lvl2pPr marL="1219170" lvl="1" indent="-423323" rtl="0">
              <a:spcBef>
                <a:spcPts val="0"/>
              </a:spcBef>
              <a:spcAft>
                <a:spcPts val="0"/>
              </a:spcAft>
              <a:buSzPts val="1400"/>
              <a:buChar char="○"/>
              <a:defRPr/>
            </a:lvl2pPr>
            <a:lvl3pPr marL="1828754" lvl="2" indent="-423323" rtl="0">
              <a:spcBef>
                <a:spcPts val="0"/>
              </a:spcBef>
              <a:spcAft>
                <a:spcPts val="0"/>
              </a:spcAft>
              <a:buSzPts val="1400"/>
              <a:buChar char="■"/>
              <a:defRPr/>
            </a:lvl3pPr>
            <a:lvl4pPr marL="2438339" lvl="3" indent="-423323" rtl="0">
              <a:spcBef>
                <a:spcPts val="0"/>
              </a:spcBef>
              <a:spcAft>
                <a:spcPts val="0"/>
              </a:spcAft>
              <a:buSzPts val="1400"/>
              <a:buChar char="●"/>
              <a:defRPr/>
            </a:lvl4pPr>
            <a:lvl5pPr marL="3047924" lvl="4" indent="-423323" rtl="0">
              <a:spcBef>
                <a:spcPts val="0"/>
              </a:spcBef>
              <a:spcAft>
                <a:spcPts val="0"/>
              </a:spcAft>
              <a:buSzPts val="1400"/>
              <a:buChar char="○"/>
              <a:defRPr/>
            </a:lvl5pPr>
            <a:lvl6pPr marL="3657509" lvl="5" indent="-423323" rtl="0">
              <a:spcBef>
                <a:spcPts val="0"/>
              </a:spcBef>
              <a:spcAft>
                <a:spcPts val="0"/>
              </a:spcAft>
              <a:buSzPts val="1400"/>
              <a:buChar char="■"/>
              <a:defRPr/>
            </a:lvl6pPr>
            <a:lvl7pPr marL="4267093" lvl="6" indent="-423323" rtl="0">
              <a:spcBef>
                <a:spcPts val="0"/>
              </a:spcBef>
              <a:spcAft>
                <a:spcPts val="0"/>
              </a:spcAft>
              <a:buSzPts val="1400"/>
              <a:buChar char="●"/>
              <a:defRPr/>
            </a:lvl7pPr>
            <a:lvl8pPr marL="4876678" lvl="7" indent="-423323" rtl="0">
              <a:spcBef>
                <a:spcPts val="0"/>
              </a:spcBef>
              <a:spcAft>
                <a:spcPts val="0"/>
              </a:spcAft>
              <a:buSzPts val="1400"/>
              <a:buChar char="○"/>
              <a:defRPr/>
            </a:lvl8pPr>
            <a:lvl9pPr marL="5486263" lvl="8" indent="-423323" rtl="0">
              <a:spcBef>
                <a:spcPts val="0"/>
              </a:spcBef>
              <a:spcAft>
                <a:spcPts val="0"/>
              </a:spcAft>
              <a:buSzPts val="1400"/>
              <a:buChar char="■"/>
              <a:defRPr/>
            </a:lvl9pPr>
          </a:lstStyle>
          <a:p>
            <a:endParaRPr/>
          </a:p>
        </p:txBody>
      </p:sp>
      <p:sp>
        <p:nvSpPr>
          <p:cNvPr id="31" name="Google Shape;31;p4"/>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
        <p:nvSpPr>
          <p:cNvPr id="32" name="Google Shape;32;p4"/>
          <p:cNvSpPr/>
          <p:nvPr/>
        </p:nvSpPr>
        <p:spPr>
          <a:xfrm>
            <a:off x="0" y="6522125"/>
            <a:ext cx="12192000" cy="3360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533"/>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Ref idx="1001">
        <a:schemeClr val="bg1"/>
      </p:bgRef>
    </p:bg>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415600" y="546667"/>
            <a:ext cx="11360800" cy="8104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40" name="Google Shape;40;p6"/>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_COLUMN_TEXT">
    <p:bg>
      <p:bgRef idx="1001">
        <a:schemeClr val="bg1"/>
      </p:bgRef>
    </p:bg>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415600" y="740800"/>
            <a:ext cx="3744000" cy="10076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32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43" name="Google Shape;43;p7"/>
          <p:cNvSpPr txBox="1">
            <a:spLocks noGrp="1"/>
          </p:cNvSpPr>
          <p:nvPr>
            <p:ph type="body" idx="1"/>
          </p:nvPr>
        </p:nvSpPr>
        <p:spPr>
          <a:xfrm>
            <a:off x="415600" y="1954405"/>
            <a:ext cx="3744000" cy="4137600"/>
          </a:xfrm>
          <a:prstGeom prst="rect">
            <a:avLst/>
          </a:prstGeom>
        </p:spPr>
        <p:txBody>
          <a:bodyPr spcFirstLastPara="1" wrap="square" lIns="91425" tIns="91425" rIns="91425" bIns="91425" anchor="t" anchorCtr="0">
            <a:normAutofit/>
          </a:bodyPr>
          <a:lstStyle>
            <a:lvl1pPr marL="609585" lvl="0" indent="-406390" rtl="0">
              <a:spcBef>
                <a:spcPts val="0"/>
              </a:spcBef>
              <a:spcAft>
                <a:spcPts val="0"/>
              </a:spcAft>
              <a:buSzPts val="1200"/>
              <a:buChar char="●"/>
              <a:defRPr sz="1600"/>
            </a:lvl1pPr>
            <a:lvl2pPr marL="1219170" lvl="1" indent="-406390" rtl="0">
              <a:spcBef>
                <a:spcPts val="0"/>
              </a:spcBef>
              <a:spcAft>
                <a:spcPts val="0"/>
              </a:spcAft>
              <a:buSzPts val="1200"/>
              <a:buChar char="○"/>
              <a:defRPr sz="1600"/>
            </a:lvl2pPr>
            <a:lvl3pPr marL="1828754" lvl="2" indent="-406390" rtl="0">
              <a:spcBef>
                <a:spcPts val="0"/>
              </a:spcBef>
              <a:spcAft>
                <a:spcPts val="0"/>
              </a:spcAft>
              <a:buSzPts val="1200"/>
              <a:buChar char="■"/>
              <a:defRPr sz="1600"/>
            </a:lvl3pPr>
            <a:lvl4pPr marL="2438339" lvl="3" indent="-406390" rtl="0">
              <a:spcBef>
                <a:spcPts val="0"/>
              </a:spcBef>
              <a:spcAft>
                <a:spcPts val="0"/>
              </a:spcAft>
              <a:buSzPts val="1200"/>
              <a:buChar char="●"/>
              <a:defRPr sz="1600"/>
            </a:lvl4pPr>
            <a:lvl5pPr marL="3047924" lvl="4" indent="-406390" rtl="0">
              <a:spcBef>
                <a:spcPts val="0"/>
              </a:spcBef>
              <a:spcAft>
                <a:spcPts val="0"/>
              </a:spcAft>
              <a:buSzPts val="1200"/>
              <a:buChar char="○"/>
              <a:defRPr sz="1600"/>
            </a:lvl5pPr>
            <a:lvl6pPr marL="3657509" lvl="5" indent="-406390" rtl="0">
              <a:spcBef>
                <a:spcPts val="0"/>
              </a:spcBef>
              <a:spcAft>
                <a:spcPts val="0"/>
              </a:spcAft>
              <a:buSzPts val="1200"/>
              <a:buChar char="■"/>
              <a:defRPr sz="1600"/>
            </a:lvl6pPr>
            <a:lvl7pPr marL="4267093" lvl="6" indent="-406390" rtl="0">
              <a:spcBef>
                <a:spcPts val="0"/>
              </a:spcBef>
              <a:spcAft>
                <a:spcPts val="0"/>
              </a:spcAft>
              <a:buSzPts val="1200"/>
              <a:buChar char="●"/>
              <a:defRPr sz="1600"/>
            </a:lvl7pPr>
            <a:lvl8pPr marL="4876678" lvl="7" indent="-406390" rtl="0">
              <a:spcBef>
                <a:spcPts val="0"/>
              </a:spcBef>
              <a:spcAft>
                <a:spcPts val="0"/>
              </a:spcAft>
              <a:buSzPts val="1200"/>
              <a:buChar char="○"/>
              <a:defRPr sz="1600"/>
            </a:lvl8pPr>
            <a:lvl9pPr marL="5486263" lvl="8" indent="-406390" rtl="0">
              <a:spcBef>
                <a:spcPts val="0"/>
              </a:spcBef>
              <a:spcAft>
                <a:spcPts val="0"/>
              </a:spcAft>
              <a:buSzPts val="1200"/>
              <a:buChar char="■"/>
              <a:defRPr sz="1600"/>
            </a:lvl9pPr>
          </a:lstStyle>
          <a:p>
            <a:endParaRPr/>
          </a:p>
        </p:txBody>
      </p:sp>
      <p:sp>
        <p:nvSpPr>
          <p:cNvPr id="44" name="Google Shape;44;p7"/>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_POINT">
    <p:bg>
      <p:bgRef idx="1001">
        <a:schemeClr val="bg1"/>
      </p:bgRef>
    </p:bg>
    <p:spTree>
      <p:nvGrpSpPr>
        <p:cNvPr id="1" name="Shape 45"/>
        <p:cNvGrpSpPr/>
        <p:nvPr/>
      </p:nvGrpSpPr>
      <p:grpSpPr>
        <a:xfrm>
          <a:off x="0" y="0"/>
          <a:ext cx="0" cy="0"/>
          <a:chOff x="0" y="0"/>
          <a:chExt cx="0" cy="0"/>
        </a:xfrm>
      </p:grpSpPr>
      <p:sp>
        <p:nvSpPr>
          <p:cNvPr id="52" name="Google Shape;52;p8"/>
          <p:cNvSpPr txBox="1">
            <a:spLocks noGrp="1"/>
          </p:cNvSpPr>
          <p:nvPr>
            <p:ph type="title"/>
          </p:nvPr>
        </p:nvSpPr>
        <p:spPr>
          <a:xfrm>
            <a:off x="653667" y="701800"/>
            <a:ext cx="7491600" cy="54544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800"/>
              <a:buNone/>
              <a:defRPr sz="6400">
                <a:solidFill>
                  <a:schemeClr val="lt1"/>
                </a:solidFill>
              </a:defRPr>
            </a:lvl1pPr>
            <a:lvl2pPr lvl="1" rtl="0">
              <a:spcBef>
                <a:spcPts val="0"/>
              </a:spcBef>
              <a:spcAft>
                <a:spcPts val="0"/>
              </a:spcAft>
              <a:buClr>
                <a:schemeClr val="lt1"/>
              </a:buClr>
              <a:buSzPts val="4800"/>
              <a:buNone/>
              <a:defRPr sz="6400">
                <a:solidFill>
                  <a:schemeClr val="lt1"/>
                </a:solidFill>
              </a:defRPr>
            </a:lvl2pPr>
            <a:lvl3pPr lvl="2" rtl="0">
              <a:spcBef>
                <a:spcPts val="0"/>
              </a:spcBef>
              <a:spcAft>
                <a:spcPts val="0"/>
              </a:spcAft>
              <a:buClr>
                <a:schemeClr val="lt1"/>
              </a:buClr>
              <a:buSzPts val="4800"/>
              <a:buNone/>
              <a:defRPr sz="6400">
                <a:solidFill>
                  <a:schemeClr val="lt1"/>
                </a:solidFill>
              </a:defRPr>
            </a:lvl3pPr>
            <a:lvl4pPr lvl="3" rtl="0">
              <a:spcBef>
                <a:spcPts val="0"/>
              </a:spcBef>
              <a:spcAft>
                <a:spcPts val="0"/>
              </a:spcAft>
              <a:buClr>
                <a:schemeClr val="lt1"/>
              </a:buClr>
              <a:buSzPts val="4800"/>
              <a:buNone/>
              <a:defRPr sz="6400">
                <a:solidFill>
                  <a:schemeClr val="lt1"/>
                </a:solidFill>
              </a:defRPr>
            </a:lvl4pPr>
            <a:lvl5pPr lvl="4" rtl="0">
              <a:spcBef>
                <a:spcPts val="0"/>
              </a:spcBef>
              <a:spcAft>
                <a:spcPts val="0"/>
              </a:spcAft>
              <a:buClr>
                <a:schemeClr val="lt1"/>
              </a:buClr>
              <a:buSzPts val="4800"/>
              <a:buNone/>
              <a:defRPr sz="6400">
                <a:solidFill>
                  <a:schemeClr val="lt1"/>
                </a:solidFill>
              </a:defRPr>
            </a:lvl5pPr>
            <a:lvl6pPr lvl="5" rtl="0">
              <a:spcBef>
                <a:spcPts val="0"/>
              </a:spcBef>
              <a:spcAft>
                <a:spcPts val="0"/>
              </a:spcAft>
              <a:buClr>
                <a:schemeClr val="lt1"/>
              </a:buClr>
              <a:buSzPts val="4800"/>
              <a:buNone/>
              <a:defRPr sz="6400">
                <a:solidFill>
                  <a:schemeClr val="lt1"/>
                </a:solidFill>
              </a:defRPr>
            </a:lvl6pPr>
            <a:lvl7pPr lvl="6" rtl="0">
              <a:spcBef>
                <a:spcPts val="0"/>
              </a:spcBef>
              <a:spcAft>
                <a:spcPts val="0"/>
              </a:spcAft>
              <a:buClr>
                <a:schemeClr val="lt1"/>
              </a:buClr>
              <a:buSzPts val="4800"/>
              <a:buNone/>
              <a:defRPr sz="6400">
                <a:solidFill>
                  <a:schemeClr val="lt1"/>
                </a:solidFill>
              </a:defRPr>
            </a:lvl7pPr>
            <a:lvl8pPr lvl="7" rtl="0">
              <a:spcBef>
                <a:spcPts val="0"/>
              </a:spcBef>
              <a:spcAft>
                <a:spcPts val="0"/>
              </a:spcAft>
              <a:buClr>
                <a:schemeClr val="lt1"/>
              </a:buClr>
              <a:buSzPts val="4800"/>
              <a:buNone/>
              <a:defRPr sz="6400">
                <a:solidFill>
                  <a:schemeClr val="lt1"/>
                </a:solidFill>
              </a:defRPr>
            </a:lvl8pPr>
            <a:lvl9pPr lvl="8" rtl="0">
              <a:spcBef>
                <a:spcPts val="0"/>
              </a:spcBef>
              <a:spcAft>
                <a:spcPts val="0"/>
              </a:spcAft>
              <a:buClr>
                <a:schemeClr val="lt1"/>
              </a:buClr>
              <a:buSzPts val="4800"/>
              <a:buNone/>
              <a:defRPr sz="6400">
                <a:solidFill>
                  <a:schemeClr val="lt1"/>
                </a:solidFill>
              </a:defRPr>
            </a:lvl9pPr>
          </a:lstStyle>
          <a:p>
            <a:endParaRPr/>
          </a:p>
        </p:txBody>
      </p:sp>
      <p:sp>
        <p:nvSpPr>
          <p:cNvPr id="53" name="Google Shape;53;p8"/>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grpSp>
        <p:nvGrpSpPr>
          <p:cNvPr id="10" name="Google Shape;10;p2">
            <a:extLst>
              <a:ext uri="{FF2B5EF4-FFF2-40B4-BE49-F238E27FC236}">
                <a16:creationId xmlns:a16="http://schemas.microsoft.com/office/drawing/2014/main" id="{94E37FEB-BEE9-48E8-A989-F7B12283B281}"/>
              </a:ext>
            </a:extLst>
          </p:cNvPr>
          <p:cNvGrpSpPr/>
          <p:nvPr userDrawn="1"/>
        </p:nvGrpSpPr>
        <p:grpSpPr>
          <a:xfrm>
            <a:off x="8131172" y="7"/>
            <a:ext cx="4060833" cy="2707427"/>
            <a:chOff x="6098378" y="5"/>
            <a:chExt cx="3045625" cy="2030570"/>
          </a:xfrm>
        </p:grpSpPr>
        <p:sp>
          <p:nvSpPr>
            <p:cNvPr id="11" name="Google Shape;11;p2">
              <a:extLst>
                <a:ext uri="{FF2B5EF4-FFF2-40B4-BE49-F238E27FC236}">
                  <a16:creationId xmlns:a16="http://schemas.microsoft.com/office/drawing/2014/main" id="{0D0EA12B-CAE0-4296-A05C-48E0D20F07C1}"/>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sp>
          <p:nvSpPr>
            <p:cNvPr id="12" name="Google Shape;12;p2">
              <a:extLst>
                <a:ext uri="{FF2B5EF4-FFF2-40B4-BE49-F238E27FC236}">
                  <a16:creationId xmlns:a16="http://schemas.microsoft.com/office/drawing/2014/main" id="{87BF8844-1E2C-4295-83BB-AB19586BD660}"/>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sp>
          <p:nvSpPr>
            <p:cNvPr id="13" name="Google Shape;13;p2">
              <a:extLst>
                <a:ext uri="{FF2B5EF4-FFF2-40B4-BE49-F238E27FC236}">
                  <a16:creationId xmlns:a16="http://schemas.microsoft.com/office/drawing/2014/main" id="{7C0F9AAE-BC99-479A-9CDC-8FF5E2D3F96B}"/>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sp>
          <p:nvSpPr>
            <p:cNvPr id="14" name="Google Shape;14;p2">
              <a:extLst>
                <a:ext uri="{FF2B5EF4-FFF2-40B4-BE49-F238E27FC236}">
                  <a16:creationId xmlns:a16="http://schemas.microsoft.com/office/drawing/2014/main" id="{475EDB2B-D528-4134-A70D-E73535193BAB}"/>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sp>
          <p:nvSpPr>
            <p:cNvPr id="15" name="Google Shape;15;p2">
              <a:extLst>
                <a:ext uri="{FF2B5EF4-FFF2-40B4-BE49-F238E27FC236}">
                  <a16:creationId xmlns:a16="http://schemas.microsoft.com/office/drawing/2014/main" id="{FE335256-2CE6-4DA6-896F-010B1D2E0BB8}"/>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grpSp>
    </p:spTree>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Ref idx="1001">
        <a:schemeClr val="bg1"/>
      </p:bgRef>
    </p:bg>
    <p:spTree>
      <p:nvGrpSpPr>
        <p:cNvPr id="1" name="Shape 54"/>
        <p:cNvGrpSpPr/>
        <p:nvPr/>
      </p:nvGrpSpPr>
      <p:grpSpPr>
        <a:xfrm>
          <a:off x="0" y="0"/>
          <a:ext cx="0" cy="0"/>
          <a:chOff x="0" y="0"/>
          <a:chExt cx="0" cy="0"/>
        </a:xfrm>
      </p:grpSpPr>
      <p:sp>
        <p:nvSpPr>
          <p:cNvPr id="55" name="Google Shape;55;p9"/>
          <p:cNvSpPr/>
          <p:nvPr/>
        </p:nvSpPr>
        <p:spPr>
          <a:xfrm>
            <a:off x="6096000" y="-233"/>
            <a:ext cx="6096000" cy="68580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533"/>
          </a:p>
        </p:txBody>
      </p:sp>
      <p:cxnSp>
        <p:nvCxnSpPr>
          <p:cNvPr id="56" name="Google Shape;56;p9"/>
          <p:cNvCxnSpPr/>
          <p:nvPr/>
        </p:nvCxnSpPr>
        <p:spPr>
          <a:xfrm>
            <a:off x="6706233" y="5994000"/>
            <a:ext cx="624400" cy="0"/>
          </a:xfrm>
          <a:prstGeom prst="straightConnector1">
            <a:avLst/>
          </a:prstGeom>
          <a:noFill/>
          <a:ln w="19050" cap="flat" cmpd="sng">
            <a:solidFill>
              <a:schemeClr val="lt1"/>
            </a:solidFill>
            <a:prstDash val="solid"/>
            <a:round/>
            <a:headEnd type="none" w="sm" len="sm"/>
            <a:tailEnd type="none" w="sm" len="sm"/>
          </a:ln>
        </p:spPr>
      </p:cxnSp>
      <p:sp>
        <p:nvSpPr>
          <p:cNvPr id="57" name="Google Shape;57;p9"/>
          <p:cNvSpPr txBox="1">
            <a:spLocks noGrp="1"/>
          </p:cNvSpPr>
          <p:nvPr>
            <p:ph type="title"/>
          </p:nvPr>
        </p:nvSpPr>
        <p:spPr>
          <a:xfrm>
            <a:off x="354000" y="1534800"/>
            <a:ext cx="5393600" cy="20860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5600"/>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endParaRPr/>
          </a:p>
        </p:txBody>
      </p:sp>
      <p:sp>
        <p:nvSpPr>
          <p:cNvPr id="58" name="Google Shape;58;p9"/>
          <p:cNvSpPr txBox="1">
            <a:spLocks noGrp="1"/>
          </p:cNvSpPr>
          <p:nvPr>
            <p:ph type="subTitle" idx="1"/>
          </p:nvPr>
        </p:nvSpPr>
        <p:spPr>
          <a:xfrm>
            <a:off x="354000" y="3692001"/>
            <a:ext cx="5393600" cy="16924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800"/>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
        <p:nvSpPr>
          <p:cNvPr id="59" name="Google Shape;59;p9"/>
          <p:cNvSpPr txBox="1">
            <a:spLocks noGrp="1"/>
          </p:cNvSpPr>
          <p:nvPr>
            <p:ph type="body" idx="2"/>
          </p:nvPr>
        </p:nvSpPr>
        <p:spPr>
          <a:xfrm>
            <a:off x="6586000" y="965600"/>
            <a:ext cx="5116000" cy="4926800"/>
          </a:xfrm>
          <a:prstGeom prst="rect">
            <a:avLst/>
          </a:prstGeom>
        </p:spPr>
        <p:txBody>
          <a:bodyPr spcFirstLastPara="1" wrap="square" lIns="91425" tIns="91425" rIns="91425" bIns="91425" anchor="ctr" anchorCtr="0">
            <a:normAutofit/>
          </a:bodyPr>
          <a:lstStyle>
            <a:lvl1pPr marL="609585" lvl="0" indent="-457189" rtl="0">
              <a:spcBef>
                <a:spcPts val="0"/>
              </a:spcBef>
              <a:spcAft>
                <a:spcPts val="0"/>
              </a:spcAft>
              <a:buClr>
                <a:schemeClr val="lt1"/>
              </a:buClr>
              <a:buSzPts val="1800"/>
              <a:buChar char="●"/>
              <a:defRPr>
                <a:solidFill>
                  <a:schemeClr val="lt1"/>
                </a:solidFill>
              </a:defRPr>
            </a:lvl1pPr>
            <a:lvl2pPr marL="1219170" lvl="1" indent="-423323" rtl="0">
              <a:spcBef>
                <a:spcPts val="0"/>
              </a:spcBef>
              <a:spcAft>
                <a:spcPts val="0"/>
              </a:spcAft>
              <a:buClr>
                <a:schemeClr val="lt1"/>
              </a:buClr>
              <a:buSzPts val="1400"/>
              <a:buChar char="○"/>
              <a:defRPr>
                <a:solidFill>
                  <a:schemeClr val="lt1"/>
                </a:solidFill>
              </a:defRPr>
            </a:lvl2pPr>
            <a:lvl3pPr marL="1828754" lvl="2" indent="-423323" rtl="0">
              <a:spcBef>
                <a:spcPts val="0"/>
              </a:spcBef>
              <a:spcAft>
                <a:spcPts val="0"/>
              </a:spcAft>
              <a:buClr>
                <a:schemeClr val="lt1"/>
              </a:buClr>
              <a:buSzPts val="1400"/>
              <a:buChar char="■"/>
              <a:defRPr>
                <a:solidFill>
                  <a:schemeClr val="lt1"/>
                </a:solidFill>
              </a:defRPr>
            </a:lvl3pPr>
            <a:lvl4pPr marL="2438339" lvl="3" indent="-423323" rtl="0">
              <a:spcBef>
                <a:spcPts val="0"/>
              </a:spcBef>
              <a:spcAft>
                <a:spcPts val="0"/>
              </a:spcAft>
              <a:buClr>
                <a:schemeClr val="lt1"/>
              </a:buClr>
              <a:buSzPts val="1400"/>
              <a:buChar char="●"/>
              <a:defRPr>
                <a:solidFill>
                  <a:schemeClr val="lt1"/>
                </a:solidFill>
              </a:defRPr>
            </a:lvl4pPr>
            <a:lvl5pPr marL="3047924" lvl="4" indent="-423323" rtl="0">
              <a:spcBef>
                <a:spcPts val="0"/>
              </a:spcBef>
              <a:spcAft>
                <a:spcPts val="0"/>
              </a:spcAft>
              <a:buClr>
                <a:schemeClr val="lt1"/>
              </a:buClr>
              <a:buSzPts val="1400"/>
              <a:buChar char="○"/>
              <a:defRPr>
                <a:solidFill>
                  <a:schemeClr val="lt1"/>
                </a:solidFill>
              </a:defRPr>
            </a:lvl5pPr>
            <a:lvl6pPr marL="3657509" lvl="5" indent="-423323" rtl="0">
              <a:spcBef>
                <a:spcPts val="0"/>
              </a:spcBef>
              <a:spcAft>
                <a:spcPts val="0"/>
              </a:spcAft>
              <a:buClr>
                <a:schemeClr val="lt1"/>
              </a:buClr>
              <a:buSzPts val="1400"/>
              <a:buChar char="■"/>
              <a:defRPr>
                <a:solidFill>
                  <a:schemeClr val="lt1"/>
                </a:solidFill>
              </a:defRPr>
            </a:lvl6pPr>
            <a:lvl7pPr marL="4267093" lvl="6" indent="-423323" rtl="0">
              <a:spcBef>
                <a:spcPts val="0"/>
              </a:spcBef>
              <a:spcAft>
                <a:spcPts val="0"/>
              </a:spcAft>
              <a:buClr>
                <a:schemeClr val="lt1"/>
              </a:buClr>
              <a:buSzPts val="1400"/>
              <a:buChar char="●"/>
              <a:defRPr>
                <a:solidFill>
                  <a:schemeClr val="lt1"/>
                </a:solidFill>
              </a:defRPr>
            </a:lvl7pPr>
            <a:lvl8pPr marL="4876678" lvl="7" indent="-423323" rtl="0">
              <a:spcBef>
                <a:spcPts val="0"/>
              </a:spcBef>
              <a:spcAft>
                <a:spcPts val="0"/>
              </a:spcAft>
              <a:buClr>
                <a:schemeClr val="lt1"/>
              </a:buClr>
              <a:buSzPts val="1400"/>
              <a:buChar char="○"/>
              <a:defRPr>
                <a:solidFill>
                  <a:schemeClr val="lt1"/>
                </a:solidFill>
              </a:defRPr>
            </a:lvl8pPr>
            <a:lvl9pPr marL="5486263" lvl="8" indent="-423323" rtl="0">
              <a:spcBef>
                <a:spcPts val="0"/>
              </a:spcBef>
              <a:spcAft>
                <a:spcPts val="0"/>
              </a:spcAft>
              <a:buClr>
                <a:schemeClr val="lt1"/>
              </a:buClr>
              <a:buSzPts val="1400"/>
              <a:buChar char="■"/>
              <a:defRPr>
                <a:solidFill>
                  <a:schemeClr val="lt1"/>
                </a:solidFill>
              </a:defRPr>
            </a:lvl9pPr>
          </a:lstStyle>
          <a:p>
            <a:endParaRPr/>
          </a:p>
        </p:txBody>
      </p:sp>
      <p:sp>
        <p:nvSpPr>
          <p:cNvPr id="60" name="Google Shape;60;p9"/>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_ONLY">
    <p:bg>
      <p:bgRef idx="1001">
        <a:schemeClr val="bg1"/>
      </p:bgRef>
    </p:bg>
    <p:spTree>
      <p:nvGrpSpPr>
        <p:cNvPr id="1" name="Shape 61"/>
        <p:cNvGrpSpPr/>
        <p:nvPr/>
      </p:nvGrpSpPr>
      <p:grpSpPr>
        <a:xfrm>
          <a:off x="0" y="0"/>
          <a:ext cx="0" cy="0"/>
          <a:chOff x="0" y="0"/>
          <a:chExt cx="0" cy="0"/>
        </a:xfrm>
      </p:grpSpPr>
      <p:sp>
        <p:nvSpPr>
          <p:cNvPr id="62" name="Google Shape;62;p10"/>
          <p:cNvSpPr txBox="1">
            <a:spLocks noGrp="1"/>
          </p:cNvSpPr>
          <p:nvPr>
            <p:ph type="body" idx="1"/>
          </p:nvPr>
        </p:nvSpPr>
        <p:spPr>
          <a:xfrm>
            <a:off x="426000" y="5640767"/>
            <a:ext cx="7998400" cy="798400"/>
          </a:xfrm>
          <a:prstGeom prst="rect">
            <a:avLst/>
          </a:prstGeom>
        </p:spPr>
        <p:txBody>
          <a:bodyPr spcFirstLastPara="1" wrap="square" lIns="91425" tIns="91425" rIns="91425" bIns="91425" anchor="ctr" anchorCtr="0">
            <a:normAutofit/>
          </a:bodyPr>
          <a:lstStyle>
            <a:lvl1pPr marL="609585" lvl="0" indent="-304792" rtl="0">
              <a:lnSpc>
                <a:spcPct val="100000"/>
              </a:lnSpc>
              <a:spcBef>
                <a:spcPts val="0"/>
              </a:spcBef>
              <a:spcAft>
                <a:spcPts val="0"/>
              </a:spcAft>
              <a:buSzPts val="1800"/>
              <a:buNone/>
              <a:defRPr/>
            </a:lvl1pPr>
          </a:lstStyle>
          <a:p>
            <a:endParaRPr/>
          </a:p>
        </p:txBody>
      </p:sp>
      <p:sp>
        <p:nvSpPr>
          <p:cNvPr id="63" name="Google Shape;63;p10"/>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_NUMBER">
    <p:bg>
      <p:bgRef idx="1001">
        <a:schemeClr val="bg1"/>
      </p:bgRef>
    </p:bg>
    <p:spTree>
      <p:nvGrpSpPr>
        <p:cNvPr id="1" name="Shape 64"/>
        <p:cNvGrpSpPr/>
        <p:nvPr/>
      </p:nvGrpSpPr>
      <p:grpSpPr>
        <a:xfrm>
          <a:off x="0" y="0"/>
          <a:ext cx="0" cy="0"/>
          <a:chOff x="0" y="0"/>
          <a:chExt cx="0" cy="0"/>
        </a:xfrm>
      </p:grpSpPr>
      <p:grpSp>
        <p:nvGrpSpPr>
          <p:cNvPr id="65" name="Google Shape;65;p11"/>
          <p:cNvGrpSpPr/>
          <p:nvPr/>
        </p:nvGrpSpPr>
        <p:grpSpPr>
          <a:xfrm>
            <a:off x="8131172" y="7"/>
            <a:ext cx="4060833" cy="2707427"/>
            <a:chOff x="6098378" y="5"/>
            <a:chExt cx="3045625" cy="2030570"/>
          </a:xfrm>
        </p:grpSpPr>
        <p:sp>
          <p:nvSpPr>
            <p:cNvPr id="66" name="Google Shape;66;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sp>
          <p:nvSpPr>
            <p:cNvPr id="67" name="Google Shape;67;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sp>
          <p:nvSpPr>
            <p:cNvPr id="68" name="Google Shape;68;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sp>
          <p:nvSpPr>
            <p:cNvPr id="69" name="Google Shape;69;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sp>
          <p:nvSpPr>
            <p:cNvPr id="70" name="Google Shape;70;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533"/>
            </a:p>
          </p:txBody>
        </p:sp>
      </p:grpSp>
      <p:sp>
        <p:nvSpPr>
          <p:cNvPr id="71" name="Google Shape;71;p11"/>
          <p:cNvSpPr txBox="1">
            <a:spLocks noGrp="1"/>
          </p:cNvSpPr>
          <p:nvPr>
            <p:ph type="title" hasCustomPrompt="1"/>
          </p:nvPr>
        </p:nvSpPr>
        <p:spPr>
          <a:xfrm>
            <a:off x="415600" y="1674733"/>
            <a:ext cx="11360800" cy="2707600"/>
          </a:xfrm>
          <a:prstGeom prst="rect">
            <a:avLst/>
          </a:prstGeom>
        </p:spPr>
        <p:txBody>
          <a:bodyPr spcFirstLastPara="1" wrap="square" lIns="91425" tIns="91425" rIns="91425" bIns="91425" anchor="b" anchorCtr="0">
            <a:normAutofit/>
          </a:bodyPr>
          <a:lstStyle>
            <a:lvl1pPr lvl="0" algn="ctr" rtl="0">
              <a:spcBef>
                <a:spcPts val="0"/>
              </a:spcBef>
              <a:spcAft>
                <a:spcPts val="0"/>
              </a:spcAft>
              <a:buClr>
                <a:schemeClr val="lt1"/>
              </a:buClr>
              <a:buSzPts val="12000"/>
              <a:buNone/>
              <a:defRPr sz="16000">
                <a:solidFill>
                  <a:srgbClr val="080808"/>
                </a:solidFill>
              </a:defRPr>
            </a:lvl1pPr>
            <a:lvl2pPr lvl="1" algn="ctr" rtl="0">
              <a:spcBef>
                <a:spcPts val="0"/>
              </a:spcBef>
              <a:spcAft>
                <a:spcPts val="0"/>
              </a:spcAft>
              <a:buClr>
                <a:schemeClr val="lt1"/>
              </a:buClr>
              <a:buSzPts val="12000"/>
              <a:buNone/>
              <a:defRPr sz="16000">
                <a:solidFill>
                  <a:schemeClr val="lt1"/>
                </a:solidFill>
              </a:defRPr>
            </a:lvl2pPr>
            <a:lvl3pPr lvl="2" algn="ctr" rtl="0">
              <a:spcBef>
                <a:spcPts val="0"/>
              </a:spcBef>
              <a:spcAft>
                <a:spcPts val="0"/>
              </a:spcAft>
              <a:buClr>
                <a:schemeClr val="lt1"/>
              </a:buClr>
              <a:buSzPts val="12000"/>
              <a:buNone/>
              <a:defRPr sz="16000">
                <a:solidFill>
                  <a:schemeClr val="lt1"/>
                </a:solidFill>
              </a:defRPr>
            </a:lvl3pPr>
            <a:lvl4pPr lvl="3" algn="ctr" rtl="0">
              <a:spcBef>
                <a:spcPts val="0"/>
              </a:spcBef>
              <a:spcAft>
                <a:spcPts val="0"/>
              </a:spcAft>
              <a:buClr>
                <a:schemeClr val="lt1"/>
              </a:buClr>
              <a:buSzPts val="12000"/>
              <a:buNone/>
              <a:defRPr sz="16000">
                <a:solidFill>
                  <a:schemeClr val="lt1"/>
                </a:solidFill>
              </a:defRPr>
            </a:lvl4pPr>
            <a:lvl5pPr lvl="4" algn="ctr" rtl="0">
              <a:spcBef>
                <a:spcPts val="0"/>
              </a:spcBef>
              <a:spcAft>
                <a:spcPts val="0"/>
              </a:spcAft>
              <a:buClr>
                <a:schemeClr val="lt1"/>
              </a:buClr>
              <a:buSzPts val="12000"/>
              <a:buNone/>
              <a:defRPr sz="16000">
                <a:solidFill>
                  <a:schemeClr val="lt1"/>
                </a:solidFill>
              </a:defRPr>
            </a:lvl5pPr>
            <a:lvl6pPr lvl="5" algn="ctr" rtl="0">
              <a:spcBef>
                <a:spcPts val="0"/>
              </a:spcBef>
              <a:spcAft>
                <a:spcPts val="0"/>
              </a:spcAft>
              <a:buClr>
                <a:schemeClr val="lt1"/>
              </a:buClr>
              <a:buSzPts val="12000"/>
              <a:buNone/>
              <a:defRPr sz="16000">
                <a:solidFill>
                  <a:schemeClr val="lt1"/>
                </a:solidFill>
              </a:defRPr>
            </a:lvl6pPr>
            <a:lvl7pPr lvl="6" algn="ctr" rtl="0">
              <a:spcBef>
                <a:spcPts val="0"/>
              </a:spcBef>
              <a:spcAft>
                <a:spcPts val="0"/>
              </a:spcAft>
              <a:buClr>
                <a:schemeClr val="lt1"/>
              </a:buClr>
              <a:buSzPts val="12000"/>
              <a:buNone/>
              <a:defRPr sz="16000">
                <a:solidFill>
                  <a:schemeClr val="lt1"/>
                </a:solidFill>
              </a:defRPr>
            </a:lvl7pPr>
            <a:lvl8pPr lvl="7" algn="ctr" rtl="0">
              <a:spcBef>
                <a:spcPts val="0"/>
              </a:spcBef>
              <a:spcAft>
                <a:spcPts val="0"/>
              </a:spcAft>
              <a:buClr>
                <a:schemeClr val="lt1"/>
              </a:buClr>
              <a:buSzPts val="12000"/>
              <a:buNone/>
              <a:defRPr sz="16000">
                <a:solidFill>
                  <a:schemeClr val="lt1"/>
                </a:solidFill>
              </a:defRPr>
            </a:lvl8pPr>
            <a:lvl9pPr lvl="8" algn="ctr" rtl="0">
              <a:spcBef>
                <a:spcPts val="0"/>
              </a:spcBef>
              <a:spcAft>
                <a:spcPts val="0"/>
              </a:spcAft>
              <a:buClr>
                <a:schemeClr val="lt1"/>
              </a:buClr>
              <a:buSzPts val="12000"/>
              <a:buNone/>
              <a:defRPr sz="16000">
                <a:solidFill>
                  <a:schemeClr val="lt1"/>
                </a:solidFill>
              </a:defRPr>
            </a:lvl9pPr>
          </a:lstStyle>
          <a:p>
            <a:r>
              <a:t>xx%</a:t>
            </a:r>
          </a:p>
        </p:txBody>
      </p:sp>
      <p:sp>
        <p:nvSpPr>
          <p:cNvPr id="72" name="Google Shape;72;p11"/>
          <p:cNvSpPr txBox="1">
            <a:spLocks noGrp="1"/>
          </p:cNvSpPr>
          <p:nvPr>
            <p:ph type="body" idx="1"/>
          </p:nvPr>
        </p:nvSpPr>
        <p:spPr>
          <a:xfrm>
            <a:off x="415600" y="4492300"/>
            <a:ext cx="11360800" cy="1709200"/>
          </a:xfrm>
          <a:prstGeom prst="rect">
            <a:avLst/>
          </a:prstGeom>
        </p:spPr>
        <p:txBody>
          <a:bodyPr spcFirstLastPara="1" wrap="square" lIns="91425" tIns="91425" rIns="91425" bIns="91425" anchor="t" anchorCtr="0">
            <a:normAutofit/>
          </a:bodyPr>
          <a:lstStyle>
            <a:lvl1pPr marL="609585" lvl="0" indent="-457189" algn="ctr" rtl="0">
              <a:spcBef>
                <a:spcPts val="0"/>
              </a:spcBef>
              <a:spcAft>
                <a:spcPts val="0"/>
              </a:spcAft>
              <a:buClr>
                <a:schemeClr val="lt1"/>
              </a:buClr>
              <a:buSzPts val="1800"/>
              <a:buChar char="●"/>
              <a:defRPr>
                <a:solidFill>
                  <a:schemeClr val="lt1"/>
                </a:solidFill>
              </a:defRPr>
            </a:lvl1pPr>
            <a:lvl2pPr marL="1219170" lvl="1" indent="-423323" algn="ctr" rtl="0">
              <a:spcBef>
                <a:spcPts val="0"/>
              </a:spcBef>
              <a:spcAft>
                <a:spcPts val="0"/>
              </a:spcAft>
              <a:buClr>
                <a:schemeClr val="lt1"/>
              </a:buClr>
              <a:buSzPts val="1400"/>
              <a:buChar char="○"/>
              <a:defRPr>
                <a:solidFill>
                  <a:schemeClr val="lt1"/>
                </a:solidFill>
              </a:defRPr>
            </a:lvl2pPr>
            <a:lvl3pPr marL="1828754" lvl="2" indent="-423323" algn="ctr" rtl="0">
              <a:spcBef>
                <a:spcPts val="0"/>
              </a:spcBef>
              <a:spcAft>
                <a:spcPts val="0"/>
              </a:spcAft>
              <a:buClr>
                <a:schemeClr val="lt1"/>
              </a:buClr>
              <a:buSzPts val="1400"/>
              <a:buChar char="■"/>
              <a:defRPr>
                <a:solidFill>
                  <a:schemeClr val="lt1"/>
                </a:solidFill>
              </a:defRPr>
            </a:lvl3pPr>
            <a:lvl4pPr marL="2438339" lvl="3" indent="-423323" algn="ctr" rtl="0">
              <a:spcBef>
                <a:spcPts val="0"/>
              </a:spcBef>
              <a:spcAft>
                <a:spcPts val="0"/>
              </a:spcAft>
              <a:buClr>
                <a:schemeClr val="lt1"/>
              </a:buClr>
              <a:buSzPts val="1400"/>
              <a:buChar char="●"/>
              <a:defRPr>
                <a:solidFill>
                  <a:schemeClr val="lt1"/>
                </a:solidFill>
              </a:defRPr>
            </a:lvl4pPr>
            <a:lvl5pPr marL="3047924" lvl="4" indent="-423323" algn="ctr" rtl="0">
              <a:spcBef>
                <a:spcPts val="0"/>
              </a:spcBef>
              <a:spcAft>
                <a:spcPts val="0"/>
              </a:spcAft>
              <a:buClr>
                <a:schemeClr val="lt1"/>
              </a:buClr>
              <a:buSzPts val="1400"/>
              <a:buChar char="○"/>
              <a:defRPr>
                <a:solidFill>
                  <a:schemeClr val="lt1"/>
                </a:solidFill>
              </a:defRPr>
            </a:lvl5pPr>
            <a:lvl6pPr marL="3657509" lvl="5" indent="-423323" algn="ctr" rtl="0">
              <a:spcBef>
                <a:spcPts val="0"/>
              </a:spcBef>
              <a:spcAft>
                <a:spcPts val="0"/>
              </a:spcAft>
              <a:buClr>
                <a:schemeClr val="lt1"/>
              </a:buClr>
              <a:buSzPts val="1400"/>
              <a:buChar char="■"/>
              <a:defRPr>
                <a:solidFill>
                  <a:schemeClr val="lt1"/>
                </a:solidFill>
              </a:defRPr>
            </a:lvl6pPr>
            <a:lvl7pPr marL="4267093" lvl="6" indent="-423323" algn="ctr" rtl="0">
              <a:spcBef>
                <a:spcPts val="0"/>
              </a:spcBef>
              <a:spcAft>
                <a:spcPts val="0"/>
              </a:spcAft>
              <a:buClr>
                <a:schemeClr val="lt1"/>
              </a:buClr>
              <a:buSzPts val="1400"/>
              <a:buChar char="●"/>
              <a:defRPr>
                <a:solidFill>
                  <a:schemeClr val="lt1"/>
                </a:solidFill>
              </a:defRPr>
            </a:lvl7pPr>
            <a:lvl8pPr marL="4876678" lvl="7" indent="-423323" algn="ctr" rtl="0">
              <a:spcBef>
                <a:spcPts val="0"/>
              </a:spcBef>
              <a:spcAft>
                <a:spcPts val="0"/>
              </a:spcAft>
              <a:buClr>
                <a:schemeClr val="lt1"/>
              </a:buClr>
              <a:buSzPts val="1400"/>
              <a:buChar char="○"/>
              <a:defRPr>
                <a:solidFill>
                  <a:schemeClr val="lt1"/>
                </a:solidFill>
              </a:defRPr>
            </a:lvl8pPr>
            <a:lvl9pPr marL="5486263" lvl="8" indent="-423323" algn="ctr" rtl="0">
              <a:spcBef>
                <a:spcPts val="0"/>
              </a:spcBef>
              <a:spcAft>
                <a:spcPts val="0"/>
              </a:spcAft>
              <a:buClr>
                <a:schemeClr val="lt1"/>
              </a:buClr>
              <a:buSzPts val="1400"/>
              <a:buChar char="■"/>
              <a:defRPr>
                <a:solidFill>
                  <a:schemeClr val="lt1"/>
                </a:solidFill>
              </a:defRPr>
            </a:lvl9pPr>
          </a:lstStyle>
          <a:p>
            <a:endParaRPr/>
          </a:p>
        </p:txBody>
      </p:sp>
      <p:sp>
        <p:nvSpPr>
          <p:cNvPr id="73" name="Google Shape;73;p11"/>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bg>
      <p:bgRef idx="1001">
        <a:schemeClr val="bg1"/>
      </p:bgRef>
    </p:bg>
    <p:spTree>
      <p:nvGrpSpPr>
        <p:cNvPr id="1" name="Shape 74"/>
        <p:cNvGrpSpPr/>
        <p:nvPr/>
      </p:nvGrpSpPr>
      <p:grpSpPr>
        <a:xfrm>
          <a:off x="0" y="0"/>
          <a:ext cx="0" cy="0"/>
          <a:chOff x="0" y="0"/>
          <a:chExt cx="0" cy="0"/>
        </a:xfrm>
      </p:grpSpPr>
      <p:sp>
        <p:nvSpPr>
          <p:cNvPr id="75" name="Google Shape;75;p1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5/17/2023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5/17/2023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5/17/2023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geometric">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46667"/>
            <a:ext cx="11360800" cy="8104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15600" y="1639833"/>
            <a:ext cx="11360800" cy="44520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11280575" y="6201587"/>
            <a:ext cx="731600" cy="524800"/>
          </a:xfrm>
          <a:prstGeom prst="rect">
            <a:avLst/>
          </a:prstGeom>
          <a:noFill/>
          <a:ln>
            <a:noFill/>
          </a:ln>
        </p:spPr>
        <p:txBody>
          <a:bodyPr spcFirstLastPara="1" wrap="square" lIns="91425" tIns="91425" rIns="91425" bIns="91425" anchor="ctr" anchorCtr="0">
            <a:normAutofit/>
          </a:bodyPr>
          <a:lstStyle>
            <a:lvl1pPr lvl="0" algn="r" rtl="0">
              <a:buNone/>
              <a:defRPr sz="1333">
                <a:solidFill>
                  <a:schemeClr val="lt1"/>
                </a:solidFill>
                <a:latin typeface="Roboto"/>
                <a:ea typeface="Roboto"/>
                <a:cs typeface="Roboto"/>
                <a:sym typeface="Roboto"/>
              </a:defRPr>
            </a:lvl1pPr>
            <a:lvl2pPr lvl="1" algn="r" rtl="0">
              <a:buNone/>
              <a:defRPr sz="1333">
                <a:solidFill>
                  <a:schemeClr val="lt1"/>
                </a:solidFill>
                <a:latin typeface="Roboto"/>
                <a:ea typeface="Roboto"/>
                <a:cs typeface="Roboto"/>
                <a:sym typeface="Roboto"/>
              </a:defRPr>
            </a:lvl2pPr>
            <a:lvl3pPr lvl="2" algn="r" rtl="0">
              <a:buNone/>
              <a:defRPr sz="1333">
                <a:solidFill>
                  <a:schemeClr val="lt1"/>
                </a:solidFill>
                <a:latin typeface="Roboto"/>
                <a:ea typeface="Roboto"/>
                <a:cs typeface="Roboto"/>
                <a:sym typeface="Roboto"/>
              </a:defRPr>
            </a:lvl3pPr>
            <a:lvl4pPr lvl="3" algn="r" rtl="0">
              <a:buNone/>
              <a:defRPr sz="1333">
                <a:solidFill>
                  <a:schemeClr val="lt1"/>
                </a:solidFill>
                <a:latin typeface="Roboto"/>
                <a:ea typeface="Roboto"/>
                <a:cs typeface="Roboto"/>
                <a:sym typeface="Roboto"/>
              </a:defRPr>
            </a:lvl4pPr>
            <a:lvl5pPr lvl="4" algn="r" rtl="0">
              <a:buNone/>
              <a:defRPr sz="1333">
                <a:solidFill>
                  <a:schemeClr val="lt1"/>
                </a:solidFill>
                <a:latin typeface="Roboto"/>
                <a:ea typeface="Roboto"/>
                <a:cs typeface="Roboto"/>
                <a:sym typeface="Roboto"/>
              </a:defRPr>
            </a:lvl5pPr>
            <a:lvl6pPr lvl="5" algn="r" rtl="0">
              <a:buNone/>
              <a:defRPr sz="1333">
                <a:solidFill>
                  <a:schemeClr val="lt1"/>
                </a:solidFill>
                <a:latin typeface="Roboto"/>
                <a:ea typeface="Roboto"/>
                <a:cs typeface="Roboto"/>
                <a:sym typeface="Roboto"/>
              </a:defRPr>
            </a:lvl6pPr>
            <a:lvl7pPr lvl="6" algn="r" rtl="0">
              <a:buNone/>
              <a:defRPr sz="1333">
                <a:solidFill>
                  <a:schemeClr val="lt1"/>
                </a:solidFill>
                <a:latin typeface="Roboto"/>
                <a:ea typeface="Roboto"/>
                <a:cs typeface="Roboto"/>
                <a:sym typeface="Roboto"/>
              </a:defRPr>
            </a:lvl7pPr>
            <a:lvl8pPr lvl="7" algn="r" rtl="0">
              <a:buNone/>
              <a:defRPr sz="1333">
                <a:solidFill>
                  <a:schemeClr val="lt1"/>
                </a:solidFill>
                <a:latin typeface="Roboto"/>
                <a:ea typeface="Roboto"/>
                <a:cs typeface="Roboto"/>
                <a:sym typeface="Roboto"/>
              </a:defRPr>
            </a:lvl8pPr>
            <a:lvl9pPr lvl="8" algn="r" rtl="0">
              <a:buNone/>
              <a:defRPr sz="1333">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s://creativecommons.org/licenses/by-nc-sa/4.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 name="Title 7">
            <a:extLst>
              <a:ext uri="{FF2B5EF4-FFF2-40B4-BE49-F238E27FC236}">
                <a16:creationId xmlns:a16="http://schemas.microsoft.com/office/drawing/2014/main" id="{A5340DFF-A780-E014-D425-1327577908CB}"/>
              </a:ext>
            </a:extLst>
          </p:cNvPr>
          <p:cNvSpPr>
            <a:spLocks noGrp="1"/>
          </p:cNvSpPr>
          <p:nvPr>
            <p:ph type="ctrTitle"/>
          </p:nvPr>
        </p:nvSpPr>
        <p:spPr/>
        <p:txBody>
          <a:bodyPr/>
          <a:lstStyle/>
          <a:p>
            <a:r>
              <a:rPr lang="en-US" b="1">
                <a:latin typeface="Arial"/>
              </a:rPr>
              <a:t>Principles of Macroeconomics</a:t>
            </a:r>
            <a:endParaRPr lang="en-US">
              <a:latin typeface="Arial"/>
            </a:endParaRPr>
          </a:p>
        </p:txBody>
      </p:sp>
      <p:sp>
        <p:nvSpPr>
          <p:cNvPr id="3" name="Subtitle 2">
            <a:extLst>
              <a:ext uri="{FF2B5EF4-FFF2-40B4-BE49-F238E27FC236}">
                <a16:creationId xmlns:a16="http://schemas.microsoft.com/office/drawing/2014/main" id="{DAF16DD0-5086-E42F-0673-5C28F99622EE}"/>
              </a:ext>
            </a:extLst>
          </p:cNvPr>
          <p:cNvSpPr>
            <a:spLocks noGrp="1"/>
          </p:cNvSpPr>
          <p:nvPr>
            <p:ph type="subTitle" idx="1"/>
          </p:nvPr>
        </p:nvSpPr>
        <p:spPr>
          <a:xfrm>
            <a:off x="677917" y="3513639"/>
            <a:ext cx="10962800" cy="577200"/>
          </a:xfrm>
        </p:spPr>
        <p:txBody>
          <a:bodyPr>
            <a:noAutofit/>
          </a:bodyPr>
          <a:lstStyle/>
          <a:p>
            <a:r>
              <a:rPr lang="en-US" sz="3300" b="1" dirty="0">
                <a:latin typeface="Arial"/>
              </a:rPr>
              <a:t>CHAPTER 9: AGGREGATE DEMAND-AGGREGATE SUPPLY</a:t>
            </a:r>
            <a:endParaRPr lang="en-US" sz="3300" b="1" dirty="0">
              <a:solidFill>
                <a:srgbClr val="FFFFFF"/>
              </a:solidFill>
              <a:latin typeface="Arial"/>
            </a:endParaRPr>
          </a:p>
          <a:p>
            <a:endParaRPr lang="en-US" sz="3333" dirty="0">
              <a:latin typeface="Arial"/>
            </a:endParaRPr>
          </a:p>
        </p:txBody>
      </p:sp>
      <p:grpSp>
        <p:nvGrpSpPr>
          <p:cNvPr id="4" name="Group 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6062C8D7-224B-43F0-961A-744AB9D4AED9}"/>
              </a:ext>
            </a:extLst>
          </p:cNvPr>
          <p:cNvGrpSpPr/>
          <p:nvPr/>
        </p:nvGrpSpPr>
        <p:grpSpPr>
          <a:xfrm>
            <a:off x="797451" y="6019030"/>
            <a:ext cx="10597099" cy="592669"/>
            <a:chOff x="598088" y="4514272"/>
            <a:chExt cx="7947824" cy="444502"/>
          </a:xfrm>
        </p:grpSpPr>
        <p:pic>
          <p:nvPicPr>
            <p:cNvPr id="5" name="Google Shape;92;p23" descr="CC BY-NC-SA 4.0 License Logo">
              <a:extLst>
                <a:ext uri="{FF2B5EF4-FFF2-40B4-BE49-F238E27FC236}">
                  <a16:creationId xmlns:a16="http://schemas.microsoft.com/office/drawing/2014/main" id="{9C8C8945-068C-4988-8061-8FBB6A5A32A0}"/>
                </a:ext>
              </a:extLst>
            </p:cNvPr>
            <p:cNvPicPr preferRelativeResize="0"/>
            <p:nvPr/>
          </p:nvPicPr>
          <p:blipFill rotWithShape="1">
            <a:blip r:embed="rId3">
              <a:alphaModFix/>
            </a:blip>
            <a:srcRect/>
            <a:stretch/>
          </p:blipFill>
          <p:spPr>
            <a:xfrm>
              <a:off x="598088" y="4570826"/>
              <a:ext cx="947180" cy="331395"/>
            </a:xfrm>
            <a:prstGeom prst="rect">
              <a:avLst/>
            </a:prstGeom>
            <a:noFill/>
            <a:ln>
              <a:noFill/>
            </a:ln>
          </p:spPr>
        </p:pic>
        <p:sp>
          <p:nvSpPr>
            <p:cNvPr id="6" name="Google Shape;91;p23">
              <a:extLst>
                <a:ext uri="{FF2B5EF4-FFF2-40B4-BE49-F238E27FC236}">
                  <a16:creationId xmlns:a16="http://schemas.microsoft.com/office/drawing/2014/main" id="{3923A46C-86D9-4438-8E0E-372FAB5045D4}"/>
                </a:ext>
              </a:extLst>
            </p:cNvPr>
            <p:cNvSpPr/>
            <p:nvPr/>
          </p:nvSpPr>
          <p:spPr>
            <a:xfrm>
              <a:off x="1686732" y="4514272"/>
              <a:ext cx="6859180" cy="444502"/>
            </a:xfrm>
            <a:prstGeom prst="rect">
              <a:avLst/>
            </a:prstGeom>
            <a:noFill/>
            <a:ln>
              <a:noFill/>
            </a:ln>
          </p:spPr>
          <p:txBody>
            <a:bodyPr spcFirstLastPara="1" wrap="square" lIns="91433" tIns="45700" rIns="91433" bIns="45700" anchor="t" anchorCtr="0">
              <a:noAutofit/>
            </a:bodyPr>
            <a:lstStyle/>
            <a:p>
              <a:r>
                <a:rPr lang="en" sz="1467">
                  <a:solidFill>
                    <a:schemeClr val="bg1"/>
                  </a:solidFill>
                  <a:latin typeface="Calibri"/>
                  <a:ea typeface="Calibri"/>
                  <a:cs typeface="Calibri"/>
                  <a:sym typeface="Calibri"/>
                </a:rPr>
                <a:t>Unless otherwise noted, this work is licensed under a </a:t>
              </a:r>
              <a:r>
                <a:rPr lang="en" sz="1467">
                  <a:solidFill>
                    <a:schemeClr val="bg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Creative Commons </a:t>
              </a:r>
              <a:r>
                <a:rPr lang="en-US" sz="1467">
                  <a:solidFill>
                    <a:schemeClr val="bg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Attribution-NonCommercial-ShareAlike 4.0 International (CC BY-NC-SA 4.0)</a:t>
              </a:r>
              <a:r>
                <a:rPr lang="en-US" sz="1467">
                  <a:solidFill>
                    <a:schemeClr val="bg1"/>
                  </a:solidFill>
                  <a:latin typeface="Calibri"/>
                  <a:ea typeface="Calibri"/>
                  <a:cs typeface="Calibri"/>
                  <a:sym typeface="Calibri"/>
                </a:rPr>
                <a:t> license</a:t>
              </a:r>
              <a:r>
                <a:rPr lang="en" sz="1467">
                  <a:solidFill>
                    <a:schemeClr val="bg1"/>
                  </a:solidFill>
                  <a:latin typeface="Calibri"/>
                  <a:ea typeface="Calibri"/>
                  <a:cs typeface="Calibri"/>
                  <a:sym typeface="Calibri"/>
                </a:rPr>
                <a:t>. Feel free to use, modify, reuse or redistribute any portion of this presentation.</a:t>
              </a:r>
              <a:endParaRPr sz="1467">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1273929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1B720-BA72-9227-58FB-499B6BDC1580}"/>
              </a:ext>
            </a:extLst>
          </p:cNvPr>
          <p:cNvSpPr>
            <a:spLocks noGrp="1"/>
          </p:cNvSpPr>
          <p:nvPr>
            <p:ph type="title"/>
          </p:nvPr>
        </p:nvSpPr>
        <p:spPr/>
        <p:txBody>
          <a:bodyPr>
            <a:normAutofit/>
          </a:bodyPr>
          <a:lstStyle/>
          <a:p>
            <a:r>
              <a:rPr lang="en-US" b="1" dirty="0">
                <a:latin typeface="Arial"/>
              </a:rPr>
              <a:t>9.2 Changes or Shifts in the Aggregate Demand Curve I</a:t>
            </a:r>
          </a:p>
        </p:txBody>
      </p:sp>
      <p:sp>
        <p:nvSpPr>
          <p:cNvPr id="3" name="Text Placeholder 2">
            <a:extLst>
              <a:ext uri="{FF2B5EF4-FFF2-40B4-BE49-F238E27FC236}">
                <a16:creationId xmlns:a16="http://schemas.microsoft.com/office/drawing/2014/main" id="{5AFE1400-E641-C9E6-9F35-08B26AA2C212}"/>
              </a:ext>
            </a:extLst>
          </p:cNvPr>
          <p:cNvSpPr>
            <a:spLocks noGrp="1"/>
          </p:cNvSpPr>
          <p:nvPr>
            <p:ph type="body" idx="1"/>
          </p:nvPr>
        </p:nvSpPr>
        <p:spPr>
          <a:xfrm>
            <a:off x="415600" y="1639833"/>
            <a:ext cx="11140524" cy="4671500"/>
          </a:xfrm>
        </p:spPr>
        <p:txBody>
          <a:bodyPr>
            <a:normAutofit fontScale="92500" lnSpcReduction="20000"/>
          </a:bodyPr>
          <a:lstStyle/>
          <a:p>
            <a:pPr marL="608965" indent="-456565">
              <a:lnSpc>
                <a:spcPct val="114999"/>
              </a:lnSpc>
            </a:pPr>
            <a:r>
              <a:rPr lang="en-CA" sz="2600" dirty="0">
                <a:latin typeface="Arial"/>
              </a:rPr>
              <a:t>Changes in consumption is affected by:</a:t>
            </a:r>
          </a:p>
          <a:p>
            <a:pPr marL="1218550" lvl="1" indent="-456565">
              <a:lnSpc>
                <a:spcPct val="114999"/>
              </a:lnSpc>
            </a:pPr>
            <a:r>
              <a:rPr lang="en-CA" sz="2600" dirty="0">
                <a:latin typeface="Arial"/>
              </a:rPr>
              <a:t>Consumer confidence</a:t>
            </a:r>
          </a:p>
          <a:p>
            <a:pPr marL="1218550" lvl="1" indent="-456565">
              <a:lnSpc>
                <a:spcPct val="114999"/>
              </a:lnSpc>
            </a:pPr>
            <a:r>
              <a:rPr lang="en-CA" sz="2600" dirty="0">
                <a:latin typeface="Arial"/>
              </a:rPr>
              <a:t>Tax policy</a:t>
            </a:r>
          </a:p>
          <a:p>
            <a:pPr marL="1218550" lvl="1" indent="-456565">
              <a:lnSpc>
                <a:spcPct val="114999"/>
              </a:lnSpc>
            </a:pPr>
            <a:r>
              <a:rPr lang="en-CA" sz="2600" dirty="0">
                <a:latin typeface="Arial"/>
              </a:rPr>
              <a:t>Transfer payments</a:t>
            </a:r>
          </a:p>
          <a:p>
            <a:pPr marL="608965" indent="-456565">
              <a:lnSpc>
                <a:spcPct val="114999"/>
              </a:lnSpc>
            </a:pPr>
            <a:r>
              <a:rPr lang="en-CA" sz="2600" dirty="0">
                <a:latin typeface="Arial"/>
              </a:rPr>
              <a:t>Changes in investment</a:t>
            </a:r>
          </a:p>
          <a:p>
            <a:pPr marL="1218550" lvl="1" indent="-456565">
              <a:lnSpc>
                <a:spcPct val="114999"/>
              </a:lnSpc>
            </a:pPr>
            <a:r>
              <a:rPr lang="en-CA" sz="2600" dirty="0">
                <a:latin typeface="Arial"/>
              </a:rPr>
              <a:t>Choices are made on future expectations.</a:t>
            </a:r>
          </a:p>
          <a:p>
            <a:pPr marL="1218550" lvl="1" indent="-456565">
              <a:lnSpc>
                <a:spcPct val="114999"/>
              </a:lnSpc>
            </a:pPr>
            <a:r>
              <a:rPr lang="en-CA" sz="2600" dirty="0">
                <a:latin typeface="Arial"/>
              </a:rPr>
              <a:t>Changes in interest rate affect the cost of borrowing.</a:t>
            </a:r>
          </a:p>
          <a:p>
            <a:pPr marL="608965" indent="-456565">
              <a:lnSpc>
                <a:spcPct val="114999"/>
              </a:lnSpc>
            </a:pPr>
            <a:r>
              <a:rPr lang="en-CA" sz="2600" dirty="0">
                <a:latin typeface="Arial"/>
              </a:rPr>
              <a:t>Changes in Net Exports</a:t>
            </a:r>
          </a:p>
          <a:p>
            <a:pPr marL="1218550" lvl="1" indent="-456565">
              <a:lnSpc>
                <a:spcPct val="114999"/>
              </a:lnSpc>
            </a:pPr>
            <a:r>
              <a:rPr lang="en-CA" sz="2600" dirty="0">
                <a:latin typeface="Arial"/>
              </a:rPr>
              <a:t>An increase in foreign GDP increases Canada’s net exports while slumps in foreign countries reduce Canadian exports.</a:t>
            </a:r>
          </a:p>
          <a:p>
            <a:pPr marL="1218550" lvl="1" indent="-456565">
              <a:lnSpc>
                <a:spcPct val="114999"/>
              </a:lnSpc>
            </a:pPr>
            <a:r>
              <a:rPr lang="en-CA" sz="2600" dirty="0">
                <a:latin typeface="Arial"/>
              </a:rPr>
              <a:t>Canadian Exchange rate increases raise the price of Canadian goods to foreigners and reduce exports while increasing imports.</a:t>
            </a:r>
          </a:p>
          <a:p>
            <a:pPr marL="1218550" lvl="1" indent="-456565">
              <a:lnSpc>
                <a:spcPct val="114999"/>
              </a:lnSpc>
            </a:pPr>
            <a:endParaRPr lang="en-CA" sz="2467" dirty="0">
              <a:latin typeface="Arial"/>
            </a:endParaRPr>
          </a:p>
          <a:p>
            <a:pPr marL="1218550" lvl="1" indent="-456565">
              <a:lnSpc>
                <a:spcPct val="114999"/>
              </a:lnSpc>
            </a:pPr>
            <a:endParaRPr lang="en-US" sz="2400" dirty="0"/>
          </a:p>
          <a:p>
            <a:pPr marL="608965" indent="-456565">
              <a:lnSpc>
                <a:spcPct val="114999"/>
              </a:lnSpc>
            </a:pPr>
            <a:endParaRPr lang="en-US" sz="2400" dirty="0">
              <a:latin typeface="Arial"/>
            </a:endParaRPr>
          </a:p>
          <a:p>
            <a:pPr marL="608965" indent="-456565">
              <a:lnSpc>
                <a:spcPct val="114999"/>
              </a:lnSpc>
            </a:pPr>
            <a:endParaRPr lang="en-US" sz="2400" dirty="0"/>
          </a:p>
        </p:txBody>
      </p:sp>
    </p:spTree>
    <p:extLst>
      <p:ext uri="{BB962C8B-B14F-4D97-AF65-F5344CB8AC3E}">
        <p14:creationId xmlns:p14="http://schemas.microsoft.com/office/powerpoint/2010/main" val="3902198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84D93-30E8-8248-498B-7678AACB1CEF}"/>
              </a:ext>
            </a:extLst>
          </p:cNvPr>
          <p:cNvSpPr>
            <a:spLocks noGrp="1"/>
          </p:cNvSpPr>
          <p:nvPr>
            <p:ph type="title"/>
          </p:nvPr>
        </p:nvSpPr>
        <p:spPr/>
        <p:txBody>
          <a:bodyPr>
            <a:normAutofit/>
          </a:bodyPr>
          <a:lstStyle/>
          <a:p>
            <a:r>
              <a:rPr lang="en-US" b="1" dirty="0">
                <a:latin typeface="Arial"/>
              </a:rPr>
              <a:t>9.2 Changes or Shifts in the Aggregate Demand Curve II</a:t>
            </a:r>
          </a:p>
        </p:txBody>
      </p:sp>
      <p:pic>
        <p:nvPicPr>
          <p:cNvPr id="6" name="Picture 5" descr="Panel a - an increase in aggregate demand (shifts right)&#10;Panel b - a decrease in aggregate demand (shifts left)">
            <a:extLst>
              <a:ext uri="{FF2B5EF4-FFF2-40B4-BE49-F238E27FC236}">
                <a16:creationId xmlns:a16="http://schemas.microsoft.com/office/drawing/2014/main" id="{8AB40573-7A7A-44F9-94C7-6273748089AB}"/>
              </a:ext>
            </a:extLst>
          </p:cNvPr>
          <p:cNvPicPr>
            <a:picLocks noChangeAspect="1"/>
          </p:cNvPicPr>
          <p:nvPr/>
        </p:nvPicPr>
        <p:blipFill>
          <a:blip r:embed="rId3"/>
          <a:stretch>
            <a:fillRect/>
          </a:stretch>
        </p:blipFill>
        <p:spPr>
          <a:xfrm>
            <a:off x="1292772" y="1365085"/>
            <a:ext cx="8903247" cy="4946248"/>
          </a:xfrm>
          <a:prstGeom prst="rect">
            <a:avLst/>
          </a:prstGeom>
        </p:spPr>
      </p:pic>
    </p:spTree>
    <p:extLst>
      <p:ext uri="{BB962C8B-B14F-4D97-AF65-F5344CB8AC3E}">
        <p14:creationId xmlns:p14="http://schemas.microsoft.com/office/powerpoint/2010/main" val="2657099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a:rPr>
              <a:t>9.2 Changes or Shifts in the Aggregate Demand Curve III</a:t>
            </a:r>
            <a:endParaRPr lang="en-CA" dirty="0"/>
          </a:p>
        </p:txBody>
      </p:sp>
      <p:sp>
        <p:nvSpPr>
          <p:cNvPr id="3" name="Text Placeholder 2"/>
          <p:cNvSpPr>
            <a:spLocks noGrp="1"/>
          </p:cNvSpPr>
          <p:nvPr>
            <p:ph type="body" idx="1"/>
          </p:nvPr>
        </p:nvSpPr>
        <p:spPr/>
        <p:txBody>
          <a:bodyPr>
            <a:normAutofit/>
          </a:bodyPr>
          <a:lstStyle/>
          <a:p>
            <a:r>
              <a:rPr lang="en-CA" sz="2400" dirty="0"/>
              <a:t>Panel A shows an increase in consumer confidence or a fall in income taxes, could increase AD. </a:t>
            </a:r>
          </a:p>
          <a:p>
            <a:endParaRPr lang="en-CA" sz="2400" dirty="0"/>
          </a:p>
          <a:p>
            <a:endParaRPr lang="en-CA" sz="2400" dirty="0"/>
          </a:p>
          <a:p>
            <a:r>
              <a:rPr lang="en-CA" sz="2400" dirty="0"/>
              <a:t>Panel B shows a rise in the interest rate or an appreciation of the CAD, could decrease AD. </a:t>
            </a:r>
          </a:p>
          <a:p>
            <a:endParaRPr lang="en-CA" sz="2400" dirty="0"/>
          </a:p>
        </p:txBody>
      </p:sp>
    </p:spTree>
    <p:extLst>
      <p:ext uri="{BB962C8B-B14F-4D97-AF65-F5344CB8AC3E}">
        <p14:creationId xmlns:p14="http://schemas.microsoft.com/office/powerpoint/2010/main" val="2528097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40776-C4DF-249A-9899-5322A603EABE}"/>
              </a:ext>
            </a:extLst>
          </p:cNvPr>
          <p:cNvSpPr>
            <a:spLocks noGrp="1"/>
          </p:cNvSpPr>
          <p:nvPr>
            <p:ph type="title"/>
          </p:nvPr>
        </p:nvSpPr>
        <p:spPr/>
        <p:txBody>
          <a:bodyPr>
            <a:normAutofit/>
          </a:bodyPr>
          <a:lstStyle/>
          <a:p>
            <a:r>
              <a:rPr lang="en-US" b="1" dirty="0">
                <a:latin typeface="Arial"/>
              </a:rPr>
              <a:t>9.3 Equilibrium in the AD-AS Model</a:t>
            </a:r>
          </a:p>
          <a:p>
            <a:endParaRPr lang="en-US" dirty="0">
              <a:latin typeface="Arial"/>
            </a:endParaRPr>
          </a:p>
        </p:txBody>
      </p:sp>
      <p:pic>
        <p:nvPicPr>
          <p:cNvPr id="5" name="Picture 4" descr="Aggregate Supply and Aggregate Demand. The equilibrium, where aggregate supply (AS) equals aggregate demand (AD), occurs at a price level of 90 and an output level of 8,800.">
            <a:extLst>
              <a:ext uri="{FF2B5EF4-FFF2-40B4-BE49-F238E27FC236}">
                <a16:creationId xmlns:a16="http://schemas.microsoft.com/office/drawing/2014/main" id="{177FA7D6-290E-160A-A32D-383449F05624}"/>
              </a:ext>
            </a:extLst>
          </p:cNvPr>
          <p:cNvPicPr>
            <a:picLocks noChangeAspect="1"/>
          </p:cNvPicPr>
          <p:nvPr/>
        </p:nvPicPr>
        <p:blipFill>
          <a:blip r:embed="rId3"/>
          <a:stretch>
            <a:fillRect/>
          </a:stretch>
        </p:blipFill>
        <p:spPr>
          <a:xfrm>
            <a:off x="362154" y="1728059"/>
            <a:ext cx="5058490" cy="3970394"/>
          </a:xfrm>
          <a:prstGeom prst="rect">
            <a:avLst/>
          </a:prstGeom>
        </p:spPr>
      </p:pic>
      <p:sp>
        <p:nvSpPr>
          <p:cNvPr id="3" name="Text Placeholder 2">
            <a:extLst>
              <a:ext uri="{FF2B5EF4-FFF2-40B4-BE49-F238E27FC236}">
                <a16:creationId xmlns:a16="http://schemas.microsoft.com/office/drawing/2014/main" id="{8570B843-6939-94D5-4B19-7AC17B93BC5A}"/>
              </a:ext>
            </a:extLst>
          </p:cNvPr>
          <p:cNvSpPr>
            <a:spLocks noGrp="1"/>
          </p:cNvSpPr>
          <p:nvPr>
            <p:ph type="body" idx="1"/>
          </p:nvPr>
        </p:nvSpPr>
        <p:spPr>
          <a:xfrm>
            <a:off x="5444361" y="1855740"/>
            <a:ext cx="6452205" cy="3842713"/>
          </a:xfrm>
        </p:spPr>
        <p:txBody>
          <a:bodyPr>
            <a:normAutofit/>
          </a:bodyPr>
          <a:lstStyle/>
          <a:p>
            <a:pPr marL="608965" indent="-456565"/>
            <a:r>
              <a:rPr lang="en-US" sz="2450" dirty="0">
                <a:latin typeface="Arial"/>
              </a:rPr>
              <a:t>The intersection of the aggregate supply (AS) and aggregate demand (AD) curves shows:</a:t>
            </a:r>
          </a:p>
          <a:p>
            <a:pPr marL="1218550" lvl="1" indent="-456565"/>
            <a:r>
              <a:rPr lang="en-US" sz="2517" dirty="0">
                <a:latin typeface="Arial"/>
              </a:rPr>
              <a:t>The equilibrium level of real GDP </a:t>
            </a:r>
          </a:p>
          <a:p>
            <a:pPr marL="1218550" lvl="1" indent="-456565"/>
            <a:r>
              <a:rPr lang="en-US" sz="2517" dirty="0">
                <a:latin typeface="Arial"/>
              </a:rPr>
              <a:t>The equilibrium price level in the economy</a:t>
            </a:r>
          </a:p>
          <a:p>
            <a:pPr marL="608965" indent="-456565"/>
            <a:r>
              <a:rPr lang="en-US" sz="2450" dirty="0">
                <a:latin typeface="Arial"/>
              </a:rPr>
              <a:t>The is the </a:t>
            </a:r>
            <a:r>
              <a:rPr lang="en-US" sz="2450" i="1" dirty="0">
                <a:latin typeface="Arial"/>
              </a:rPr>
              <a:t>short run </a:t>
            </a:r>
            <a:r>
              <a:rPr lang="en-US" sz="2450" dirty="0">
                <a:latin typeface="Arial"/>
              </a:rPr>
              <a:t>macro equilibrium</a:t>
            </a:r>
          </a:p>
        </p:txBody>
      </p:sp>
    </p:spTree>
    <p:extLst>
      <p:ext uri="{BB962C8B-B14F-4D97-AF65-F5344CB8AC3E}">
        <p14:creationId xmlns:p14="http://schemas.microsoft.com/office/powerpoint/2010/main" val="2307823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422E0-F755-A21A-15A1-13198B83AE9C}"/>
              </a:ext>
            </a:extLst>
          </p:cNvPr>
          <p:cNvSpPr>
            <a:spLocks noGrp="1"/>
          </p:cNvSpPr>
          <p:nvPr>
            <p:ph type="title"/>
          </p:nvPr>
        </p:nvSpPr>
        <p:spPr/>
        <p:txBody>
          <a:bodyPr>
            <a:normAutofit/>
          </a:bodyPr>
          <a:lstStyle/>
          <a:p>
            <a:r>
              <a:rPr lang="en-US" b="1" dirty="0">
                <a:latin typeface="Arial"/>
                <a:cs typeface="Arial"/>
              </a:rPr>
              <a:t>9.3 Recessionary and Inflationary Gaps I</a:t>
            </a:r>
            <a:endParaRPr lang="en-US" dirty="0"/>
          </a:p>
          <a:p>
            <a:endParaRPr lang="en-US" dirty="0"/>
          </a:p>
          <a:p>
            <a:endParaRPr lang="en-US" b="1" dirty="0"/>
          </a:p>
          <a:p>
            <a:endParaRPr lang="en-US" dirty="0"/>
          </a:p>
        </p:txBody>
      </p:sp>
      <p:sp>
        <p:nvSpPr>
          <p:cNvPr id="7" name="Text Placeholder 2">
            <a:extLst>
              <a:ext uri="{FF2B5EF4-FFF2-40B4-BE49-F238E27FC236}">
                <a16:creationId xmlns:a16="http://schemas.microsoft.com/office/drawing/2014/main" id="{AD98D71D-BDC8-1F75-E26E-7CF92218DC37}"/>
              </a:ext>
            </a:extLst>
          </p:cNvPr>
          <p:cNvSpPr txBox="1">
            <a:spLocks/>
          </p:cNvSpPr>
          <p:nvPr/>
        </p:nvSpPr>
        <p:spPr>
          <a:xfrm>
            <a:off x="383628" y="1110577"/>
            <a:ext cx="11808372" cy="955761"/>
          </a:xfrm>
          <a:prstGeom prst="rect">
            <a:avLst/>
          </a:prstGeom>
          <a:noFill/>
          <a:ln>
            <a:noFill/>
          </a:ln>
        </p:spPr>
        <p:txBody>
          <a:bodyPr spcFirstLastPara="1" wrap="square" lIns="91425" tIns="91425" rIns="91425" bIns="91425" anchor="t" anchorCtr="0">
            <a:normAutofit lnSpcReduction="10000"/>
          </a:bodyPr>
          <a:lstStyle>
            <a:defPPr marR="0" lvl="0" algn="l" rtl="0">
              <a:lnSpc>
                <a:spcPct val="100000"/>
              </a:lnSpc>
              <a:spcBef>
                <a:spcPts val="0"/>
              </a:spcBef>
              <a:spcAft>
                <a:spcPts val="0"/>
              </a:spcAft>
            </a:defPPr>
            <a:lvl1pPr marL="609585" marR="0" lvl="0" indent="-457189" algn="l" rtl="0">
              <a:lnSpc>
                <a:spcPct val="115000"/>
              </a:lnSpc>
              <a:spcBef>
                <a:spcPts val="0"/>
              </a:spcBef>
              <a:spcAft>
                <a:spcPts val="0"/>
              </a:spcAft>
              <a:buClr>
                <a:schemeClr val="dk2"/>
              </a:buClr>
              <a:buSzPts val="1800"/>
              <a:buFont typeface="Roboto"/>
              <a:buChar char="●"/>
              <a:defRPr sz="1800" b="0" i="0" u="none" strike="noStrike" cap="none">
                <a:solidFill>
                  <a:schemeClr val="dk2"/>
                </a:solidFill>
                <a:latin typeface="Roboto"/>
                <a:ea typeface="Roboto"/>
                <a:cs typeface="Roboto"/>
                <a:sym typeface="Roboto"/>
              </a:defRPr>
            </a:lvl1pPr>
            <a:lvl2pPr marL="1219170" marR="0" lvl="1" indent="-423323" algn="l" rtl="0">
              <a:lnSpc>
                <a:spcPct val="115000"/>
              </a:lnSpc>
              <a:spcBef>
                <a:spcPts val="0"/>
              </a:spcBef>
              <a:spcAft>
                <a:spcPts val="0"/>
              </a:spcAft>
              <a:buClr>
                <a:schemeClr val="dk2"/>
              </a:buClr>
              <a:buSzPts val="1400"/>
              <a:buFont typeface="Roboto"/>
              <a:buChar char="○"/>
              <a:defRPr sz="1867" b="0" i="0" u="none" strike="noStrike" cap="none">
                <a:solidFill>
                  <a:schemeClr val="dk2"/>
                </a:solidFill>
                <a:latin typeface="Roboto"/>
                <a:ea typeface="Roboto"/>
                <a:cs typeface="Roboto"/>
                <a:sym typeface="Roboto"/>
              </a:defRPr>
            </a:lvl2pPr>
            <a:lvl3pPr marL="1828754" marR="0" lvl="2" indent="-423323" algn="l" rtl="0">
              <a:lnSpc>
                <a:spcPct val="115000"/>
              </a:lnSpc>
              <a:spcBef>
                <a:spcPts val="0"/>
              </a:spcBef>
              <a:spcAft>
                <a:spcPts val="0"/>
              </a:spcAft>
              <a:buClr>
                <a:schemeClr val="dk2"/>
              </a:buClr>
              <a:buSzPts val="1400"/>
              <a:buFont typeface="Roboto"/>
              <a:buChar char="■"/>
              <a:defRPr sz="1867" b="0" i="0" u="none" strike="noStrike" cap="none">
                <a:solidFill>
                  <a:schemeClr val="dk2"/>
                </a:solidFill>
                <a:latin typeface="Roboto"/>
                <a:ea typeface="Roboto"/>
                <a:cs typeface="Roboto"/>
                <a:sym typeface="Roboto"/>
              </a:defRPr>
            </a:lvl3pPr>
            <a:lvl4pPr marL="2438339" marR="0" lvl="3" indent="-423323" algn="l" rtl="0">
              <a:lnSpc>
                <a:spcPct val="115000"/>
              </a:lnSpc>
              <a:spcBef>
                <a:spcPts val="0"/>
              </a:spcBef>
              <a:spcAft>
                <a:spcPts val="0"/>
              </a:spcAft>
              <a:buClr>
                <a:schemeClr val="dk2"/>
              </a:buClr>
              <a:buSzPts val="1400"/>
              <a:buFont typeface="Roboto"/>
              <a:buChar char="●"/>
              <a:defRPr sz="1867" b="0" i="0" u="none" strike="noStrike" cap="none">
                <a:solidFill>
                  <a:schemeClr val="dk2"/>
                </a:solidFill>
                <a:latin typeface="Roboto"/>
                <a:ea typeface="Roboto"/>
                <a:cs typeface="Roboto"/>
                <a:sym typeface="Roboto"/>
              </a:defRPr>
            </a:lvl4pPr>
            <a:lvl5pPr marL="3047924" marR="0" lvl="4" indent="-423323" algn="l" rtl="0">
              <a:lnSpc>
                <a:spcPct val="115000"/>
              </a:lnSpc>
              <a:spcBef>
                <a:spcPts val="0"/>
              </a:spcBef>
              <a:spcAft>
                <a:spcPts val="0"/>
              </a:spcAft>
              <a:buClr>
                <a:schemeClr val="dk2"/>
              </a:buClr>
              <a:buSzPts val="1400"/>
              <a:buFont typeface="Roboto"/>
              <a:buChar char="○"/>
              <a:defRPr sz="1867" b="0" i="0" u="none" strike="noStrike" cap="none">
                <a:solidFill>
                  <a:schemeClr val="dk2"/>
                </a:solidFill>
                <a:latin typeface="Roboto"/>
                <a:ea typeface="Roboto"/>
                <a:cs typeface="Roboto"/>
                <a:sym typeface="Roboto"/>
              </a:defRPr>
            </a:lvl5pPr>
            <a:lvl6pPr marL="3657509" marR="0" lvl="5" indent="-423323" algn="l" rtl="0">
              <a:lnSpc>
                <a:spcPct val="115000"/>
              </a:lnSpc>
              <a:spcBef>
                <a:spcPts val="0"/>
              </a:spcBef>
              <a:spcAft>
                <a:spcPts val="0"/>
              </a:spcAft>
              <a:buClr>
                <a:schemeClr val="dk2"/>
              </a:buClr>
              <a:buSzPts val="1400"/>
              <a:buFont typeface="Roboto"/>
              <a:buChar char="■"/>
              <a:defRPr sz="1867" b="0" i="0" u="none" strike="noStrike" cap="none">
                <a:solidFill>
                  <a:schemeClr val="dk2"/>
                </a:solidFill>
                <a:latin typeface="Roboto"/>
                <a:ea typeface="Roboto"/>
                <a:cs typeface="Roboto"/>
                <a:sym typeface="Roboto"/>
              </a:defRPr>
            </a:lvl6pPr>
            <a:lvl7pPr marL="4267093" marR="0" lvl="6" indent="-423323" algn="l" rtl="0">
              <a:lnSpc>
                <a:spcPct val="115000"/>
              </a:lnSpc>
              <a:spcBef>
                <a:spcPts val="0"/>
              </a:spcBef>
              <a:spcAft>
                <a:spcPts val="0"/>
              </a:spcAft>
              <a:buClr>
                <a:schemeClr val="dk2"/>
              </a:buClr>
              <a:buSzPts val="1400"/>
              <a:buFont typeface="Roboto"/>
              <a:buChar char="●"/>
              <a:defRPr sz="1867" b="0" i="0" u="none" strike="noStrike" cap="none">
                <a:solidFill>
                  <a:schemeClr val="dk2"/>
                </a:solidFill>
                <a:latin typeface="Roboto"/>
                <a:ea typeface="Roboto"/>
                <a:cs typeface="Roboto"/>
                <a:sym typeface="Roboto"/>
              </a:defRPr>
            </a:lvl7pPr>
            <a:lvl8pPr marL="4876678" marR="0" lvl="7" indent="-423323" algn="l" rtl="0">
              <a:lnSpc>
                <a:spcPct val="115000"/>
              </a:lnSpc>
              <a:spcBef>
                <a:spcPts val="0"/>
              </a:spcBef>
              <a:spcAft>
                <a:spcPts val="0"/>
              </a:spcAft>
              <a:buClr>
                <a:schemeClr val="dk2"/>
              </a:buClr>
              <a:buSzPts val="1400"/>
              <a:buFont typeface="Roboto"/>
              <a:buChar char="○"/>
              <a:defRPr sz="1867" b="0" i="0" u="none" strike="noStrike" cap="none">
                <a:solidFill>
                  <a:schemeClr val="dk2"/>
                </a:solidFill>
                <a:latin typeface="Roboto"/>
                <a:ea typeface="Roboto"/>
                <a:cs typeface="Roboto"/>
                <a:sym typeface="Roboto"/>
              </a:defRPr>
            </a:lvl8pPr>
            <a:lvl9pPr marL="5486263" marR="0" lvl="8" indent="-423323" algn="l" rtl="0">
              <a:lnSpc>
                <a:spcPct val="115000"/>
              </a:lnSpc>
              <a:spcBef>
                <a:spcPts val="0"/>
              </a:spcBef>
              <a:spcAft>
                <a:spcPts val="0"/>
              </a:spcAft>
              <a:buClr>
                <a:schemeClr val="dk2"/>
              </a:buClr>
              <a:buSzPts val="1400"/>
              <a:buFont typeface="Roboto"/>
              <a:buChar char="■"/>
              <a:defRPr sz="1867" b="0" i="0" u="none" strike="noStrike" cap="none">
                <a:solidFill>
                  <a:schemeClr val="dk2"/>
                </a:solidFill>
                <a:latin typeface="Roboto"/>
                <a:ea typeface="Roboto"/>
                <a:cs typeface="Roboto"/>
                <a:sym typeface="Roboto"/>
              </a:defRPr>
            </a:lvl9pPr>
          </a:lstStyle>
          <a:p>
            <a:pPr marL="152400" indent="0">
              <a:buNone/>
            </a:pPr>
            <a:r>
              <a:rPr lang="en-US" sz="2400" kern="0" dirty="0">
                <a:latin typeface="+mn-lt"/>
              </a:rPr>
              <a:t>Real GDP and price level are determined by the intersection of the aggregate demand and short-run aggregate supply curves.</a:t>
            </a:r>
          </a:p>
        </p:txBody>
      </p:sp>
      <p:pic>
        <p:nvPicPr>
          <p:cNvPr id="6" name="Picture 5" descr="The aggregate demand and short-run aggregate supply curves, AD and SRAS, intersect to the left of the long-run aggregate supply curve LRAS ">
            <a:extLst>
              <a:ext uri="{FF2B5EF4-FFF2-40B4-BE49-F238E27FC236}">
                <a16:creationId xmlns:a16="http://schemas.microsoft.com/office/drawing/2014/main" id="{25F6126E-C2E8-3827-A3BA-E30AF1DD3547}"/>
              </a:ext>
            </a:extLst>
          </p:cNvPr>
          <p:cNvPicPr>
            <a:picLocks noChangeAspect="1"/>
          </p:cNvPicPr>
          <p:nvPr/>
        </p:nvPicPr>
        <p:blipFill>
          <a:blip r:embed="rId3"/>
          <a:stretch>
            <a:fillRect/>
          </a:stretch>
        </p:blipFill>
        <p:spPr>
          <a:xfrm>
            <a:off x="762927" y="2192463"/>
            <a:ext cx="4562901" cy="4244995"/>
          </a:xfrm>
          <a:prstGeom prst="rect">
            <a:avLst/>
          </a:prstGeom>
        </p:spPr>
      </p:pic>
      <p:sp>
        <p:nvSpPr>
          <p:cNvPr id="3" name="Text Placeholder 2">
            <a:extLst>
              <a:ext uri="{FF2B5EF4-FFF2-40B4-BE49-F238E27FC236}">
                <a16:creationId xmlns:a16="http://schemas.microsoft.com/office/drawing/2014/main" id="{5CFED1D2-0D49-1998-62D8-36D0A97A1969}"/>
              </a:ext>
            </a:extLst>
          </p:cNvPr>
          <p:cNvSpPr>
            <a:spLocks noGrp="1"/>
          </p:cNvSpPr>
          <p:nvPr>
            <p:ph type="body" idx="1"/>
          </p:nvPr>
        </p:nvSpPr>
        <p:spPr>
          <a:xfrm>
            <a:off x="6165273" y="2066338"/>
            <a:ext cx="5263800" cy="3030339"/>
          </a:xfrm>
        </p:spPr>
        <p:txBody>
          <a:bodyPr>
            <a:normAutofit fontScale="92500"/>
          </a:bodyPr>
          <a:lstStyle/>
          <a:p>
            <a:pPr marL="608965" indent="-456565"/>
            <a:r>
              <a:rPr lang="en-US" sz="2400" dirty="0">
                <a:latin typeface="Arial"/>
              </a:rPr>
              <a:t>When employment below natural level, real GDP will be below potential and the intersection will be to the left of the long-run aggregate supply curve. This gap between real and potential GDP (LRAS) is called the </a:t>
            </a:r>
            <a:r>
              <a:rPr lang="en-US" sz="2400" i="1" dirty="0">
                <a:latin typeface="Arial"/>
              </a:rPr>
              <a:t>recessionary</a:t>
            </a:r>
            <a:r>
              <a:rPr lang="en-US" sz="2400" dirty="0">
                <a:latin typeface="Arial"/>
              </a:rPr>
              <a:t> gap. </a:t>
            </a:r>
          </a:p>
        </p:txBody>
      </p:sp>
    </p:spTree>
    <p:extLst>
      <p:ext uri="{BB962C8B-B14F-4D97-AF65-F5344CB8AC3E}">
        <p14:creationId xmlns:p14="http://schemas.microsoft.com/office/powerpoint/2010/main" val="695745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5BB91-44AD-9187-31A0-6BE0224D2E05}"/>
              </a:ext>
            </a:extLst>
          </p:cNvPr>
          <p:cNvSpPr>
            <a:spLocks noGrp="1"/>
          </p:cNvSpPr>
          <p:nvPr>
            <p:ph type="title"/>
          </p:nvPr>
        </p:nvSpPr>
        <p:spPr/>
        <p:txBody>
          <a:bodyPr>
            <a:normAutofit/>
          </a:bodyPr>
          <a:lstStyle/>
          <a:p>
            <a:r>
              <a:rPr lang="en-CA" b="1" dirty="0">
                <a:latin typeface="Arial"/>
              </a:rPr>
              <a:t>9.3 Recessionary and Inflationary Gaps II</a:t>
            </a:r>
            <a:endParaRPr lang="en-US" dirty="0">
              <a:latin typeface="Arial"/>
            </a:endParaRPr>
          </a:p>
        </p:txBody>
      </p:sp>
      <p:pic>
        <p:nvPicPr>
          <p:cNvPr id="6" name="Picture 5" descr="The aggregate demand and short-run aggregate supply curves, AD and SRAS, intersect to the right of the long-run aggregate supply curve LRAS">
            <a:extLst>
              <a:ext uri="{FF2B5EF4-FFF2-40B4-BE49-F238E27FC236}">
                <a16:creationId xmlns:a16="http://schemas.microsoft.com/office/drawing/2014/main" id="{3D90CA16-B961-1292-854B-72EE971FA7D2}"/>
              </a:ext>
            </a:extLst>
          </p:cNvPr>
          <p:cNvPicPr>
            <a:picLocks noChangeAspect="1"/>
          </p:cNvPicPr>
          <p:nvPr/>
        </p:nvPicPr>
        <p:blipFill>
          <a:blip r:embed="rId3"/>
          <a:stretch>
            <a:fillRect/>
          </a:stretch>
        </p:blipFill>
        <p:spPr>
          <a:xfrm>
            <a:off x="0" y="1452156"/>
            <a:ext cx="5218386" cy="5062945"/>
          </a:xfrm>
          <a:prstGeom prst="rect">
            <a:avLst/>
          </a:prstGeom>
        </p:spPr>
      </p:pic>
      <p:sp>
        <p:nvSpPr>
          <p:cNvPr id="7" name="Text Placeholder 2">
            <a:extLst>
              <a:ext uri="{FF2B5EF4-FFF2-40B4-BE49-F238E27FC236}">
                <a16:creationId xmlns:a16="http://schemas.microsoft.com/office/drawing/2014/main" id="{5CFED1D2-0D49-1998-62D8-36D0A97A1969}"/>
              </a:ext>
            </a:extLst>
          </p:cNvPr>
          <p:cNvSpPr>
            <a:spLocks noGrp="1"/>
          </p:cNvSpPr>
          <p:nvPr>
            <p:ph type="body" idx="1"/>
          </p:nvPr>
        </p:nvSpPr>
        <p:spPr>
          <a:xfrm>
            <a:off x="6276108" y="1662545"/>
            <a:ext cx="5500291" cy="4429288"/>
          </a:xfrm>
        </p:spPr>
        <p:txBody>
          <a:bodyPr>
            <a:normAutofit/>
          </a:bodyPr>
          <a:lstStyle/>
          <a:p>
            <a:pPr marL="608965" indent="-456565"/>
            <a:r>
              <a:rPr lang="en-US" sz="2400" dirty="0">
                <a:latin typeface="Arial"/>
              </a:rPr>
              <a:t>When employment is above natural level, real GDP will be greater than potential and the intersection will be to the right of the long-run aggregate supply curve. This gap between real and potential GDP is called the </a:t>
            </a:r>
            <a:r>
              <a:rPr lang="en-US" sz="2400" i="1" dirty="0">
                <a:latin typeface="Arial"/>
              </a:rPr>
              <a:t>inflationary</a:t>
            </a:r>
            <a:r>
              <a:rPr lang="en-US" sz="2400" dirty="0">
                <a:latin typeface="Arial"/>
              </a:rPr>
              <a:t> gap. </a:t>
            </a:r>
          </a:p>
        </p:txBody>
      </p:sp>
    </p:spTree>
    <p:extLst>
      <p:ext uri="{BB962C8B-B14F-4D97-AF65-F5344CB8AC3E}">
        <p14:creationId xmlns:p14="http://schemas.microsoft.com/office/powerpoint/2010/main" val="1703434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50899-EDBC-DB6E-4CCD-91D94CED08B3}"/>
              </a:ext>
            </a:extLst>
          </p:cNvPr>
          <p:cNvSpPr>
            <a:spLocks noGrp="1"/>
          </p:cNvSpPr>
          <p:nvPr>
            <p:ph type="title"/>
          </p:nvPr>
        </p:nvSpPr>
        <p:spPr/>
        <p:txBody>
          <a:bodyPr>
            <a:normAutofit/>
          </a:bodyPr>
          <a:lstStyle/>
          <a:p>
            <a:r>
              <a:rPr lang="en-CA" b="1" dirty="0">
                <a:latin typeface="Arial"/>
              </a:rPr>
              <a:t>9.3 Recessionary and Inflationary Gaps III</a:t>
            </a:r>
            <a:endParaRPr lang="en-US" dirty="0">
              <a:latin typeface="Arial"/>
            </a:endParaRPr>
          </a:p>
        </p:txBody>
      </p:sp>
      <p:pic>
        <p:nvPicPr>
          <p:cNvPr id="5" name="Picture 4" descr="Output Gap of Total Economy  2013-2024">
            <a:extLst>
              <a:ext uri="{FF2B5EF4-FFF2-40B4-BE49-F238E27FC236}">
                <a16:creationId xmlns:a16="http://schemas.microsoft.com/office/drawing/2014/main" id="{CED64B21-C66E-C9C8-9D08-0D5656536BD9}"/>
              </a:ext>
            </a:extLst>
          </p:cNvPr>
          <p:cNvPicPr>
            <a:picLocks noChangeAspect="1"/>
          </p:cNvPicPr>
          <p:nvPr/>
        </p:nvPicPr>
        <p:blipFill>
          <a:blip r:embed="rId3"/>
          <a:stretch>
            <a:fillRect/>
          </a:stretch>
        </p:blipFill>
        <p:spPr>
          <a:xfrm>
            <a:off x="244150" y="1357067"/>
            <a:ext cx="6419850" cy="4695825"/>
          </a:xfrm>
          <a:prstGeom prst="rect">
            <a:avLst/>
          </a:prstGeom>
        </p:spPr>
      </p:pic>
      <p:sp>
        <p:nvSpPr>
          <p:cNvPr id="3" name="Text Placeholder 2">
            <a:extLst>
              <a:ext uri="{FF2B5EF4-FFF2-40B4-BE49-F238E27FC236}">
                <a16:creationId xmlns:a16="http://schemas.microsoft.com/office/drawing/2014/main" id="{20F9C64B-B5C6-7FB7-D9A2-E2E9F3A8D17D}"/>
              </a:ext>
            </a:extLst>
          </p:cNvPr>
          <p:cNvSpPr>
            <a:spLocks noGrp="1"/>
          </p:cNvSpPr>
          <p:nvPr>
            <p:ph type="body" idx="1"/>
          </p:nvPr>
        </p:nvSpPr>
        <p:spPr>
          <a:xfrm>
            <a:off x="6664000" y="2459043"/>
            <a:ext cx="5112400" cy="2526031"/>
          </a:xfrm>
        </p:spPr>
        <p:txBody>
          <a:bodyPr>
            <a:normAutofit/>
          </a:bodyPr>
          <a:lstStyle/>
          <a:p>
            <a:pPr marL="608965" indent="-456565"/>
            <a:r>
              <a:rPr lang="en-US" sz="2400" dirty="0">
                <a:latin typeface="Arial"/>
              </a:rPr>
              <a:t>The Bank of Canada’s estimates of differences between actual and potential GDP for Canada from 1992</a:t>
            </a:r>
            <a:r>
              <a:rPr lang="en-US" sz="2400" baseline="-25000" dirty="0">
                <a:latin typeface="Arial"/>
              </a:rPr>
              <a:t>Q1 </a:t>
            </a:r>
            <a:r>
              <a:rPr lang="en-US" sz="2400" dirty="0">
                <a:latin typeface="Arial"/>
              </a:rPr>
              <a:t>to 2019</a:t>
            </a:r>
            <a:r>
              <a:rPr lang="en-US" sz="2400" baseline="-25000" dirty="0">
                <a:latin typeface="Arial"/>
              </a:rPr>
              <a:t>Q1</a:t>
            </a:r>
            <a:endParaRPr lang="en-US" sz="2450" baseline="-25000" dirty="0">
              <a:latin typeface="Arial"/>
            </a:endParaRPr>
          </a:p>
        </p:txBody>
      </p:sp>
    </p:spTree>
    <p:extLst>
      <p:ext uri="{BB962C8B-B14F-4D97-AF65-F5344CB8AC3E}">
        <p14:creationId xmlns:p14="http://schemas.microsoft.com/office/powerpoint/2010/main" val="3867377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53130-EAD3-429D-23CB-BDFE9768CCFF}"/>
              </a:ext>
            </a:extLst>
          </p:cNvPr>
          <p:cNvSpPr>
            <a:spLocks noGrp="1"/>
          </p:cNvSpPr>
          <p:nvPr>
            <p:ph type="title"/>
          </p:nvPr>
        </p:nvSpPr>
        <p:spPr>
          <a:xfrm>
            <a:off x="415600" y="269576"/>
            <a:ext cx="11360800" cy="810400"/>
          </a:xfrm>
        </p:spPr>
        <p:txBody>
          <a:bodyPr>
            <a:normAutofit/>
          </a:bodyPr>
          <a:lstStyle/>
          <a:p>
            <a:r>
              <a:rPr lang="en-US" b="1" dirty="0">
                <a:latin typeface="Arial"/>
              </a:rPr>
              <a:t>9.4 Shifts in Aggregate Demand I</a:t>
            </a:r>
          </a:p>
          <a:p>
            <a:endParaRPr lang="en-US" dirty="0"/>
          </a:p>
        </p:txBody>
      </p:sp>
      <p:pic>
        <p:nvPicPr>
          <p:cNvPr id="6" name="Picture 5" descr="An increase in aggregate demand to AD2 boosts real GDP to Y2 and the price level to P2, creating an inflationary gap of Y2 − YP. In the long run, as price and nominal wages increase, the short-run aggregate supply curve moves to SRAS2. Real GDP returns to potential.">
            <a:extLst>
              <a:ext uri="{FF2B5EF4-FFF2-40B4-BE49-F238E27FC236}">
                <a16:creationId xmlns:a16="http://schemas.microsoft.com/office/drawing/2014/main" id="{EF296DC9-5FCA-DABA-2F51-95F34420AD85}"/>
              </a:ext>
            </a:extLst>
          </p:cNvPr>
          <p:cNvPicPr>
            <a:picLocks noChangeAspect="1"/>
          </p:cNvPicPr>
          <p:nvPr/>
        </p:nvPicPr>
        <p:blipFill>
          <a:blip r:embed="rId3"/>
          <a:stretch>
            <a:fillRect/>
          </a:stretch>
        </p:blipFill>
        <p:spPr>
          <a:xfrm>
            <a:off x="415600" y="1789604"/>
            <a:ext cx="4266759" cy="4695149"/>
          </a:xfrm>
          <a:prstGeom prst="rect">
            <a:avLst/>
          </a:prstGeom>
        </p:spPr>
      </p:pic>
      <p:sp>
        <p:nvSpPr>
          <p:cNvPr id="3" name="Text Placeholder 2">
            <a:extLst>
              <a:ext uri="{FF2B5EF4-FFF2-40B4-BE49-F238E27FC236}">
                <a16:creationId xmlns:a16="http://schemas.microsoft.com/office/drawing/2014/main" id="{92F183E8-0768-C9A0-18AA-E83754BA3776}"/>
              </a:ext>
            </a:extLst>
          </p:cNvPr>
          <p:cNvSpPr>
            <a:spLocks noGrp="1"/>
          </p:cNvSpPr>
          <p:nvPr>
            <p:ph type="body" idx="1"/>
          </p:nvPr>
        </p:nvSpPr>
        <p:spPr>
          <a:xfrm>
            <a:off x="4984053" y="951867"/>
            <a:ext cx="6967439" cy="5255043"/>
          </a:xfrm>
        </p:spPr>
        <p:txBody>
          <a:bodyPr spcFirstLastPara="1" wrap="square" lIns="91425" tIns="91425" rIns="91425" bIns="91425" anchor="t" anchorCtr="0">
            <a:noAutofit/>
          </a:bodyPr>
          <a:lstStyle/>
          <a:p>
            <a:pPr marL="608965" indent="-456565"/>
            <a:r>
              <a:rPr lang="en-US" sz="2200" dirty="0">
                <a:latin typeface="+mn-lt"/>
              </a:rPr>
              <a:t>If aggregate demand increases, the curve shifts from AD</a:t>
            </a:r>
            <a:r>
              <a:rPr lang="en-US" sz="2200" baseline="-25000" dirty="0">
                <a:latin typeface="+mn-lt"/>
              </a:rPr>
              <a:t>1</a:t>
            </a:r>
            <a:r>
              <a:rPr lang="en-US" sz="2200" dirty="0">
                <a:latin typeface="+mn-lt"/>
              </a:rPr>
              <a:t> to AD</a:t>
            </a:r>
            <a:r>
              <a:rPr lang="en-US" sz="2200" baseline="-25000" dirty="0">
                <a:latin typeface="+mn-lt"/>
              </a:rPr>
              <a:t>2</a:t>
            </a:r>
          </a:p>
          <a:p>
            <a:pPr marL="608965" indent="-456565"/>
            <a:r>
              <a:rPr lang="en-US" sz="2200" dirty="0">
                <a:latin typeface="+mn-lt"/>
              </a:rPr>
              <a:t>Real GDP will increase to Y</a:t>
            </a:r>
            <a:r>
              <a:rPr lang="en-US" sz="2200" baseline="-25000" dirty="0">
                <a:latin typeface="+mn-lt"/>
              </a:rPr>
              <a:t>2</a:t>
            </a:r>
            <a:r>
              <a:rPr lang="en-US" sz="2200" dirty="0">
                <a:latin typeface="+mn-lt"/>
              </a:rPr>
              <a:t> and force prices levels to P</a:t>
            </a:r>
            <a:r>
              <a:rPr lang="en-US" sz="2200" baseline="-25000" dirty="0">
                <a:latin typeface="+mn-lt"/>
              </a:rPr>
              <a:t>2</a:t>
            </a:r>
          </a:p>
          <a:p>
            <a:pPr marL="608965" indent="-456565"/>
            <a:r>
              <a:rPr lang="en-US" sz="2200" dirty="0">
                <a:latin typeface="+mn-lt"/>
              </a:rPr>
              <a:t>The new production level, Y</a:t>
            </a:r>
            <a:r>
              <a:rPr lang="en-US" sz="2200" baseline="-25000" dirty="0">
                <a:latin typeface="+mn-lt"/>
              </a:rPr>
              <a:t>2</a:t>
            </a:r>
            <a:r>
              <a:rPr lang="en-US" sz="2200" dirty="0">
                <a:latin typeface="+mn-lt"/>
              </a:rPr>
              <a:t>, exceeds potential output (inflationary gap)</a:t>
            </a:r>
          </a:p>
          <a:p>
            <a:pPr marL="608965" indent="-456565"/>
            <a:r>
              <a:rPr lang="en-CA" sz="2200" dirty="0">
                <a:latin typeface="+mn-lt"/>
              </a:rPr>
              <a:t>Nominal wages will rise and the short-run aggregate supply curve will shift left. </a:t>
            </a:r>
          </a:p>
          <a:p>
            <a:pPr marL="608965" indent="-456565"/>
            <a:r>
              <a:rPr lang="en-CA" sz="2200" dirty="0">
                <a:latin typeface="+mn-lt"/>
              </a:rPr>
              <a:t>When it reaches SRAS2 the economy will have returned to its potential output </a:t>
            </a:r>
          </a:p>
          <a:p>
            <a:pPr marL="608965" indent="-456565"/>
            <a:r>
              <a:rPr lang="en-CA" sz="2200" dirty="0">
                <a:latin typeface="+mn-lt"/>
              </a:rPr>
              <a:t>The inflationary gap will be closed and at price level P</a:t>
            </a:r>
            <a:r>
              <a:rPr lang="en-CA" sz="2200" baseline="-25000" dirty="0">
                <a:latin typeface="+mn-lt"/>
              </a:rPr>
              <a:t>3</a:t>
            </a:r>
            <a:r>
              <a:rPr lang="en-CA" sz="2200" dirty="0">
                <a:latin typeface="+mn-lt"/>
              </a:rPr>
              <a:t>, the economy will reach the new </a:t>
            </a:r>
            <a:r>
              <a:rPr lang="en-CA" sz="2200" i="1" dirty="0">
                <a:latin typeface="+mn-lt"/>
              </a:rPr>
              <a:t>Long run </a:t>
            </a:r>
            <a:r>
              <a:rPr lang="en-CA" sz="2200" dirty="0">
                <a:latin typeface="+mn-lt"/>
              </a:rPr>
              <a:t>equilibrium at point A.</a:t>
            </a:r>
            <a:endParaRPr lang="en-US" sz="2200" dirty="0">
              <a:latin typeface="+mn-lt"/>
            </a:endParaRPr>
          </a:p>
          <a:p>
            <a:pPr marL="152400" indent="0">
              <a:lnSpc>
                <a:spcPct val="114999"/>
              </a:lnSpc>
              <a:buNone/>
            </a:pPr>
            <a:endParaRPr lang="en-US" dirty="0">
              <a:latin typeface="+mn-lt"/>
            </a:endParaRPr>
          </a:p>
        </p:txBody>
      </p:sp>
    </p:spTree>
    <p:extLst>
      <p:ext uri="{BB962C8B-B14F-4D97-AF65-F5344CB8AC3E}">
        <p14:creationId xmlns:p14="http://schemas.microsoft.com/office/powerpoint/2010/main" val="25282266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C468-540E-2912-52F0-360A1ABCEDD0}"/>
              </a:ext>
            </a:extLst>
          </p:cNvPr>
          <p:cNvSpPr>
            <a:spLocks noGrp="1"/>
          </p:cNvSpPr>
          <p:nvPr>
            <p:ph type="title"/>
          </p:nvPr>
        </p:nvSpPr>
        <p:spPr>
          <a:xfrm>
            <a:off x="415600" y="405058"/>
            <a:ext cx="11360800" cy="810400"/>
          </a:xfrm>
        </p:spPr>
        <p:txBody>
          <a:bodyPr>
            <a:normAutofit/>
          </a:bodyPr>
          <a:lstStyle/>
          <a:p>
            <a:r>
              <a:rPr lang="en-US" b="1" dirty="0">
                <a:latin typeface="Arial"/>
              </a:rPr>
              <a:t>9.4 Shifts in Aggregate Demand II</a:t>
            </a:r>
          </a:p>
        </p:txBody>
      </p:sp>
      <p:pic>
        <p:nvPicPr>
          <p:cNvPr id="5" name="Picture 4" descr="decrease in aggregate demand">
            <a:extLst>
              <a:ext uri="{FF2B5EF4-FFF2-40B4-BE49-F238E27FC236}">
                <a16:creationId xmlns:a16="http://schemas.microsoft.com/office/drawing/2014/main" id="{72E6E172-CB45-8410-9F66-82B02C34D834}"/>
              </a:ext>
            </a:extLst>
          </p:cNvPr>
          <p:cNvPicPr>
            <a:picLocks noChangeAspect="1"/>
          </p:cNvPicPr>
          <p:nvPr/>
        </p:nvPicPr>
        <p:blipFill>
          <a:blip r:embed="rId3"/>
          <a:stretch>
            <a:fillRect/>
          </a:stretch>
        </p:blipFill>
        <p:spPr>
          <a:xfrm>
            <a:off x="415600" y="1054554"/>
            <a:ext cx="4552950" cy="5010150"/>
          </a:xfrm>
          <a:prstGeom prst="rect">
            <a:avLst/>
          </a:prstGeom>
        </p:spPr>
      </p:pic>
      <p:sp>
        <p:nvSpPr>
          <p:cNvPr id="3" name="Text Placeholder 2">
            <a:extLst>
              <a:ext uri="{FF2B5EF4-FFF2-40B4-BE49-F238E27FC236}">
                <a16:creationId xmlns:a16="http://schemas.microsoft.com/office/drawing/2014/main" id="{B6B103D3-324E-05C4-494A-2935EF8CBEAE}"/>
              </a:ext>
            </a:extLst>
          </p:cNvPr>
          <p:cNvSpPr>
            <a:spLocks noGrp="1"/>
          </p:cNvSpPr>
          <p:nvPr>
            <p:ph type="body" idx="1"/>
          </p:nvPr>
        </p:nvSpPr>
        <p:spPr>
          <a:xfrm>
            <a:off x="5155324" y="1215458"/>
            <a:ext cx="6621076" cy="5295701"/>
          </a:xfrm>
        </p:spPr>
        <p:txBody>
          <a:bodyPr>
            <a:normAutofit fontScale="92500" lnSpcReduction="10000"/>
          </a:bodyPr>
          <a:lstStyle/>
          <a:p>
            <a:pPr marL="608965" indent="-456565"/>
            <a:r>
              <a:rPr lang="en-US" sz="2400" dirty="0">
                <a:latin typeface="Arial"/>
              </a:rPr>
              <a:t>If aggregate demand decreases, the curve shifts from AD</a:t>
            </a:r>
            <a:r>
              <a:rPr lang="en-US" sz="2400" baseline="-25000" dirty="0">
                <a:latin typeface="Arial"/>
              </a:rPr>
              <a:t>1</a:t>
            </a:r>
            <a:r>
              <a:rPr lang="en-US" sz="2400" dirty="0">
                <a:latin typeface="Arial"/>
              </a:rPr>
              <a:t> to AD</a:t>
            </a:r>
            <a:r>
              <a:rPr lang="en-US" sz="2400" baseline="-25000" dirty="0">
                <a:latin typeface="Arial"/>
              </a:rPr>
              <a:t>2</a:t>
            </a:r>
          </a:p>
          <a:p>
            <a:pPr marL="608965" indent="-456565"/>
            <a:r>
              <a:rPr lang="en-US" sz="2400" dirty="0">
                <a:latin typeface="Arial"/>
              </a:rPr>
              <a:t>Real GDP will decrease to Y</a:t>
            </a:r>
            <a:r>
              <a:rPr lang="en-US" sz="2400" baseline="-25000" dirty="0">
                <a:latin typeface="Arial"/>
              </a:rPr>
              <a:t>2</a:t>
            </a:r>
            <a:r>
              <a:rPr lang="en-US" sz="2400" dirty="0">
                <a:latin typeface="Arial"/>
              </a:rPr>
              <a:t> and force the price level to fall to P</a:t>
            </a:r>
            <a:r>
              <a:rPr lang="en-US" sz="2400" baseline="-25000" dirty="0">
                <a:latin typeface="Arial"/>
              </a:rPr>
              <a:t>2</a:t>
            </a:r>
            <a:endParaRPr lang="en-US" sz="2400" dirty="0">
              <a:latin typeface="Arial"/>
            </a:endParaRPr>
          </a:p>
          <a:p>
            <a:pPr marL="608965" indent="-456565"/>
            <a:r>
              <a:rPr lang="en-US" sz="2400" dirty="0">
                <a:latin typeface="Arial"/>
              </a:rPr>
              <a:t>The new production level Y</a:t>
            </a:r>
            <a:r>
              <a:rPr lang="en-US" sz="2400" baseline="-25000" dirty="0">
                <a:latin typeface="Arial"/>
              </a:rPr>
              <a:t>2</a:t>
            </a:r>
            <a:r>
              <a:rPr lang="en-US" sz="2400" dirty="0">
                <a:latin typeface="Arial"/>
              </a:rPr>
              <a:t> is less than potential output and employment is less than its natural level (recessionary gap)</a:t>
            </a:r>
          </a:p>
          <a:p>
            <a:pPr marL="608965" indent="-456565"/>
            <a:r>
              <a:rPr lang="en-US" sz="2400" dirty="0">
                <a:latin typeface="Arial"/>
              </a:rPr>
              <a:t>As nominal wage falls the short-run aggregate supply curve will shift to the right</a:t>
            </a:r>
          </a:p>
          <a:p>
            <a:pPr marL="608965" indent="-456565"/>
            <a:r>
              <a:rPr lang="en-US" sz="2400" dirty="0">
                <a:latin typeface="Arial"/>
              </a:rPr>
              <a:t>When it reaches SRAS</a:t>
            </a:r>
            <a:r>
              <a:rPr lang="en-US" sz="2400" baseline="-25000" dirty="0">
                <a:latin typeface="Arial"/>
              </a:rPr>
              <a:t>2</a:t>
            </a:r>
            <a:r>
              <a:rPr lang="en-US" sz="2400" dirty="0">
                <a:latin typeface="Arial"/>
              </a:rPr>
              <a:t> the economy will have returned to its potential output, employment will have returned to its natural level, and at price level P</a:t>
            </a:r>
            <a:r>
              <a:rPr lang="en-US" sz="2400" baseline="-25000" dirty="0">
                <a:latin typeface="Arial"/>
              </a:rPr>
              <a:t>3</a:t>
            </a:r>
            <a:r>
              <a:rPr lang="en-US" sz="2400" dirty="0">
                <a:latin typeface="Arial"/>
              </a:rPr>
              <a:t> the economy reaches the new </a:t>
            </a:r>
            <a:r>
              <a:rPr lang="en-US" sz="2400" i="1" dirty="0">
                <a:latin typeface="Arial"/>
              </a:rPr>
              <a:t>Long run </a:t>
            </a:r>
            <a:r>
              <a:rPr lang="en-US" sz="2400" dirty="0">
                <a:latin typeface="Arial"/>
              </a:rPr>
              <a:t>equilibrium at point C</a:t>
            </a:r>
            <a:endParaRPr lang="en-US" sz="1850" dirty="0"/>
          </a:p>
          <a:p>
            <a:pPr marL="608965" indent="-456565">
              <a:lnSpc>
                <a:spcPct val="114999"/>
              </a:lnSpc>
            </a:pPr>
            <a:endParaRPr lang="en-US" dirty="0"/>
          </a:p>
          <a:p>
            <a:pPr marL="608965" indent="-456565">
              <a:lnSpc>
                <a:spcPct val="114999"/>
              </a:lnSpc>
            </a:pPr>
            <a:endParaRPr lang="en-US" dirty="0"/>
          </a:p>
        </p:txBody>
      </p:sp>
    </p:spTree>
    <p:extLst>
      <p:ext uri="{BB962C8B-B14F-4D97-AF65-F5344CB8AC3E}">
        <p14:creationId xmlns:p14="http://schemas.microsoft.com/office/powerpoint/2010/main" val="1016873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C7DB7-3247-FCDC-3CD8-DB2CA43AB341}"/>
              </a:ext>
            </a:extLst>
          </p:cNvPr>
          <p:cNvSpPr>
            <a:spLocks noGrp="1"/>
          </p:cNvSpPr>
          <p:nvPr>
            <p:ph type="title"/>
          </p:nvPr>
        </p:nvSpPr>
        <p:spPr/>
        <p:txBody>
          <a:bodyPr/>
          <a:lstStyle/>
          <a:p>
            <a:r>
              <a:rPr lang="en-US" b="1" dirty="0">
                <a:latin typeface="Arial"/>
                <a:cs typeface="Arial"/>
              </a:rPr>
              <a:t>9.4 Shift in Aggregate Supply</a:t>
            </a:r>
            <a:endParaRPr lang="en-US" dirty="0"/>
          </a:p>
          <a:p>
            <a:endParaRPr lang="en-US" dirty="0"/>
          </a:p>
        </p:txBody>
      </p:sp>
      <p:pic>
        <p:nvPicPr>
          <p:cNvPr id="5" name="Picture 4" descr="an aggregate demand curve at AD1 and a short-run aggregate supply at SRAS1, an economy is initially in equilibrium at its potential output YP, at a price level of P1">
            <a:extLst>
              <a:ext uri="{FF2B5EF4-FFF2-40B4-BE49-F238E27FC236}">
                <a16:creationId xmlns:a16="http://schemas.microsoft.com/office/drawing/2014/main" id="{149CB81F-0C76-0AB5-6428-5875C17D7290}"/>
              </a:ext>
            </a:extLst>
          </p:cNvPr>
          <p:cNvPicPr>
            <a:picLocks noChangeAspect="1"/>
          </p:cNvPicPr>
          <p:nvPr/>
        </p:nvPicPr>
        <p:blipFill>
          <a:blip r:embed="rId2"/>
          <a:stretch>
            <a:fillRect/>
          </a:stretch>
        </p:blipFill>
        <p:spPr>
          <a:xfrm>
            <a:off x="365468" y="1341868"/>
            <a:ext cx="4966447" cy="4899029"/>
          </a:xfrm>
          <a:prstGeom prst="rect">
            <a:avLst/>
          </a:prstGeom>
        </p:spPr>
      </p:pic>
      <p:sp>
        <p:nvSpPr>
          <p:cNvPr id="3" name="Text Placeholder 2">
            <a:extLst>
              <a:ext uri="{FF2B5EF4-FFF2-40B4-BE49-F238E27FC236}">
                <a16:creationId xmlns:a16="http://schemas.microsoft.com/office/drawing/2014/main" id="{7AF54E72-E6D1-3C4D-EF47-29AED551FB2D}"/>
              </a:ext>
            </a:extLst>
          </p:cNvPr>
          <p:cNvSpPr>
            <a:spLocks noGrp="1"/>
          </p:cNvSpPr>
          <p:nvPr>
            <p:ph type="body" idx="1"/>
          </p:nvPr>
        </p:nvSpPr>
        <p:spPr>
          <a:xfrm>
            <a:off x="5439104" y="1844566"/>
            <a:ext cx="6387428" cy="4396331"/>
          </a:xfrm>
        </p:spPr>
        <p:txBody>
          <a:bodyPr/>
          <a:lstStyle/>
          <a:p>
            <a:pPr marL="608965" indent="-456565"/>
            <a:r>
              <a:rPr lang="en-US" sz="2400" dirty="0">
                <a:latin typeface="Arial"/>
              </a:rPr>
              <a:t>If the short-run aggregate supply curve shifts due to an increase in the cost of production there will be a reduction from SRAS</a:t>
            </a:r>
            <a:r>
              <a:rPr lang="en-US" sz="2400" baseline="-25000" dirty="0">
                <a:latin typeface="Arial"/>
              </a:rPr>
              <a:t>1</a:t>
            </a:r>
            <a:r>
              <a:rPr lang="en-US" sz="2400" dirty="0">
                <a:latin typeface="Arial"/>
              </a:rPr>
              <a:t> to SRAS</a:t>
            </a:r>
            <a:r>
              <a:rPr lang="en-US" sz="2400" baseline="-25000" dirty="0">
                <a:latin typeface="Arial"/>
              </a:rPr>
              <a:t>2</a:t>
            </a:r>
            <a:endParaRPr lang="en-US" sz="2400" dirty="0">
              <a:latin typeface="Arial"/>
            </a:endParaRPr>
          </a:p>
          <a:p>
            <a:pPr marL="608965" indent="-456565"/>
            <a:r>
              <a:rPr lang="en-US" sz="2400" dirty="0">
                <a:latin typeface="Arial"/>
              </a:rPr>
              <a:t>Price level rises to P</a:t>
            </a:r>
            <a:r>
              <a:rPr lang="en-US" sz="2400" baseline="-25000" dirty="0">
                <a:latin typeface="Arial"/>
              </a:rPr>
              <a:t>2</a:t>
            </a:r>
            <a:r>
              <a:rPr lang="en-US" sz="2400" dirty="0">
                <a:latin typeface="Arial"/>
              </a:rPr>
              <a:t> and real GDP falls to Y</a:t>
            </a:r>
            <a:r>
              <a:rPr lang="en-US" sz="2400" baseline="-25000" dirty="0">
                <a:latin typeface="Arial"/>
              </a:rPr>
              <a:t>2</a:t>
            </a:r>
            <a:endParaRPr lang="en-US" sz="2400" dirty="0">
              <a:latin typeface="Arial"/>
            </a:endParaRPr>
          </a:p>
          <a:p>
            <a:pPr marL="608965" indent="-456565"/>
            <a:r>
              <a:rPr lang="en-US" sz="2400" dirty="0">
                <a:latin typeface="Arial"/>
              </a:rPr>
              <a:t>There is a recessionary gap between Y</a:t>
            </a:r>
            <a:r>
              <a:rPr lang="en-US" sz="2400" baseline="-25000" dirty="0">
                <a:latin typeface="Arial"/>
              </a:rPr>
              <a:t>P</a:t>
            </a:r>
            <a:r>
              <a:rPr lang="en-US" sz="2400" dirty="0">
                <a:latin typeface="Arial"/>
              </a:rPr>
              <a:t> and Y</a:t>
            </a:r>
            <a:r>
              <a:rPr lang="en-US" sz="2400" baseline="-25000" dirty="0">
                <a:latin typeface="Arial"/>
              </a:rPr>
              <a:t>2</a:t>
            </a:r>
            <a:r>
              <a:rPr lang="en-US" sz="2400" dirty="0">
                <a:latin typeface="Arial"/>
              </a:rPr>
              <a:t> called </a:t>
            </a:r>
            <a:r>
              <a:rPr lang="en-US" sz="2400" i="1" dirty="0">
                <a:latin typeface="Arial"/>
              </a:rPr>
              <a:t>stagflation</a:t>
            </a:r>
          </a:p>
        </p:txBody>
      </p:sp>
    </p:spTree>
    <p:extLst>
      <p:ext uri="{BB962C8B-B14F-4D97-AF65-F5344CB8AC3E}">
        <p14:creationId xmlns:p14="http://schemas.microsoft.com/office/powerpoint/2010/main" val="1606935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prstGeom prst="rect">
            <a:avLst/>
          </a:prstGeom>
        </p:spPr>
        <p:txBody>
          <a:bodyPr spcFirstLastPara="1" wrap="square" lIns="121900" tIns="121900" rIns="121900" bIns="121900" anchor="t" anchorCtr="0">
            <a:noAutofit/>
          </a:bodyPr>
          <a:lstStyle/>
          <a:p>
            <a:r>
              <a:rPr lang="en-CA" b="1">
                <a:latin typeface="+mj-lt"/>
              </a:rPr>
              <a:t>Learning Outcomes</a:t>
            </a:r>
            <a:endParaRPr lang="en-CA" b="1">
              <a:latin typeface="Arial"/>
            </a:endParaRPr>
          </a:p>
        </p:txBody>
      </p:sp>
      <p:sp>
        <p:nvSpPr>
          <p:cNvPr id="2" name="Text Placeholder 1">
            <a:extLst>
              <a:ext uri="{FF2B5EF4-FFF2-40B4-BE49-F238E27FC236}">
                <a16:creationId xmlns:a16="http://schemas.microsoft.com/office/drawing/2014/main" id="{752444B8-550C-4A92-B17C-5FB38A07A14F}"/>
              </a:ext>
            </a:extLst>
          </p:cNvPr>
          <p:cNvSpPr>
            <a:spLocks noGrp="1"/>
          </p:cNvSpPr>
          <p:nvPr>
            <p:ph type="body" idx="1"/>
          </p:nvPr>
        </p:nvSpPr>
        <p:spPr/>
        <p:txBody>
          <a:bodyPr>
            <a:noAutofit/>
          </a:bodyPr>
          <a:lstStyle/>
          <a:p>
            <a:pPr marL="151765" indent="0">
              <a:lnSpc>
                <a:spcPct val="114999"/>
              </a:lnSpc>
              <a:buNone/>
            </a:pPr>
            <a:r>
              <a:rPr lang="en-US" sz="2400" dirty="0">
                <a:solidFill>
                  <a:srgbClr val="080808"/>
                </a:solidFill>
                <a:latin typeface="Arial"/>
              </a:rPr>
              <a:t>At the end of this chapter, you will be able to:</a:t>
            </a:r>
            <a:endParaRPr lang="en-US" sz="2400" dirty="0">
              <a:latin typeface="Arial"/>
            </a:endParaRPr>
          </a:p>
          <a:p>
            <a:pPr marL="608965" indent="-456565">
              <a:buFont typeface="Roboto" panose="020B0604020202020204" pitchFamily="34" charset="0"/>
              <a:buChar char="●"/>
            </a:pPr>
            <a:endParaRPr lang="en-CA" sz="2400" dirty="0">
              <a:latin typeface="Arial"/>
            </a:endParaRPr>
          </a:p>
          <a:p>
            <a:pPr marL="608965" indent="-456565">
              <a:buFont typeface="Roboto" panose="020B0604020202020204" pitchFamily="34" charset="0"/>
              <a:buChar char="●"/>
            </a:pPr>
            <a:r>
              <a:rPr lang="en-CA" sz="2400" dirty="0">
                <a:latin typeface="Arial"/>
              </a:rPr>
              <a:t>    Explain the determinants of Aggregate Demand</a:t>
            </a:r>
          </a:p>
          <a:p>
            <a:pPr marL="608965" indent="-456565">
              <a:buFont typeface="Roboto" panose="020B0604020202020204" pitchFamily="34" charset="0"/>
              <a:buChar char="●"/>
            </a:pPr>
            <a:r>
              <a:rPr lang="en-CA" sz="2400" dirty="0">
                <a:latin typeface="Arial"/>
              </a:rPr>
              <a:t>    Explain the determinants of Aggregate Supply</a:t>
            </a:r>
          </a:p>
          <a:p>
            <a:pPr marL="608965" indent="-456565">
              <a:buFont typeface="Roboto" panose="020B0604020202020204" pitchFamily="34" charset="0"/>
              <a:buChar char="●"/>
            </a:pPr>
            <a:r>
              <a:rPr lang="en-CA" sz="2400" dirty="0">
                <a:latin typeface="Arial"/>
              </a:rPr>
              <a:t>    Define Macroeconomic Equilibrium in the Long Run and the Short Run</a:t>
            </a:r>
          </a:p>
          <a:p>
            <a:pPr marL="608965" indent="-456565">
              <a:buFont typeface="Roboto" panose="020B0604020202020204" pitchFamily="34" charset="0"/>
              <a:buChar char="●"/>
            </a:pPr>
            <a:r>
              <a:rPr lang="en-CA" sz="2400" dirty="0">
                <a:latin typeface="Arial"/>
              </a:rPr>
              <a:t>    Identify Output Gaps</a:t>
            </a:r>
          </a:p>
          <a:p>
            <a:pPr marL="608965" indent="-456565">
              <a:lnSpc>
                <a:spcPct val="114999"/>
              </a:lnSpc>
              <a:buFont typeface="Roboto" panose="020B0604020202020204" pitchFamily="34" charset="0"/>
              <a:buChar char="●"/>
            </a:pPr>
            <a:endParaRPr lang="en-CA" sz="2400" dirty="0">
              <a:latin typeface="Arial"/>
            </a:endParaRPr>
          </a:p>
          <a:p>
            <a:pPr marL="608965" indent="-456565" algn="l">
              <a:lnSpc>
                <a:spcPct val="114999"/>
              </a:lnSpc>
              <a:buFont typeface="Arial" panose="020B0604020202020204" pitchFamily="34" charset="0"/>
              <a:buChar char="•"/>
            </a:pPr>
            <a:endParaRPr lang="en-CA" sz="2400" dirty="0">
              <a:solidFill>
                <a:srgbClr val="000000"/>
              </a:solidFill>
              <a:latin typeface="Arial" panose="020B0604020202020204" pitchFamily="34" charset="0"/>
              <a:cs typeface="Arial" panose="020B0604020202020204" pitchFamily="34" charset="0"/>
            </a:endParaRPr>
          </a:p>
          <a:p>
            <a:pPr marL="151765" indent="0">
              <a:lnSpc>
                <a:spcPct val="114999"/>
              </a:lnSpc>
              <a:buNone/>
            </a:pPr>
            <a:endParaRPr lang="en-US" sz="2400" dirty="0">
              <a:latin typeface="Arial"/>
            </a:endParaRPr>
          </a:p>
        </p:txBody>
      </p:sp>
    </p:spTree>
    <p:extLst>
      <p:ext uri="{BB962C8B-B14F-4D97-AF65-F5344CB8AC3E}">
        <p14:creationId xmlns:p14="http://schemas.microsoft.com/office/powerpoint/2010/main" val="2490420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E0433-C49D-5BCA-46A2-288C0EA82D57}"/>
              </a:ext>
            </a:extLst>
          </p:cNvPr>
          <p:cNvSpPr>
            <a:spLocks noGrp="1"/>
          </p:cNvSpPr>
          <p:nvPr>
            <p:ph type="title"/>
          </p:nvPr>
        </p:nvSpPr>
        <p:spPr/>
        <p:txBody>
          <a:bodyPr/>
          <a:lstStyle/>
          <a:p>
            <a:r>
              <a:rPr lang="en-US" b="1" dirty="0">
                <a:latin typeface="Arial"/>
                <a:cs typeface="Arial"/>
              </a:rPr>
              <a:t>9.5 Gaps and Public Policy</a:t>
            </a:r>
            <a:endParaRPr lang="en-US" dirty="0"/>
          </a:p>
          <a:p>
            <a:endParaRPr lang="en-US" dirty="0"/>
          </a:p>
        </p:txBody>
      </p:sp>
      <p:sp>
        <p:nvSpPr>
          <p:cNvPr id="3" name="Text Placeholder 2">
            <a:extLst>
              <a:ext uri="{FF2B5EF4-FFF2-40B4-BE49-F238E27FC236}">
                <a16:creationId xmlns:a16="http://schemas.microsoft.com/office/drawing/2014/main" id="{39D7CAB5-5214-58E3-B011-363983A7930A}"/>
              </a:ext>
            </a:extLst>
          </p:cNvPr>
          <p:cNvSpPr>
            <a:spLocks noGrp="1"/>
          </p:cNvSpPr>
          <p:nvPr>
            <p:ph type="body" idx="1"/>
          </p:nvPr>
        </p:nvSpPr>
        <p:spPr>
          <a:xfrm>
            <a:off x="415600" y="1639833"/>
            <a:ext cx="11360800" cy="4452000"/>
          </a:xfrm>
        </p:spPr>
        <p:txBody>
          <a:bodyPr/>
          <a:lstStyle/>
          <a:p>
            <a:pPr marL="608965" indent="-456565"/>
            <a:r>
              <a:rPr lang="en-US" sz="2400" dirty="0">
                <a:latin typeface="Arial"/>
              </a:rPr>
              <a:t>Economic gaps have 2 alternatives</a:t>
            </a:r>
          </a:p>
          <a:p>
            <a:pPr marL="1218550" lvl="1" indent="-456565"/>
            <a:r>
              <a:rPr lang="en-US" sz="2467" dirty="0">
                <a:latin typeface="Arial"/>
              </a:rPr>
              <a:t>Non-intervention policy</a:t>
            </a:r>
          </a:p>
          <a:p>
            <a:pPr marL="1828134" lvl="2" indent="-456565"/>
            <a:r>
              <a:rPr lang="en-US" sz="2467" dirty="0">
                <a:latin typeface="Arial"/>
              </a:rPr>
              <a:t>Allow the economy to adjust on its own back to potential output</a:t>
            </a:r>
          </a:p>
          <a:p>
            <a:pPr marL="1218550" lvl="1" indent="-456565"/>
            <a:r>
              <a:rPr lang="en-US" sz="2467" dirty="0">
                <a:latin typeface="Arial"/>
              </a:rPr>
              <a:t>Stabilization policy</a:t>
            </a:r>
          </a:p>
          <a:p>
            <a:pPr marL="1828134" lvl="2" indent="-456565"/>
            <a:r>
              <a:rPr lang="en-US" sz="2467" dirty="0">
                <a:latin typeface="Arial"/>
              </a:rPr>
              <a:t>Work on policies that shift the aggregate demand or short-run aggregate supply curves</a:t>
            </a:r>
          </a:p>
          <a:p>
            <a:pPr marL="1218550" lvl="1" indent="-456565"/>
            <a:endParaRPr lang="en-US" sz="2467" dirty="0">
              <a:latin typeface="Arial"/>
            </a:endParaRPr>
          </a:p>
        </p:txBody>
      </p:sp>
    </p:spTree>
    <p:extLst>
      <p:ext uri="{BB962C8B-B14F-4D97-AF65-F5344CB8AC3E}">
        <p14:creationId xmlns:p14="http://schemas.microsoft.com/office/powerpoint/2010/main" val="1232140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24391-9C25-BB45-E5FB-26FD70691F04}"/>
              </a:ext>
            </a:extLst>
          </p:cNvPr>
          <p:cNvSpPr>
            <a:spLocks noGrp="1"/>
          </p:cNvSpPr>
          <p:nvPr>
            <p:ph type="title"/>
          </p:nvPr>
        </p:nvSpPr>
        <p:spPr/>
        <p:txBody>
          <a:bodyPr>
            <a:noAutofit/>
          </a:bodyPr>
          <a:lstStyle/>
          <a:p>
            <a:r>
              <a:rPr lang="en-US" b="1" dirty="0">
                <a:latin typeface="Arial"/>
                <a:cs typeface="Arial"/>
              </a:rPr>
              <a:t>9.5 Key Terms</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F7DF5142-B2A2-AC95-BAB7-136C07B69263}"/>
              </a:ext>
            </a:extLst>
          </p:cNvPr>
          <p:cNvSpPr>
            <a:spLocks noGrp="1"/>
          </p:cNvSpPr>
          <p:nvPr>
            <p:ph type="body" idx="1"/>
          </p:nvPr>
        </p:nvSpPr>
        <p:spPr>
          <a:xfrm>
            <a:off x="415600" y="1207620"/>
            <a:ext cx="11360800" cy="4452000"/>
          </a:xfrm>
        </p:spPr>
        <p:txBody>
          <a:bodyPr>
            <a:noAutofit/>
          </a:bodyPr>
          <a:lstStyle/>
          <a:p>
            <a:pPr marL="608965" indent="-456565"/>
            <a:r>
              <a:rPr lang="en-CA" dirty="0">
                <a:latin typeface="Arial"/>
              </a:rPr>
              <a:t>Aggregate demand (AD)</a:t>
            </a:r>
          </a:p>
          <a:p>
            <a:pPr marL="608965" indent="-456565"/>
            <a:r>
              <a:rPr lang="en-CA" dirty="0">
                <a:latin typeface="Arial"/>
              </a:rPr>
              <a:t>Aggregate demand curve</a:t>
            </a:r>
          </a:p>
          <a:p>
            <a:pPr marL="608965" indent="-456565"/>
            <a:r>
              <a:rPr lang="en-CA" dirty="0">
                <a:latin typeface="Arial"/>
              </a:rPr>
              <a:t>Aggregate supply (AS)</a:t>
            </a:r>
          </a:p>
          <a:p>
            <a:pPr marL="608965" indent="-456565"/>
            <a:r>
              <a:rPr lang="en-CA" dirty="0">
                <a:latin typeface="Arial"/>
              </a:rPr>
              <a:t>Aggregate supply curve</a:t>
            </a:r>
          </a:p>
          <a:p>
            <a:pPr marL="608965" indent="-456565"/>
            <a:r>
              <a:rPr lang="en-CA" dirty="0">
                <a:latin typeface="Arial"/>
              </a:rPr>
              <a:t>Exchange rate</a:t>
            </a:r>
          </a:p>
          <a:p>
            <a:pPr marL="608965" indent="-456565"/>
            <a:r>
              <a:rPr lang="en-CA" dirty="0">
                <a:latin typeface="Arial"/>
              </a:rPr>
              <a:t>Foreign price effect</a:t>
            </a:r>
          </a:p>
          <a:p>
            <a:pPr marL="608965" indent="-456565"/>
            <a:r>
              <a:rPr lang="en-CA" dirty="0">
                <a:latin typeface="Arial"/>
              </a:rPr>
              <a:t>Full-employment GDP</a:t>
            </a:r>
          </a:p>
          <a:p>
            <a:pPr marL="608965" indent="-456565"/>
            <a:r>
              <a:rPr lang="en-CA" dirty="0">
                <a:latin typeface="Arial"/>
              </a:rPr>
              <a:t>Inflationary gap</a:t>
            </a:r>
          </a:p>
          <a:p>
            <a:pPr marL="608965" indent="-456565"/>
            <a:r>
              <a:rPr lang="en-CA" dirty="0">
                <a:latin typeface="Arial"/>
              </a:rPr>
              <a:t>Interest rate effect</a:t>
            </a:r>
          </a:p>
          <a:p>
            <a:pPr marL="608965" indent="-456565"/>
            <a:r>
              <a:rPr lang="en-CA" dirty="0">
                <a:latin typeface="Arial"/>
              </a:rPr>
              <a:t>Long run aggregate supply (LRAS) curve</a:t>
            </a:r>
          </a:p>
          <a:p>
            <a:pPr marL="608965" indent="-456565"/>
            <a:r>
              <a:rPr lang="en-CA" dirty="0">
                <a:latin typeface="Arial"/>
              </a:rPr>
              <a:t>Long run macro equilibrium</a:t>
            </a:r>
          </a:p>
          <a:p>
            <a:pPr marL="608965" indent="-456565"/>
            <a:r>
              <a:rPr lang="en-CA" dirty="0">
                <a:latin typeface="Arial"/>
              </a:rPr>
              <a:t>Recessionary gap</a:t>
            </a:r>
          </a:p>
          <a:p>
            <a:pPr marL="608965" indent="-456565"/>
            <a:r>
              <a:rPr lang="en-CA" dirty="0">
                <a:latin typeface="Arial"/>
              </a:rPr>
              <a:t>Short run aggregate supply (SRAS) curve</a:t>
            </a:r>
          </a:p>
          <a:p>
            <a:pPr marL="608965" indent="-456565"/>
            <a:r>
              <a:rPr lang="en-CA" dirty="0">
                <a:latin typeface="Arial"/>
              </a:rPr>
              <a:t>Short run macro equilibrium</a:t>
            </a:r>
          </a:p>
          <a:p>
            <a:pPr marL="608965" indent="-456565"/>
            <a:r>
              <a:rPr lang="en-CA" dirty="0">
                <a:latin typeface="Arial"/>
              </a:rPr>
              <a:t>Stagflation</a:t>
            </a:r>
          </a:p>
          <a:p>
            <a:pPr marL="608965" indent="-456565"/>
            <a:r>
              <a:rPr lang="en-CA" dirty="0">
                <a:latin typeface="Arial"/>
              </a:rPr>
              <a:t>Wealth effect</a:t>
            </a:r>
          </a:p>
        </p:txBody>
      </p:sp>
    </p:spTree>
    <p:extLst>
      <p:ext uri="{BB962C8B-B14F-4D97-AF65-F5344CB8AC3E}">
        <p14:creationId xmlns:p14="http://schemas.microsoft.com/office/powerpoint/2010/main" val="3676011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62384-8204-0A28-269F-D4CF048EEA6A}"/>
              </a:ext>
            </a:extLst>
          </p:cNvPr>
          <p:cNvSpPr>
            <a:spLocks noGrp="1"/>
          </p:cNvSpPr>
          <p:nvPr>
            <p:ph type="title"/>
          </p:nvPr>
        </p:nvSpPr>
        <p:spPr/>
        <p:txBody>
          <a:bodyPr>
            <a:normAutofit/>
          </a:bodyPr>
          <a:lstStyle/>
          <a:p>
            <a:r>
              <a:rPr lang="en-US" b="1" dirty="0">
                <a:latin typeface="Arial"/>
              </a:rPr>
              <a:t>9.1 Aggregate Supply I</a:t>
            </a:r>
          </a:p>
        </p:txBody>
      </p:sp>
      <p:sp>
        <p:nvSpPr>
          <p:cNvPr id="3" name="Text Placeholder 2">
            <a:extLst>
              <a:ext uri="{FF2B5EF4-FFF2-40B4-BE49-F238E27FC236}">
                <a16:creationId xmlns:a16="http://schemas.microsoft.com/office/drawing/2014/main" id="{B690CCC1-6103-18CA-D406-CBF2EE008468}"/>
              </a:ext>
            </a:extLst>
          </p:cNvPr>
          <p:cNvSpPr>
            <a:spLocks noGrp="1"/>
          </p:cNvSpPr>
          <p:nvPr>
            <p:ph type="body" idx="1"/>
          </p:nvPr>
        </p:nvSpPr>
        <p:spPr>
          <a:xfrm>
            <a:off x="415600" y="1539192"/>
            <a:ext cx="11303292" cy="4452000"/>
          </a:xfrm>
        </p:spPr>
        <p:txBody>
          <a:bodyPr spcFirstLastPara="1" wrap="square" lIns="91425" tIns="91425" rIns="91425" bIns="91425" anchor="t" anchorCtr="0">
            <a:noAutofit/>
          </a:bodyPr>
          <a:lstStyle/>
          <a:p>
            <a:pPr marL="608965" indent="-456565">
              <a:lnSpc>
                <a:spcPct val="114999"/>
              </a:lnSpc>
            </a:pPr>
            <a:r>
              <a:rPr lang="en-US" sz="2400" dirty="0">
                <a:latin typeface="Arial"/>
              </a:rPr>
              <a:t>The Aggregate Demand-Aggregate Supply model answers questions about what determines the level of economic activity and what causes economic activity to speed up or slow down.</a:t>
            </a:r>
          </a:p>
          <a:p>
            <a:pPr marL="608965" indent="-456565">
              <a:lnSpc>
                <a:spcPct val="114999"/>
              </a:lnSpc>
            </a:pPr>
            <a:endParaRPr lang="en-US" sz="2400" dirty="0">
              <a:latin typeface="Arial"/>
            </a:endParaRPr>
          </a:p>
          <a:p>
            <a:pPr marL="608965" indent="-456565">
              <a:lnSpc>
                <a:spcPct val="114999"/>
              </a:lnSpc>
            </a:pPr>
            <a:r>
              <a:rPr lang="en-US" sz="2400" dirty="0">
                <a:latin typeface="Arial"/>
              </a:rPr>
              <a:t>Decisions are made about the quantity of output based on profits expected, which are determined by the sell price of the outputs and the inputs needed.</a:t>
            </a:r>
          </a:p>
          <a:p>
            <a:pPr marL="608965" indent="-456565">
              <a:lnSpc>
                <a:spcPct val="114999"/>
              </a:lnSpc>
            </a:pPr>
            <a:endParaRPr lang="en-US" sz="2400" dirty="0">
              <a:latin typeface="Arial"/>
            </a:endParaRPr>
          </a:p>
          <a:p>
            <a:pPr marL="608965" indent="-456565">
              <a:lnSpc>
                <a:spcPct val="114999"/>
              </a:lnSpc>
            </a:pPr>
            <a:r>
              <a:rPr lang="en-US" sz="2400" dirty="0">
                <a:latin typeface="Arial"/>
              </a:rPr>
              <a:t>The aggregate supply (AS) curve shows total quantity of output firms will produce and sell at each aggregate price level, holding the price of inputs fixed.</a:t>
            </a:r>
          </a:p>
          <a:p>
            <a:pPr marL="151765" indent="0">
              <a:lnSpc>
                <a:spcPct val="114999"/>
              </a:lnSpc>
              <a:buNone/>
            </a:pPr>
            <a:endParaRPr lang="en-US" sz="2400" i="1" dirty="0">
              <a:latin typeface="Arial"/>
            </a:endParaRPr>
          </a:p>
          <a:p>
            <a:pPr marL="151765" indent="0">
              <a:lnSpc>
                <a:spcPct val="114999"/>
              </a:lnSpc>
              <a:buNone/>
            </a:pPr>
            <a:endParaRPr lang="en-US" sz="2400" dirty="0">
              <a:latin typeface="Arial"/>
            </a:endParaRPr>
          </a:p>
          <a:p>
            <a:pPr marL="608965" indent="-456565">
              <a:lnSpc>
                <a:spcPct val="114999"/>
              </a:lnSpc>
            </a:pPr>
            <a:endParaRPr lang="en-US" sz="2400" dirty="0">
              <a:latin typeface="Arial"/>
            </a:endParaRPr>
          </a:p>
        </p:txBody>
      </p:sp>
    </p:spTree>
    <p:extLst>
      <p:ext uri="{BB962C8B-B14F-4D97-AF65-F5344CB8AC3E}">
        <p14:creationId xmlns:p14="http://schemas.microsoft.com/office/powerpoint/2010/main" val="555120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62384-8204-0A28-269F-D4CF048EEA6A}"/>
              </a:ext>
            </a:extLst>
          </p:cNvPr>
          <p:cNvSpPr>
            <a:spLocks noGrp="1"/>
          </p:cNvSpPr>
          <p:nvPr>
            <p:ph type="title"/>
          </p:nvPr>
        </p:nvSpPr>
        <p:spPr/>
        <p:txBody>
          <a:bodyPr>
            <a:normAutofit/>
          </a:bodyPr>
          <a:lstStyle/>
          <a:p>
            <a:r>
              <a:rPr lang="en-US" b="1" dirty="0">
                <a:latin typeface="Arial"/>
              </a:rPr>
              <a:t>9.1 Aggregate Supply II</a:t>
            </a:r>
          </a:p>
        </p:txBody>
      </p:sp>
      <p:pic>
        <p:nvPicPr>
          <p:cNvPr id="6" name="Picture 5" descr="The Aggregate Supply Curve. Aggregate supply (AS) slopes up, because as the price level for outputs rises, with the price of inputs remaining fixed, firms have an incentive to produce more and to earn higher profits. The potential GDP line shows the maximum that the economy can produce with full employment of workers and physical capital.">
            <a:extLst>
              <a:ext uri="{FF2B5EF4-FFF2-40B4-BE49-F238E27FC236}">
                <a16:creationId xmlns:a16="http://schemas.microsoft.com/office/drawing/2014/main" id="{522D60D3-1563-875D-1ABA-583083BA7D5F}"/>
              </a:ext>
            </a:extLst>
          </p:cNvPr>
          <p:cNvPicPr>
            <a:picLocks noChangeAspect="1"/>
          </p:cNvPicPr>
          <p:nvPr/>
        </p:nvPicPr>
        <p:blipFill>
          <a:blip r:embed="rId3"/>
          <a:stretch>
            <a:fillRect/>
          </a:stretch>
        </p:blipFill>
        <p:spPr>
          <a:xfrm>
            <a:off x="214032" y="1695451"/>
            <a:ext cx="4683154" cy="3771390"/>
          </a:xfrm>
          <a:prstGeom prst="rect">
            <a:avLst/>
          </a:prstGeom>
        </p:spPr>
      </p:pic>
      <p:sp>
        <p:nvSpPr>
          <p:cNvPr id="3" name="Text Placeholder 2">
            <a:extLst>
              <a:ext uri="{FF2B5EF4-FFF2-40B4-BE49-F238E27FC236}">
                <a16:creationId xmlns:a16="http://schemas.microsoft.com/office/drawing/2014/main" id="{B690CCC1-6103-18CA-D406-CBF2EE008468}"/>
              </a:ext>
            </a:extLst>
          </p:cNvPr>
          <p:cNvSpPr>
            <a:spLocks noGrp="1"/>
          </p:cNvSpPr>
          <p:nvPr>
            <p:ph type="body" idx="1"/>
          </p:nvPr>
        </p:nvSpPr>
        <p:spPr>
          <a:xfrm>
            <a:off x="4897185" y="1202999"/>
            <a:ext cx="6879215" cy="5108334"/>
          </a:xfrm>
        </p:spPr>
        <p:txBody>
          <a:bodyPr spcFirstLastPara="1" wrap="square" lIns="91425" tIns="91425" rIns="91425" bIns="91425" anchor="t" anchorCtr="0">
            <a:noAutofit/>
          </a:bodyPr>
          <a:lstStyle/>
          <a:p>
            <a:pPr marL="608965" indent="-456565">
              <a:lnSpc>
                <a:spcPct val="114999"/>
              </a:lnSpc>
            </a:pPr>
            <a:r>
              <a:rPr lang="en-US" sz="2400" dirty="0">
                <a:latin typeface="Arial"/>
              </a:rPr>
              <a:t>The </a:t>
            </a:r>
            <a:r>
              <a:rPr lang="en-US" sz="2400" i="1" dirty="0">
                <a:latin typeface="Arial"/>
              </a:rPr>
              <a:t>short run </a:t>
            </a:r>
            <a:r>
              <a:rPr lang="en-US" sz="2400" dirty="0">
                <a:latin typeface="Arial"/>
              </a:rPr>
              <a:t>aggregate supply curve slopes up to show that as the price level for outputs rises and the price of inputs remains fixed there is an incentive to produce more. (</a:t>
            </a:r>
            <a:r>
              <a:rPr lang="en-US" sz="2400" i="1" dirty="0">
                <a:latin typeface="Arial"/>
              </a:rPr>
              <a:t>movement along </a:t>
            </a:r>
            <a:r>
              <a:rPr lang="en-US" sz="2400" dirty="0">
                <a:latin typeface="Arial"/>
              </a:rPr>
              <a:t>the AS curve).</a:t>
            </a:r>
          </a:p>
          <a:p>
            <a:pPr marL="608965" indent="-456565">
              <a:lnSpc>
                <a:spcPct val="114999"/>
              </a:lnSpc>
            </a:pPr>
            <a:endParaRPr lang="en-US" sz="2400" dirty="0">
              <a:latin typeface="Arial"/>
            </a:endParaRPr>
          </a:p>
          <a:p>
            <a:pPr marL="152400" indent="0">
              <a:lnSpc>
                <a:spcPct val="114999"/>
              </a:lnSpc>
              <a:buNone/>
            </a:pPr>
            <a:endParaRPr lang="en-US" sz="2400" dirty="0">
              <a:latin typeface="Arial"/>
            </a:endParaRPr>
          </a:p>
          <a:p>
            <a:pPr marL="608965" indent="-456565">
              <a:lnSpc>
                <a:spcPct val="114999"/>
              </a:lnSpc>
            </a:pPr>
            <a:r>
              <a:rPr lang="en-US" sz="2400" dirty="0">
                <a:latin typeface="Arial"/>
              </a:rPr>
              <a:t>In the </a:t>
            </a:r>
            <a:r>
              <a:rPr lang="en-US" sz="2400" i="1" dirty="0">
                <a:latin typeface="Arial"/>
              </a:rPr>
              <a:t>long run</a:t>
            </a:r>
            <a:r>
              <a:rPr lang="en-US" sz="2400" dirty="0">
                <a:latin typeface="Arial"/>
              </a:rPr>
              <a:t>, real GDP is independent of price level so the long run aggregate supply curve is a vertical line at potential GDP.</a:t>
            </a:r>
          </a:p>
          <a:p>
            <a:pPr marL="151765" indent="0">
              <a:lnSpc>
                <a:spcPct val="114999"/>
              </a:lnSpc>
              <a:buNone/>
            </a:pPr>
            <a:endParaRPr lang="en-US" sz="2200" i="1" dirty="0">
              <a:latin typeface="Arial"/>
            </a:endParaRPr>
          </a:p>
          <a:p>
            <a:pPr marL="151765" indent="0">
              <a:lnSpc>
                <a:spcPct val="114999"/>
              </a:lnSpc>
              <a:buNone/>
            </a:pPr>
            <a:endParaRPr lang="en-US" sz="2200" dirty="0">
              <a:latin typeface="Arial"/>
            </a:endParaRPr>
          </a:p>
          <a:p>
            <a:pPr marL="608965" indent="-456565">
              <a:lnSpc>
                <a:spcPct val="114999"/>
              </a:lnSpc>
            </a:pPr>
            <a:endParaRPr lang="en-US" sz="2200" dirty="0">
              <a:latin typeface="Arial"/>
            </a:endParaRPr>
          </a:p>
        </p:txBody>
      </p:sp>
    </p:spTree>
    <p:extLst>
      <p:ext uri="{BB962C8B-B14F-4D97-AF65-F5344CB8AC3E}">
        <p14:creationId xmlns:p14="http://schemas.microsoft.com/office/powerpoint/2010/main" val="312225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a:rPr>
              <a:t>9.1 Aggregate Supply III</a:t>
            </a:r>
            <a:endParaRPr lang="en-CA" dirty="0"/>
          </a:p>
        </p:txBody>
      </p:sp>
      <p:sp>
        <p:nvSpPr>
          <p:cNvPr id="3" name="Text Placeholder 2"/>
          <p:cNvSpPr>
            <a:spLocks noGrp="1"/>
          </p:cNvSpPr>
          <p:nvPr>
            <p:ph type="body" idx="1"/>
          </p:nvPr>
        </p:nvSpPr>
        <p:spPr/>
        <p:txBody>
          <a:bodyPr/>
          <a:lstStyle/>
          <a:p>
            <a:pPr marL="608965" indent="-456565">
              <a:lnSpc>
                <a:spcPct val="114999"/>
              </a:lnSpc>
            </a:pPr>
            <a:r>
              <a:rPr lang="en-US" sz="2400" dirty="0">
                <a:latin typeface="Arial"/>
              </a:rPr>
              <a:t>When real GDP (shown by the AS curve) is </a:t>
            </a:r>
            <a:r>
              <a:rPr lang="en-US" sz="2400" i="1" dirty="0">
                <a:latin typeface="Arial"/>
              </a:rPr>
              <a:t>equal</a:t>
            </a:r>
            <a:r>
              <a:rPr lang="en-US" sz="2400" dirty="0">
                <a:latin typeface="Arial"/>
              </a:rPr>
              <a:t> to potential GDP, the economy faces full employment, unemployment (UN) is at its natural rate.</a:t>
            </a:r>
          </a:p>
          <a:p>
            <a:pPr marL="608965" indent="-456565">
              <a:lnSpc>
                <a:spcPct val="114999"/>
              </a:lnSpc>
            </a:pPr>
            <a:endParaRPr lang="en-US" sz="2400" dirty="0">
              <a:latin typeface="Arial"/>
            </a:endParaRPr>
          </a:p>
          <a:p>
            <a:pPr marL="608965" indent="-456565">
              <a:lnSpc>
                <a:spcPct val="114999"/>
              </a:lnSpc>
            </a:pPr>
            <a:endParaRPr lang="en-US" sz="2400" dirty="0">
              <a:latin typeface="Arial"/>
            </a:endParaRPr>
          </a:p>
          <a:p>
            <a:pPr marL="608965" indent="-456565">
              <a:lnSpc>
                <a:spcPct val="114999"/>
              </a:lnSpc>
            </a:pPr>
            <a:r>
              <a:rPr lang="en-US" sz="2400" dirty="0">
                <a:latin typeface="Arial"/>
              </a:rPr>
              <a:t>To the left of the potential GDP line, real GDP is </a:t>
            </a:r>
            <a:r>
              <a:rPr lang="en-US" sz="2400" i="1" dirty="0">
                <a:latin typeface="Arial"/>
              </a:rPr>
              <a:t>less</a:t>
            </a:r>
            <a:r>
              <a:rPr lang="en-US" sz="2400" dirty="0">
                <a:latin typeface="Arial"/>
              </a:rPr>
              <a:t> than Potential GDP, and the economy faces recession, UN is greater than its natural rate.</a:t>
            </a:r>
          </a:p>
          <a:p>
            <a:pPr marL="608965" indent="-456565">
              <a:lnSpc>
                <a:spcPct val="114999"/>
              </a:lnSpc>
            </a:pPr>
            <a:endParaRPr lang="en-US" sz="2400" dirty="0">
              <a:latin typeface="Arial"/>
            </a:endParaRPr>
          </a:p>
          <a:p>
            <a:pPr marL="608965" indent="-456565">
              <a:lnSpc>
                <a:spcPct val="114999"/>
              </a:lnSpc>
            </a:pPr>
            <a:endParaRPr lang="en-US" sz="2400" dirty="0">
              <a:latin typeface="Arial"/>
            </a:endParaRPr>
          </a:p>
          <a:p>
            <a:pPr marL="608965" indent="-456565">
              <a:lnSpc>
                <a:spcPct val="114999"/>
              </a:lnSpc>
            </a:pPr>
            <a:r>
              <a:rPr lang="en-US" sz="2400" dirty="0">
                <a:latin typeface="Arial"/>
              </a:rPr>
              <a:t>To the right of the potential GDP line, real GDP is </a:t>
            </a:r>
            <a:r>
              <a:rPr lang="en-US" sz="2400" i="1" dirty="0">
                <a:latin typeface="Arial"/>
              </a:rPr>
              <a:t>greater</a:t>
            </a:r>
            <a:r>
              <a:rPr lang="en-US" sz="2400" dirty="0">
                <a:latin typeface="Arial"/>
              </a:rPr>
              <a:t> than Potential GDP, and the economy faces inflation, UN is less than its natural rate. </a:t>
            </a:r>
          </a:p>
          <a:p>
            <a:endParaRPr lang="en-CA" dirty="0"/>
          </a:p>
        </p:txBody>
      </p:sp>
    </p:spTree>
    <p:extLst>
      <p:ext uri="{BB962C8B-B14F-4D97-AF65-F5344CB8AC3E}">
        <p14:creationId xmlns:p14="http://schemas.microsoft.com/office/powerpoint/2010/main" val="1646631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87AF3-6FAC-6547-B595-D9EA97D68548}"/>
              </a:ext>
            </a:extLst>
          </p:cNvPr>
          <p:cNvSpPr>
            <a:spLocks noGrp="1"/>
          </p:cNvSpPr>
          <p:nvPr>
            <p:ph type="title"/>
          </p:nvPr>
        </p:nvSpPr>
        <p:spPr/>
        <p:txBody>
          <a:bodyPr>
            <a:normAutofit fontScale="90000"/>
          </a:bodyPr>
          <a:lstStyle/>
          <a:p>
            <a:r>
              <a:rPr lang="en-US" b="1" dirty="0">
                <a:latin typeface="Arial"/>
              </a:rPr>
              <a:t>9.1 Changes or Shifts in the Short Run Aggregate Supply Curve</a:t>
            </a:r>
          </a:p>
        </p:txBody>
      </p:sp>
      <p:pic>
        <p:nvPicPr>
          <p:cNvPr id="4" name="Picture 3" descr="&#10;In Panel (a), SRAS1 shifts leftward to SRAS2 that is caused by an increase in the price of natural resource. A decrease in the price of a natural resource would lower the cost of production and, other things unchanged, would allow greater production from the economy’s stock of resources and would shift the short-run aggregate supply curve to the right; such a shift is shown in Panel (b) by a shift from SRAS1 to SRAS3.&#10;">
            <a:extLst>
              <a:ext uri="{FF2B5EF4-FFF2-40B4-BE49-F238E27FC236}">
                <a16:creationId xmlns:a16="http://schemas.microsoft.com/office/drawing/2014/main" id="{5EE52F03-E0ED-4BBD-A315-69AAB4C9348D}"/>
              </a:ext>
            </a:extLst>
          </p:cNvPr>
          <p:cNvPicPr>
            <a:picLocks noChangeAspect="1"/>
          </p:cNvPicPr>
          <p:nvPr/>
        </p:nvPicPr>
        <p:blipFill>
          <a:blip r:embed="rId3"/>
          <a:stretch>
            <a:fillRect/>
          </a:stretch>
        </p:blipFill>
        <p:spPr>
          <a:xfrm>
            <a:off x="1046221" y="1152115"/>
            <a:ext cx="9726223" cy="4980958"/>
          </a:xfrm>
          <a:prstGeom prst="rect">
            <a:avLst/>
          </a:prstGeom>
        </p:spPr>
      </p:pic>
    </p:spTree>
    <p:extLst>
      <p:ext uri="{BB962C8B-B14F-4D97-AF65-F5344CB8AC3E}">
        <p14:creationId xmlns:p14="http://schemas.microsoft.com/office/powerpoint/2010/main" val="1252526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A2DDC-D1AC-E72A-278F-289AC735362F}"/>
              </a:ext>
            </a:extLst>
          </p:cNvPr>
          <p:cNvSpPr>
            <a:spLocks noGrp="1"/>
          </p:cNvSpPr>
          <p:nvPr>
            <p:ph type="title"/>
          </p:nvPr>
        </p:nvSpPr>
        <p:spPr/>
        <p:txBody>
          <a:bodyPr>
            <a:noAutofit/>
          </a:bodyPr>
          <a:lstStyle/>
          <a:p>
            <a:r>
              <a:rPr lang="en-US" b="1" dirty="0">
                <a:latin typeface="Arial"/>
              </a:rPr>
              <a:t>9.1 Changes or Shifts in the Long Run Aggregate Supply Curve</a:t>
            </a:r>
            <a:endParaRPr lang="en-US" dirty="0">
              <a:latin typeface="Arial"/>
            </a:endParaRPr>
          </a:p>
        </p:txBody>
      </p:sp>
      <p:pic>
        <p:nvPicPr>
          <p:cNvPr id="4" name="Picture 3" descr="Potential GDP (YP) is the real GDP the economy could produce on a sustained basis without putting pressure on costs and prices. YP is independent of P.">
            <a:extLst>
              <a:ext uri="{FF2B5EF4-FFF2-40B4-BE49-F238E27FC236}">
                <a16:creationId xmlns:a16="http://schemas.microsoft.com/office/drawing/2014/main" id="{6677A344-23EF-4E32-B46B-5EE084436D76}"/>
              </a:ext>
            </a:extLst>
          </p:cNvPr>
          <p:cNvPicPr>
            <a:picLocks noChangeAspect="1"/>
          </p:cNvPicPr>
          <p:nvPr/>
        </p:nvPicPr>
        <p:blipFill>
          <a:blip r:embed="rId3"/>
          <a:stretch>
            <a:fillRect/>
          </a:stretch>
        </p:blipFill>
        <p:spPr>
          <a:xfrm>
            <a:off x="2790497" y="1357067"/>
            <a:ext cx="5717627" cy="4991012"/>
          </a:xfrm>
          <a:prstGeom prst="rect">
            <a:avLst/>
          </a:prstGeom>
        </p:spPr>
      </p:pic>
      <p:sp>
        <p:nvSpPr>
          <p:cNvPr id="3" name="TextBox 2"/>
          <p:cNvSpPr txBox="1"/>
          <p:nvPr/>
        </p:nvSpPr>
        <p:spPr>
          <a:xfrm>
            <a:off x="8354291" y="1772704"/>
            <a:ext cx="3214254" cy="3046988"/>
          </a:xfrm>
          <a:prstGeom prst="rect">
            <a:avLst/>
          </a:prstGeom>
          <a:noFill/>
        </p:spPr>
        <p:txBody>
          <a:bodyPr wrap="square" rtlCol="0">
            <a:spAutoFit/>
          </a:bodyPr>
          <a:lstStyle/>
          <a:p>
            <a:r>
              <a:rPr lang="en-CA" sz="2400" dirty="0">
                <a:solidFill>
                  <a:schemeClr val="tx2"/>
                </a:solidFill>
              </a:rPr>
              <a:t>Growth in Labour productivity as a result of advances in technology and knowledge increases potential GDP (PGDP). The PGDP line shifts rightward.</a:t>
            </a:r>
            <a:endParaRPr lang="en-CA" dirty="0">
              <a:solidFill>
                <a:schemeClr val="tx2"/>
              </a:solidFill>
            </a:endParaRPr>
          </a:p>
        </p:txBody>
      </p:sp>
    </p:spTree>
    <p:extLst>
      <p:ext uri="{BB962C8B-B14F-4D97-AF65-F5344CB8AC3E}">
        <p14:creationId xmlns:p14="http://schemas.microsoft.com/office/powerpoint/2010/main" val="4266494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789E6-D8D0-7F26-2A8F-1B095010CE1C}"/>
              </a:ext>
            </a:extLst>
          </p:cNvPr>
          <p:cNvSpPr>
            <a:spLocks noGrp="1"/>
          </p:cNvSpPr>
          <p:nvPr>
            <p:ph type="title"/>
          </p:nvPr>
        </p:nvSpPr>
        <p:spPr/>
        <p:txBody>
          <a:bodyPr>
            <a:normAutofit/>
          </a:bodyPr>
          <a:lstStyle/>
          <a:p>
            <a:r>
              <a:rPr lang="en-US" b="1" dirty="0">
                <a:latin typeface="Arial"/>
              </a:rPr>
              <a:t>9.2 Aggregate Demand I</a:t>
            </a:r>
          </a:p>
          <a:p>
            <a:endParaRPr lang="en-US" b="1" dirty="0">
              <a:latin typeface="Arial"/>
            </a:endParaRPr>
          </a:p>
        </p:txBody>
      </p:sp>
      <p:pic>
        <p:nvPicPr>
          <p:cNvPr id="5" name="Picture 4" descr="The Aggregate Demand Curve. Aggregate demand (AD) slopes down, showing that, as the price level rises, the amount of total spending on domestic goods and services declines.">
            <a:extLst>
              <a:ext uri="{FF2B5EF4-FFF2-40B4-BE49-F238E27FC236}">
                <a16:creationId xmlns:a16="http://schemas.microsoft.com/office/drawing/2014/main" id="{899141A8-74DE-43C3-A7CB-269F42FA655B}"/>
              </a:ext>
            </a:extLst>
          </p:cNvPr>
          <p:cNvPicPr>
            <a:picLocks noChangeAspect="1"/>
          </p:cNvPicPr>
          <p:nvPr/>
        </p:nvPicPr>
        <p:blipFill>
          <a:blip r:embed="rId2"/>
          <a:stretch>
            <a:fillRect/>
          </a:stretch>
        </p:blipFill>
        <p:spPr>
          <a:xfrm>
            <a:off x="415600" y="1765957"/>
            <a:ext cx="4759157" cy="3766726"/>
          </a:xfrm>
          <a:prstGeom prst="rect">
            <a:avLst/>
          </a:prstGeom>
        </p:spPr>
      </p:pic>
      <p:sp>
        <p:nvSpPr>
          <p:cNvPr id="3" name="Text Placeholder 2">
            <a:extLst>
              <a:ext uri="{FF2B5EF4-FFF2-40B4-BE49-F238E27FC236}">
                <a16:creationId xmlns:a16="http://schemas.microsoft.com/office/drawing/2014/main" id="{4EF1C334-354B-F999-D5A7-78250E8FBAF6}"/>
              </a:ext>
            </a:extLst>
          </p:cNvPr>
          <p:cNvSpPr>
            <a:spLocks noGrp="1"/>
          </p:cNvSpPr>
          <p:nvPr>
            <p:ph type="body" idx="1"/>
          </p:nvPr>
        </p:nvSpPr>
        <p:spPr>
          <a:xfrm>
            <a:off x="5174757" y="1028960"/>
            <a:ext cx="6704644" cy="4551716"/>
          </a:xfrm>
        </p:spPr>
        <p:txBody>
          <a:bodyPr>
            <a:normAutofit fontScale="92500" lnSpcReduction="20000"/>
          </a:bodyPr>
          <a:lstStyle/>
          <a:p>
            <a:pPr marL="0" indent="0">
              <a:lnSpc>
                <a:spcPct val="114999"/>
              </a:lnSpc>
              <a:buNone/>
            </a:pPr>
            <a:r>
              <a:rPr lang="en-US" sz="2400" dirty="0">
                <a:latin typeface="Arial"/>
              </a:rPr>
              <a:t>The aggregate demand equation consists of the following components:</a:t>
            </a:r>
          </a:p>
          <a:p>
            <a:pPr marL="0" indent="0">
              <a:lnSpc>
                <a:spcPct val="114999"/>
              </a:lnSpc>
              <a:buNone/>
            </a:pPr>
            <a:endParaRPr lang="en-US" sz="2400" dirty="0">
              <a:latin typeface="Arial"/>
            </a:endParaRPr>
          </a:p>
          <a:p>
            <a:pPr marL="0" indent="0">
              <a:lnSpc>
                <a:spcPct val="114999"/>
              </a:lnSpc>
              <a:buNone/>
            </a:pPr>
            <a:r>
              <a:rPr lang="en-US" sz="2400" dirty="0">
                <a:latin typeface="Arial"/>
              </a:rPr>
              <a:t>AD = C + I + G + X - M</a:t>
            </a:r>
          </a:p>
          <a:p>
            <a:pPr marL="380365" indent="-380365">
              <a:lnSpc>
                <a:spcPct val="114999"/>
              </a:lnSpc>
            </a:pPr>
            <a:endParaRPr lang="en-US" sz="2400" dirty="0">
              <a:latin typeface="Arial"/>
            </a:endParaRPr>
          </a:p>
          <a:p>
            <a:pPr marL="380365" indent="-380365">
              <a:lnSpc>
                <a:spcPct val="114999"/>
              </a:lnSpc>
            </a:pPr>
            <a:r>
              <a:rPr lang="en-US" sz="2400" dirty="0">
                <a:latin typeface="Arial"/>
              </a:rPr>
              <a:t>The aggregate demand curve shows the total spending on domestic goods and services at each price level.</a:t>
            </a:r>
          </a:p>
          <a:p>
            <a:pPr marL="380365" indent="-380365">
              <a:lnSpc>
                <a:spcPct val="114999"/>
              </a:lnSpc>
            </a:pPr>
            <a:endParaRPr lang="en-US" sz="2400" dirty="0">
              <a:latin typeface="Arial"/>
            </a:endParaRPr>
          </a:p>
          <a:p>
            <a:pPr marL="380365" indent="-380365">
              <a:lnSpc>
                <a:spcPct val="114999"/>
              </a:lnSpc>
            </a:pPr>
            <a:r>
              <a:rPr lang="en-US" sz="2400" dirty="0">
                <a:latin typeface="Arial"/>
              </a:rPr>
              <a:t>The downward slope shows that a decrease in aggregate price level leads to an increase in the quantity of aggregate spending (movement along the AD curve).</a:t>
            </a:r>
          </a:p>
          <a:p>
            <a:pPr marL="380365" indent="-380365">
              <a:lnSpc>
                <a:spcPct val="114999"/>
              </a:lnSpc>
            </a:pPr>
            <a:endParaRPr lang="en-US" sz="2400" dirty="0">
              <a:latin typeface="Arial"/>
            </a:endParaRPr>
          </a:p>
        </p:txBody>
      </p:sp>
    </p:spTree>
    <p:extLst>
      <p:ext uri="{BB962C8B-B14F-4D97-AF65-F5344CB8AC3E}">
        <p14:creationId xmlns:p14="http://schemas.microsoft.com/office/powerpoint/2010/main" val="3033872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26919-6F90-0C54-BBF7-FFFD52A4F089}"/>
              </a:ext>
            </a:extLst>
          </p:cNvPr>
          <p:cNvSpPr>
            <a:spLocks noGrp="1"/>
          </p:cNvSpPr>
          <p:nvPr>
            <p:ph type="title"/>
          </p:nvPr>
        </p:nvSpPr>
        <p:spPr/>
        <p:txBody>
          <a:bodyPr>
            <a:normAutofit/>
          </a:bodyPr>
          <a:lstStyle/>
          <a:p>
            <a:r>
              <a:rPr lang="en-US" b="1" dirty="0">
                <a:latin typeface="Arial"/>
              </a:rPr>
              <a:t>9.2 Aggregate Demand II</a:t>
            </a:r>
          </a:p>
        </p:txBody>
      </p:sp>
      <p:sp>
        <p:nvSpPr>
          <p:cNvPr id="3" name="Text Placeholder 2">
            <a:extLst>
              <a:ext uri="{FF2B5EF4-FFF2-40B4-BE49-F238E27FC236}">
                <a16:creationId xmlns:a16="http://schemas.microsoft.com/office/drawing/2014/main" id="{A9576C94-AD10-FE92-4103-4F25A30CAC1D}"/>
              </a:ext>
            </a:extLst>
          </p:cNvPr>
          <p:cNvSpPr>
            <a:spLocks noGrp="1"/>
          </p:cNvSpPr>
          <p:nvPr>
            <p:ph type="body" idx="1"/>
          </p:nvPr>
        </p:nvSpPr>
        <p:spPr/>
        <p:txBody>
          <a:bodyPr>
            <a:normAutofit fontScale="92500" lnSpcReduction="10000"/>
          </a:bodyPr>
          <a:lstStyle/>
          <a:p>
            <a:pPr marL="494665" indent="-342900"/>
            <a:r>
              <a:rPr lang="en-US" sz="2400" dirty="0">
                <a:latin typeface="Arial"/>
              </a:rPr>
              <a:t>There are 3 reasons why AD curves have downward slope</a:t>
            </a:r>
          </a:p>
          <a:p>
            <a:pPr marL="494665" indent="-342900"/>
            <a:endParaRPr lang="en-US" sz="2400" dirty="0">
              <a:latin typeface="Arial"/>
            </a:endParaRPr>
          </a:p>
          <a:p>
            <a:pPr marL="1104250" lvl="1" indent="-342900"/>
            <a:r>
              <a:rPr lang="en-US" sz="2467" i="1" dirty="0">
                <a:latin typeface="Arial"/>
              </a:rPr>
              <a:t>Wealth Effect</a:t>
            </a:r>
            <a:r>
              <a:rPr lang="en-US" sz="2467" dirty="0">
                <a:latin typeface="Arial"/>
              </a:rPr>
              <a:t>: as prices increase the buying power of savings diminish.</a:t>
            </a:r>
          </a:p>
          <a:p>
            <a:pPr marL="761350" lvl="1" indent="0">
              <a:buNone/>
            </a:pPr>
            <a:endParaRPr lang="en-US" sz="2467" dirty="0">
              <a:latin typeface="Arial"/>
            </a:endParaRPr>
          </a:p>
          <a:p>
            <a:pPr marL="1104250" lvl="1" indent="-342900"/>
            <a:r>
              <a:rPr lang="en-US" sz="2467" i="1" dirty="0">
                <a:latin typeface="Arial"/>
              </a:rPr>
              <a:t>Interest Rate Effect</a:t>
            </a:r>
            <a:r>
              <a:rPr lang="en-US" sz="2467" dirty="0">
                <a:latin typeface="Arial"/>
              </a:rPr>
              <a:t>: as prices for outputs rise, the same purchases will take more money or credit to accomplish.</a:t>
            </a:r>
          </a:p>
          <a:p>
            <a:pPr marL="1104250" lvl="1" indent="-342900"/>
            <a:endParaRPr lang="en-US" sz="2467" dirty="0">
              <a:latin typeface="Arial"/>
            </a:endParaRPr>
          </a:p>
          <a:p>
            <a:pPr marL="1104250" lvl="1" indent="-342900"/>
            <a:r>
              <a:rPr lang="en-US" sz="2467" i="1" dirty="0">
                <a:latin typeface="Arial"/>
              </a:rPr>
              <a:t>Foreign Price Effect</a:t>
            </a:r>
            <a:r>
              <a:rPr lang="en-US" sz="2467" dirty="0">
                <a:latin typeface="Arial"/>
              </a:rPr>
              <a:t>: if Canadian prices rise, exports will be relatively more expensive and the export quantity will fall while imported goods will be relatively cheaper and the quantity of imports will rise.</a:t>
            </a:r>
            <a:br>
              <a:rPr lang="en-US" sz="2467" dirty="0">
                <a:latin typeface="Arial"/>
              </a:rPr>
            </a:br>
            <a:endParaRPr lang="en-US" sz="2467" dirty="0">
              <a:latin typeface="Arial"/>
            </a:endParaRPr>
          </a:p>
          <a:p>
            <a:pPr marL="608965" indent="-456565">
              <a:lnSpc>
                <a:spcPct val="114999"/>
              </a:lnSpc>
            </a:pPr>
            <a:endParaRPr lang="en-US" sz="2400" dirty="0">
              <a:latin typeface="Arial"/>
            </a:endParaRPr>
          </a:p>
        </p:txBody>
      </p:sp>
    </p:spTree>
    <p:extLst>
      <p:ext uri="{BB962C8B-B14F-4D97-AF65-F5344CB8AC3E}">
        <p14:creationId xmlns:p14="http://schemas.microsoft.com/office/powerpoint/2010/main" val="23151444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F16B0183A5B4CBA56991B9C070CC1" ma:contentTypeVersion="12" ma:contentTypeDescription="Create a new document." ma:contentTypeScope="" ma:versionID="cfd144b5c3eab936fcfc1b959fd30704">
  <xsd:schema xmlns:xsd="http://www.w3.org/2001/XMLSchema" xmlns:xs="http://www.w3.org/2001/XMLSchema" xmlns:p="http://schemas.microsoft.com/office/2006/metadata/properties" xmlns:ns3="3bcca7c6-e078-4369-806b-4ead88abfa08" xmlns:ns4="8d9f5a15-a802-46f3-973e-7937d604f1b8" targetNamespace="http://schemas.microsoft.com/office/2006/metadata/properties" ma:root="true" ma:fieldsID="c0c7d8e9bb60af3e7f02ff9072959712" ns3:_="" ns4:_="">
    <xsd:import namespace="3bcca7c6-e078-4369-806b-4ead88abfa08"/>
    <xsd:import namespace="8d9f5a15-a802-46f3-973e-7937d604f1b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cca7c6-e078-4369-806b-4ead88abfa0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d9f5a15-a802-46f3-973e-7937d604f1b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_activity" ma:index="19"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8d9f5a15-a802-46f3-973e-7937d604f1b8" xsi:nil="true"/>
  </documentManagement>
</p:properties>
</file>

<file path=customXml/itemProps1.xml><?xml version="1.0" encoding="utf-8"?>
<ds:datastoreItem xmlns:ds="http://schemas.openxmlformats.org/officeDocument/2006/customXml" ds:itemID="{95554C02-D887-4149-A659-A254B7C3EC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cca7c6-e078-4369-806b-4ead88abfa08"/>
    <ds:schemaRef ds:uri="8d9f5a15-a802-46f3-973e-7937d604f1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847820-5BAC-440E-A1FA-53018CB9C30F}">
  <ds:schemaRefs>
    <ds:schemaRef ds:uri="http://schemas.microsoft.com/sharepoint/v3/contenttype/forms"/>
  </ds:schemaRefs>
</ds:datastoreItem>
</file>

<file path=customXml/itemProps3.xml><?xml version="1.0" encoding="utf-8"?>
<ds:datastoreItem xmlns:ds="http://schemas.openxmlformats.org/officeDocument/2006/customXml" ds:itemID="{75A762D1-E346-407F-BC5F-EFAD5EC7DA1A}">
  <ds:schemaRefs>
    <ds:schemaRef ds:uri="3bcca7c6-e078-4369-806b-4ead88abfa08"/>
    <ds:schemaRef ds:uri="http://schemas.microsoft.com/office/2006/metadata/properties"/>
    <ds:schemaRef ds:uri="http://purl.org/dc/elements/1.1/"/>
    <ds:schemaRef ds:uri="8d9f5a15-a802-46f3-973e-7937d604f1b8"/>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7392</TotalTime>
  <Words>1475</Words>
  <Application>Microsoft Office PowerPoint</Application>
  <PresentationFormat>Widescreen</PresentationFormat>
  <Paragraphs>130</Paragraphs>
  <Slides>21</Slides>
  <Notes>16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Calibri Light</vt:lpstr>
      <vt:lpstr>Roboto</vt:lpstr>
      <vt:lpstr>office theme</vt:lpstr>
      <vt:lpstr>Geometric</vt:lpstr>
      <vt:lpstr>Principles of Macroeconomics</vt:lpstr>
      <vt:lpstr>Learning Outcomes</vt:lpstr>
      <vt:lpstr>9.1 Aggregate Supply I</vt:lpstr>
      <vt:lpstr>9.1 Aggregate Supply II</vt:lpstr>
      <vt:lpstr>9.1 Aggregate Supply III</vt:lpstr>
      <vt:lpstr>9.1 Changes or Shifts in the Short Run Aggregate Supply Curve</vt:lpstr>
      <vt:lpstr>9.1 Changes or Shifts in the Long Run Aggregate Supply Curve</vt:lpstr>
      <vt:lpstr>9.2 Aggregate Demand I </vt:lpstr>
      <vt:lpstr>9.2 Aggregate Demand II</vt:lpstr>
      <vt:lpstr>9.2 Changes or Shifts in the Aggregate Demand Curve I</vt:lpstr>
      <vt:lpstr>9.2 Changes or Shifts in the Aggregate Demand Curve II</vt:lpstr>
      <vt:lpstr>9.2 Changes or Shifts in the Aggregate Demand Curve III</vt:lpstr>
      <vt:lpstr>9.3 Equilibrium in the AD-AS Model </vt:lpstr>
      <vt:lpstr>9.3 Recessionary and Inflationary Gaps I   </vt:lpstr>
      <vt:lpstr>9.3 Recessionary and Inflationary Gaps II</vt:lpstr>
      <vt:lpstr>9.3 Recessionary and Inflationary Gaps III</vt:lpstr>
      <vt:lpstr>9.4 Shifts in Aggregate Demand I </vt:lpstr>
      <vt:lpstr>9.4 Shifts in Aggregate Demand II</vt:lpstr>
      <vt:lpstr>9.4 Shift in Aggregate Supply </vt:lpstr>
      <vt:lpstr>9.5 Gaps and Public Policy </vt:lpstr>
      <vt:lpstr>9.5 Key Terms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Steeves, Catherine</dc:creator>
  <cp:lastModifiedBy>Steeves, Catherine</cp:lastModifiedBy>
  <cp:revision>65</cp:revision>
  <dcterms:created xsi:type="dcterms:W3CDTF">2023-03-02T19:13:04Z</dcterms:created>
  <dcterms:modified xsi:type="dcterms:W3CDTF">2023-05-17T14:43:22Z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0x010100F64F16B0183A5B4CBA56991B9C070CC1</vt:lpwstr>
  </property>
</Properties>
</file>