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5" r:id="rId5"/>
  </p:sldMasterIdLst>
  <p:notesMasterIdLst>
    <p:notesMasterId r:id="rId23"/>
  </p:notesMasterIdLst>
  <p:sldIdLst>
    <p:sldId id="291" r:id="rId6"/>
    <p:sldId id="265" r:id="rId7"/>
    <p:sldId id="296" r:id="rId8"/>
    <p:sldId id="297" r:id="rId9"/>
    <p:sldId id="262" r:id="rId10"/>
    <p:sldId id="299" r:id="rId11"/>
    <p:sldId id="294" r:id="rId12"/>
    <p:sldId id="300" r:id="rId13"/>
    <p:sldId id="303" r:id="rId14"/>
    <p:sldId id="293" r:id="rId15"/>
    <p:sldId id="304" r:id="rId16"/>
    <p:sldId id="295" r:id="rId17"/>
    <p:sldId id="305" r:id="rId18"/>
    <p:sldId id="301" r:id="rId19"/>
    <p:sldId id="302" r:id="rId20"/>
    <p:sldId id="259" r:id="rId21"/>
    <p:sldId id="30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1C0"/>
    <a:srgbClr val="E0E0E3"/>
    <a:srgbClr val="F2F2F2"/>
    <a:srgbClr val="FFD400"/>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27" autoAdjust="0"/>
    <p:restoredTop sz="73741"/>
  </p:normalViewPr>
  <p:slideViewPr>
    <p:cSldViewPr snapToGrid="0" snapToObjects="1">
      <p:cViewPr varScale="1">
        <p:scale>
          <a:sx n="118" d="100"/>
          <a:sy n="118" d="100"/>
        </p:scale>
        <p:origin x="18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5537A-905A-4842-93D1-8D98C8D1721A}" type="datetimeFigureOut">
              <a:rPr lang="en-US" smtClean="0"/>
              <a:t>7/10/25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2BFB5-F9A6-694D-87E7-A778242C0910}" type="slidenum">
              <a:rPr lang="en-US" smtClean="0"/>
              <a:t>‹#›</a:t>
            </a:fld>
            <a:endParaRPr lang="en-US"/>
          </a:p>
        </p:txBody>
      </p:sp>
    </p:spTree>
    <p:extLst>
      <p:ext uri="{BB962C8B-B14F-4D97-AF65-F5344CB8AC3E}">
        <p14:creationId xmlns:p14="http://schemas.microsoft.com/office/powerpoint/2010/main" val="231667199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[Please delete this slide when you’re finished reading it.]</a:t>
            </a:r>
          </a:p>
        </p:txBody>
      </p:sp>
      <p:sp>
        <p:nvSpPr>
          <p:cNvPr id="4" name="Slide Number Placeholder 3"/>
          <p:cNvSpPr>
            <a:spLocks noGrp="1"/>
          </p:cNvSpPr>
          <p:nvPr>
            <p:ph type="sldNum" sz="quarter" idx="5"/>
          </p:nvPr>
        </p:nvSpPr>
        <p:spPr/>
        <p:txBody>
          <a:bodyPr/>
          <a:lstStyle/>
          <a:p>
            <a:fld id="{36D2BFB5-F9A6-694D-87E7-A778242C0910}" type="slidenum">
              <a:rPr lang="en-US" smtClean="0"/>
              <a:t>1</a:t>
            </a:fld>
            <a:endParaRPr lang="en-US"/>
          </a:p>
        </p:txBody>
      </p:sp>
    </p:spTree>
    <p:extLst>
      <p:ext uri="{BB962C8B-B14F-4D97-AF65-F5344CB8AC3E}">
        <p14:creationId xmlns:p14="http://schemas.microsoft.com/office/powerpoint/2010/main" val="28145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71CC-182B-5840-4C3C-E9C2CF40B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184A-E129-E9B7-DCD8-AF9F6E9E6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7249A-DFD3-CB9C-1134-6233A1FE0C2B}"/>
              </a:ext>
            </a:extLst>
          </p:cNvPr>
          <p:cNvSpPr>
            <a:spLocks noGrp="1"/>
          </p:cNvSpPr>
          <p:nvPr>
            <p:ph type="body" idx="1"/>
          </p:nvPr>
        </p:nvSpPr>
        <p:spPr/>
        <p:txBody>
          <a:bodyPr/>
          <a:lstStyle/>
          <a:p>
            <a:r>
              <a:rPr lang="en-US" sz="1800" dirty="0"/>
              <a:t>Dalhousie instructors are required to include in their syllabi a statement with our expectations around generative AI use in our course. Our classroom policy around gen AI use is on page ____ of our course syllabus. It states that ___. If you ever have any questions, please ask me. The Academic Integrity website and Writing Centre might be useful resources for you, too.</a:t>
            </a:r>
          </a:p>
          <a:p>
            <a:endParaRPr lang="en-US" sz="1800" b="0" dirty="0"/>
          </a:p>
          <a:p>
            <a:r>
              <a:rPr lang="en-US" sz="1800" b="0" dirty="0"/>
              <a:t>[Note: These statements can be generated with collaboration with students or written ahead of time by instructors.] </a:t>
            </a:r>
          </a:p>
        </p:txBody>
      </p:sp>
      <p:sp>
        <p:nvSpPr>
          <p:cNvPr id="4" name="Slide Number Placeholder 3">
            <a:extLst>
              <a:ext uri="{FF2B5EF4-FFF2-40B4-BE49-F238E27FC236}">
                <a16:creationId xmlns:a16="http://schemas.microsoft.com/office/drawing/2014/main" id="{6CDBF311-4CF1-4B0A-1FD7-EAD80E6658CD}"/>
              </a:ext>
            </a:extLst>
          </p:cNvPr>
          <p:cNvSpPr>
            <a:spLocks noGrp="1"/>
          </p:cNvSpPr>
          <p:nvPr>
            <p:ph type="sldNum" sz="quarter" idx="5"/>
          </p:nvPr>
        </p:nvSpPr>
        <p:spPr/>
        <p:txBody>
          <a:bodyPr/>
          <a:lstStyle/>
          <a:p>
            <a:fld id="{36D2BFB5-F9A6-694D-87E7-A778242C0910}" type="slidenum">
              <a:rPr lang="en-US" smtClean="0"/>
              <a:t>10</a:t>
            </a:fld>
            <a:endParaRPr lang="en-US"/>
          </a:p>
        </p:txBody>
      </p:sp>
    </p:spTree>
    <p:extLst>
      <p:ext uri="{BB962C8B-B14F-4D97-AF65-F5344CB8AC3E}">
        <p14:creationId xmlns:p14="http://schemas.microsoft.com/office/powerpoint/2010/main" val="118374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6906-C7DE-DE30-4D66-D0AA2DF2E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545A4-8E21-5E27-D7E1-8BE51AFB5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449A2-DD2F-3A87-D705-4914FAE4234F}"/>
              </a:ext>
            </a:extLst>
          </p:cNvPr>
          <p:cNvSpPr>
            <a:spLocks noGrp="1"/>
          </p:cNvSpPr>
          <p:nvPr>
            <p:ph type="body" idx="1"/>
          </p:nvPr>
        </p:nvSpPr>
        <p:spPr/>
        <p:txBody>
          <a:bodyPr/>
          <a:lstStyle/>
          <a:p>
            <a:pPr marL="0" indent="0">
              <a:buFont typeface="Arial" panose="020B0604020202020204" pitchFamily="34" charset="0"/>
              <a:buNone/>
            </a:pPr>
            <a:r>
              <a:rPr lang="en-US" sz="1800" dirty="0"/>
              <a:t>[Revise the two columns by making sure activities are either in the “allowed” or “not allowed” columns. Feel free to add your own.]</a:t>
            </a:r>
          </a:p>
        </p:txBody>
      </p:sp>
      <p:sp>
        <p:nvSpPr>
          <p:cNvPr id="4" name="Slide Number Placeholder 3">
            <a:extLst>
              <a:ext uri="{FF2B5EF4-FFF2-40B4-BE49-F238E27FC236}">
                <a16:creationId xmlns:a16="http://schemas.microsoft.com/office/drawing/2014/main" id="{3949DF98-32C8-C368-C955-9590F81F1743}"/>
              </a:ext>
            </a:extLst>
          </p:cNvPr>
          <p:cNvSpPr>
            <a:spLocks noGrp="1"/>
          </p:cNvSpPr>
          <p:nvPr>
            <p:ph type="sldNum" sz="quarter" idx="5"/>
          </p:nvPr>
        </p:nvSpPr>
        <p:spPr/>
        <p:txBody>
          <a:bodyPr/>
          <a:lstStyle/>
          <a:p>
            <a:fld id="{36D2BFB5-F9A6-694D-87E7-A778242C0910}" type="slidenum">
              <a:rPr lang="en-US" smtClean="0"/>
              <a:t>11</a:t>
            </a:fld>
            <a:endParaRPr lang="en-US"/>
          </a:p>
        </p:txBody>
      </p:sp>
    </p:spTree>
    <p:extLst>
      <p:ext uri="{BB962C8B-B14F-4D97-AF65-F5344CB8AC3E}">
        <p14:creationId xmlns:p14="http://schemas.microsoft.com/office/powerpoint/2010/main" val="122110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D3C0-46CD-CF4C-59D0-433974915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0ECF8-AAAC-F008-7D29-F1207A3F4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8A94-361B-4FBF-3190-9A68084797A8}"/>
              </a:ext>
            </a:extLst>
          </p:cNvPr>
          <p:cNvSpPr>
            <a:spLocks noGrp="1"/>
          </p:cNvSpPr>
          <p:nvPr>
            <p:ph type="body" idx="1"/>
          </p:nvPr>
        </p:nvSpPr>
        <p:spPr/>
        <p:txBody>
          <a:bodyPr/>
          <a:lstStyle/>
          <a:p>
            <a:r>
              <a:rPr lang="en-US" sz="1800" dirty="0"/>
              <a:t>Like any other source of information, AI needs to be cited. Citation styles for AI are changing almost as quickly as AI tools themselves, so be sure to check the Dal Libraries citation guide for the most up-to-date information. </a:t>
            </a:r>
          </a:p>
          <a:p>
            <a:endParaRPr lang="en-US" sz="1800" dirty="0"/>
          </a:p>
          <a:p>
            <a:r>
              <a:rPr lang="en-US" sz="1800" dirty="0"/>
              <a:t>In this course, I’d like you to include… [Include in your syllabus and talk during class about what students should include in their citations above and beyond the standard formats.]</a:t>
            </a:r>
          </a:p>
        </p:txBody>
      </p:sp>
      <p:sp>
        <p:nvSpPr>
          <p:cNvPr id="4" name="Slide Number Placeholder 3">
            <a:extLst>
              <a:ext uri="{FF2B5EF4-FFF2-40B4-BE49-F238E27FC236}">
                <a16:creationId xmlns:a16="http://schemas.microsoft.com/office/drawing/2014/main" id="{84F29BC2-AA4B-8BD4-1CC9-96BB065A3CCB}"/>
              </a:ext>
            </a:extLst>
          </p:cNvPr>
          <p:cNvSpPr>
            <a:spLocks noGrp="1"/>
          </p:cNvSpPr>
          <p:nvPr>
            <p:ph type="sldNum" sz="quarter" idx="5"/>
          </p:nvPr>
        </p:nvSpPr>
        <p:spPr/>
        <p:txBody>
          <a:bodyPr/>
          <a:lstStyle/>
          <a:p>
            <a:fld id="{36D2BFB5-F9A6-694D-87E7-A778242C0910}" type="slidenum">
              <a:rPr lang="en-US" smtClean="0"/>
              <a:t>12</a:t>
            </a:fld>
            <a:endParaRPr lang="en-US"/>
          </a:p>
        </p:txBody>
      </p:sp>
    </p:spTree>
    <p:extLst>
      <p:ext uri="{BB962C8B-B14F-4D97-AF65-F5344CB8AC3E}">
        <p14:creationId xmlns:p14="http://schemas.microsoft.com/office/powerpoint/2010/main" val="14271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7B3C-BDB6-5759-21DA-31CE155D6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C6205-8B6E-7B35-98E6-A047D5BE2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340F1-6614-96A0-507A-897E241C55D6}"/>
              </a:ext>
            </a:extLst>
          </p:cNvPr>
          <p:cNvSpPr>
            <a:spLocks noGrp="1"/>
          </p:cNvSpPr>
          <p:nvPr>
            <p:ph type="body" idx="1"/>
          </p:nvPr>
        </p:nvSpPr>
        <p:spPr/>
        <p:txBody>
          <a:bodyPr/>
          <a:lstStyle/>
          <a:p>
            <a:pPr marL="0" indent="0">
              <a:buFont typeface="Arial" panose="020B0604020202020204" pitchFamily="34" charset="0"/>
              <a:buNone/>
            </a:pPr>
            <a:r>
              <a:rPr lang="en-US" sz="1800" dirty="0"/>
              <a:t>[One thing to keep in mind is that Dalhousie does not currently have an A.I. tool that's been through a Privacy Impact Assessment. However, everyone has access to the Enterprise version of Copilot through the Microsoft 365 suite of apps through </a:t>
            </a:r>
            <a:r>
              <a:rPr lang="en-US" sz="1800" dirty="0" err="1"/>
              <a:t>myDAL</a:t>
            </a:r>
            <a:r>
              <a:rPr lang="en-US" sz="1800" dirty="0"/>
              <a:t> [login required]. If you are going to ask students to use generative A.I. in their courses, you can only require they use Copilot while signed in with their Dal credentials [login required], and not any other A.I. tool or platform.]</a:t>
            </a:r>
          </a:p>
        </p:txBody>
      </p:sp>
      <p:sp>
        <p:nvSpPr>
          <p:cNvPr id="4" name="Slide Number Placeholder 3">
            <a:extLst>
              <a:ext uri="{FF2B5EF4-FFF2-40B4-BE49-F238E27FC236}">
                <a16:creationId xmlns:a16="http://schemas.microsoft.com/office/drawing/2014/main" id="{665C62A2-DD5A-D746-9403-DB287DCD21C2}"/>
              </a:ext>
            </a:extLst>
          </p:cNvPr>
          <p:cNvSpPr>
            <a:spLocks noGrp="1"/>
          </p:cNvSpPr>
          <p:nvPr>
            <p:ph type="sldNum" sz="quarter" idx="5"/>
          </p:nvPr>
        </p:nvSpPr>
        <p:spPr/>
        <p:txBody>
          <a:bodyPr/>
          <a:lstStyle/>
          <a:p>
            <a:fld id="{36D2BFB5-F9A6-694D-87E7-A778242C0910}" type="slidenum">
              <a:rPr lang="en-US" smtClean="0"/>
              <a:t>13</a:t>
            </a:fld>
            <a:endParaRPr lang="en-US"/>
          </a:p>
        </p:txBody>
      </p:sp>
    </p:spTree>
    <p:extLst>
      <p:ext uri="{BB962C8B-B14F-4D97-AF65-F5344CB8AC3E}">
        <p14:creationId xmlns:p14="http://schemas.microsoft.com/office/powerpoint/2010/main" val="3780730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0C53-D66D-81A8-D588-BDDEA2506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52250-9855-54EA-ABB0-857B072EE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AA21A-5B45-2F38-CFFA-4D3738AC434A}"/>
              </a:ext>
            </a:extLst>
          </p:cNvPr>
          <p:cNvSpPr>
            <a:spLocks noGrp="1"/>
          </p:cNvSpPr>
          <p:nvPr>
            <p:ph type="body" idx="1"/>
          </p:nvPr>
        </p:nvSpPr>
        <p:spPr/>
        <p:txBody>
          <a:bodyPr/>
          <a:lstStyle/>
          <a:p>
            <a:endParaRPr lang="en-US" sz="900" dirty="0"/>
          </a:p>
          <a:p>
            <a:endParaRPr lang="en-US" sz="900" dirty="0"/>
          </a:p>
          <a:p>
            <a:pPr lvl="1"/>
            <a:r>
              <a:rPr lang="en-US" sz="2000" i="0" dirty="0"/>
              <a:t>Intellectual work is hard—and that’s a good </a:t>
            </a:r>
            <a:r>
              <a:rPr lang="en-US" sz="2000" b="0" i="0" dirty="0"/>
              <a:t>thing! </a:t>
            </a:r>
            <a:r>
              <a:rPr lang="en-US" sz="2000" b="0" i="0" u="sng" dirty="0">
                <a:solidFill>
                  <a:srgbClr val="FF0000"/>
                </a:solidFill>
              </a:rPr>
              <a:t>[Re-iterate what’s so great about accepting—and pushing through—the burden of challenging academic work. Perhaps share a personal reflection or anecdote.]</a:t>
            </a:r>
          </a:p>
          <a:p>
            <a:pPr lvl="1"/>
            <a:endParaRPr lang="en-US" sz="2000" b="0" i="0" dirty="0"/>
          </a:p>
          <a:p>
            <a:pPr lvl="1"/>
            <a:r>
              <a:rPr lang="en-US" sz="2000" b="0" i="0" dirty="0"/>
              <a:t>The best learning comes from being in relationship with others. We get less out of our education if it’s automatically generated by a bot. </a:t>
            </a:r>
            <a:r>
              <a:rPr lang="en-US" sz="2000" b="0" i="0" u="sng" dirty="0">
                <a:solidFill>
                  <a:srgbClr val="FF0000"/>
                </a:solidFill>
              </a:rPr>
              <a:t>[Emphasize how good, lasting learning is relational in nature; that we grow while thinking with and interacting with other human minds.]</a:t>
            </a:r>
          </a:p>
          <a:p>
            <a:pPr lvl="1"/>
            <a:endParaRPr lang="en-US" sz="2000" b="0" i="0" u="sng" dirty="0">
              <a:solidFill>
                <a:srgbClr val="FF0000"/>
              </a:solidFill>
            </a:endParaRPr>
          </a:p>
          <a:p>
            <a:pPr lvl="1"/>
            <a:r>
              <a:rPr lang="en-US" sz="2000" b="0" i="0" u="sng" dirty="0">
                <a:solidFill>
                  <a:srgbClr val="FF0000"/>
                </a:solidFill>
              </a:rPr>
              <a:t>Share or brainstorm some implications for your discipline or doing research in your discipline. </a:t>
            </a:r>
          </a:p>
        </p:txBody>
      </p:sp>
      <p:sp>
        <p:nvSpPr>
          <p:cNvPr id="4" name="Slide Number Placeholder 3">
            <a:extLst>
              <a:ext uri="{FF2B5EF4-FFF2-40B4-BE49-F238E27FC236}">
                <a16:creationId xmlns:a16="http://schemas.microsoft.com/office/drawing/2014/main" id="{500D7E1B-F15D-9C8B-811F-D1AB8BBA5A5C}"/>
              </a:ext>
            </a:extLst>
          </p:cNvPr>
          <p:cNvSpPr>
            <a:spLocks noGrp="1"/>
          </p:cNvSpPr>
          <p:nvPr>
            <p:ph type="sldNum" sz="quarter" idx="5"/>
          </p:nvPr>
        </p:nvSpPr>
        <p:spPr/>
        <p:txBody>
          <a:bodyPr/>
          <a:lstStyle/>
          <a:p>
            <a:fld id="{36D2BFB5-F9A6-694D-87E7-A778242C0910}" type="slidenum">
              <a:rPr lang="en-US" smtClean="0"/>
              <a:t>14</a:t>
            </a:fld>
            <a:endParaRPr lang="en-US"/>
          </a:p>
        </p:txBody>
      </p:sp>
    </p:spTree>
    <p:extLst>
      <p:ext uri="{BB962C8B-B14F-4D97-AF65-F5344CB8AC3E}">
        <p14:creationId xmlns:p14="http://schemas.microsoft.com/office/powerpoint/2010/main" val="393789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B570-35D1-5BD0-2A15-7ABBFCF1A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465FC-FB2D-D0E5-2709-87FF8D7FA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361A8-D163-6FBC-7C0A-ABB3B0CD95F2}"/>
              </a:ext>
            </a:extLst>
          </p:cNvPr>
          <p:cNvSpPr>
            <a:spLocks noGrp="1"/>
          </p:cNvSpPr>
          <p:nvPr>
            <p:ph type="body" idx="1"/>
          </p:nvPr>
        </p:nvSpPr>
        <p:spPr/>
        <p:txBody>
          <a:bodyPr/>
          <a:lstStyle/>
          <a:p>
            <a:r>
              <a:rPr lang="en-US" sz="1800" dirty="0"/>
              <a:t>There are a lot of resources that may be useful to you. Some of them we’ve already mentioned include our course syllabus, but also Libraries, Writing Centre, and Academic Integrity website, among others. </a:t>
            </a:r>
          </a:p>
        </p:txBody>
      </p:sp>
      <p:sp>
        <p:nvSpPr>
          <p:cNvPr id="4" name="Slide Number Placeholder 3">
            <a:extLst>
              <a:ext uri="{FF2B5EF4-FFF2-40B4-BE49-F238E27FC236}">
                <a16:creationId xmlns:a16="http://schemas.microsoft.com/office/drawing/2014/main" id="{04FEF604-2F2A-399D-14D1-AFF9568750CE}"/>
              </a:ext>
            </a:extLst>
          </p:cNvPr>
          <p:cNvSpPr>
            <a:spLocks noGrp="1"/>
          </p:cNvSpPr>
          <p:nvPr>
            <p:ph type="sldNum" sz="quarter" idx="5"/>
          </p:nvPr>
        </p:nvSpPr>
        <p:spPr/>
        <p:txBody>
          <a:bodyPr/>
          <a:lstStyle/>
          <a:p>
            <a:fld id="{36D2BFB5-F9A6-694D-87E7-A778242C0910}" type="slidenum">
              <a:rPr lang="en-US" smtClean="0"/>
              <a:t>15</a:t>
            </a:fld>
            <a:endParaRPr lang="en-US"/>
          </a:p>
        </p:txBody>
      </p:sp>
    </p:spTree>
    <p:extLst>
      <p:ext uri="{BB962C8B-B14F-4D97-AF65-F5344CB8AC3E}">
        <p14:creationId xmlns:p14="http://schemas.microsoft.com/office/powerpoint/2010/main" val="3370087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[Fill in your email address in the slide above]</a:t>
            </a:r>
          </a:p>
        </p:txBody>
      </p:sp>
      <p:sp>
        <p:nvSpPr>
          <p:cNvPr id="4" name="Slide Number Placeholder 3"/>
          <p:cNvSpPr>
            <a:spLocks noGrp="1"/>
          </p:cNvSpPr>
          <p:nvPr>
            <p:ph type="sldNum" sz="quarter" idx="5"/>
          </p:nvPr>
        </p:nvSpPr>
        <p:spPr/>
        <p:txBody>
          <a:bodyPr/>
          <a:lstStyle/>
          <a:p>
            <a:fld id="{36D2BFB5-F9A6-694D-87E7-A778242C0910}" type="slidenum">
              <a:rPr lang="en-US" smtClean="0"/>
              <a:t>16</a:t>
            </a:fld>
            <a:endParaRPr lang="en-US"/>
          </a:p>
        </p:txBody>
      </p:sp>
    </p:spTree>
    <p:extLst>
      <p:ext uri="{BB962C8B-B14F-4D97-AF65-F5344CB8AC3E}">
        <p14:creationId xmlns:p14="http://schemas.microsoft.com/office/powerpoint/2010/main" val="4032375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D98B4-BED7-5817-05E8-E95E67024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4EE73-5B69-6425-8AEA-1AB1A8265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21043-E8EA-40D7-E10E-C7563F80973B}"/>
              </a:ext>
            </a:extLst>
          </p:cNvPr>
          <p:cNvSpPr>
            <a:spLocks noGrp="1"/>
          </p:cNvSpPr>
          <p:nvPr>
            <p:ph type="body" idx="1"/>
          </p:nvPr>
        </p:nvSpPr>
        <p:spPr/>
        <p:txBody>
          <a:bodyPr/>
          <a:lstStyle/>
          <a:p>
            <a:pPr marL="0" indent="0">
              <a:buFont typeface="Arial" panose="020B0604020202020204" pitchFamily="34" charset="0"/>
              <a:buNone/>
            </a:pPr>
            <a:endParaRPr lang="en-US" sz="1800" dirty="0"/>
          </a:p>
        </p:txBody>
      </p:sp>
      <p:sp>
        <p:nvSpPr>
          <p:cNvPr id="4" name="Slide Number Placeholder 3">
            <a:extLst>
              <a:ext uri="{FF2B5EF4-FFF2-40B4-BE49-F238E27FC236}">
                <a16:creationId xmlns:a16="http://schemas.microsoft.com/office/drawing/2014/main" id="{0E52B4CF-4B37-94A6-85CE-85E2ABAACF80}"/>
              </a:ext>
            </a:extLst>
          </p:cNvPr>
          <p:cNvSpPr>
            <a:spLocks noGrp="1"/>
          </p:cNvSpPr>
          <p:nvPr>
            <p:ph type="sldNum" sz="quarter" idx="5"/>
          </p:nvPr>
        </p:nvSpPr>
        <p:spPr/>
        <p:txBody>
          <a:bodyPr/>
          <a:lstStyle/>
          <a:p>
            <a:fld id="{36D2BFB5-F9A6-694D-87E7-A778242C0910}" type="slidenum">
              <a:rPr lang="en-US" smtClean="0"/>
              <a:t>17</a:t>
            </a:fld>
            <a:endParaRPr lang="en-US"/>
          </a:p>
        </p:txBody>
      </p:sp>
    </p:spTree>
    <p:extLst>
      <p:ext uri="{BB962C8B-B14F-4D97-AF65-F5344CB8AC3E}">
        <p14:creationId xmlns:p14="http://schemas.microsoft.com/office/powerpoint/2010/main" val="9890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2</a:t>
            </a:fld>
            <a:endParaRPr lang="en-US"/>
          </a:p>
        </p:txBody>
      </p:sp>
    </p:spTree>
    <p:extLst>
      <p:ext uri="{BB962C8B-B14F-4D97-AF65-F5344CB8AC3E}">
        <p14:creationId xmlns:p14="http://schemas.microsoft.com/office/powerpoint/2010/main" val="251786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3558-20D1-4585-0D12-F162E37F8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C40F1-256E-F1BD-45D0-C35347D3E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D2EFC-6C4C-507A-ECE2-73836356F444}"/>
              </a:ext>
            </a:extLst>
          </p:cNvPr>
          <p:cNvSpPr>
            <a:spLocks noGrp="1"/>
          </p:cNvSpPr>
          <p:nvPr>
            <p:ph type="body" idx="1"/>
          </p:nvPr>
        </p:nvSpPr>
        <p:spPr/>
        <p:txBody>
          <a:bodyPr/>
          <a:lstStyle/>
          <a:p>
            <a:endParaRPr lang="en-US" sz="2400" dirty="0"/>
          </a:p>
        </p:txBody>
      </p:sp>
      <p:sp>
        <p:nvSpPr>
          <p:cNvPr id="4" name="Slide Number Placeholder 3">
            <a:extLst>
              <a:ext uri="{FF2B5EF4-FFF2-40B4-BE49-F238E27FC236}">
                <a16:creationId xmlns:a16="http://schemas.microsoft.com/office/drawing/2014/main" id="{C84DDB12-CEA0-B599-26DC-3CB9F43E73C9}"/>
              </a:ext>
            </a:extLst>
          </p:cNvPr>
          <p:cNvSpPr>
            <a:spLocks noGrp="1"/>
          </p:cNvSpPr>
          <p:nvPr>
            <p:ph type="sldNum" sz="quarter" idx="5"/>
          </p:nvPr>
        </p:nvSpPr>
        <p:spPr/>
        <p:txBody>
          <a:bodyPr/>
          <a:lstStyle/>
          <a:p>
            <a:fld id="{36D2BFB5-F9A6-694D-87E7-A778242C0910}" type="slidenum">
              <a:rPr lang="en-US" smtClean="0"/>
              <a:t>3</a:t>
            </a:fld>
            <a:endParaRPr lang="en-US"/>
          </a:p>
        </p:txBody>
      </p:sp>
    </p:spTree>
    <p:extLst>
      <p:ext uri="{BB962C8B-B14F-4D97-AF65-F5344CB8AC3E}">
        <p14:creationId xmlns:p14="http://schemas.microsoft.com/office/powerpoint/2010/main" val="257517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DBD0-FD14-3A72-2450-405C238C4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5EF7F-3328-F07D-8A40-229180261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F50B6-8EBB-488A-AC3F-749B7A0AF8B5}"/>
              </a:ext>
            </a:extLst>
          </p:cNvPr>
          <p:cNvSpPr>
            <a:spLocks noGrp="1"/>
          </p:cNvSpPr>
          <p:nvPr>
            <p:ph type="body" idx="1"/>
          </p:nvPr>
        </p:nvSpPr>
        <p:spPr/>
        <p:txBody>
          <a:bodyPr/>
          <a:lstStyle/>
          <a:p>
            <a:endParaRPr lang="en-US" sz="2400" dirty="0"/>
          </a:p>
        </p:txBody>
      </p:sp>
      <p:sp>
        <p:nvSpPr>
          <p:cNvPr id="4" name="Slide Number Placeholder 3">
            <a:extLst>
              <a:ext uri="{FF2B5EF4-FFF2-40B4-BE49-F238E27FC236}">
                <a16:creationId xmlns:a16="http://schemas.microsoft.com/office/drawing/2014/main" id="{ED8DF44F-3754-D928-2B71-8D771A1EFE78}"/>
              </a:ext>
            </a:extLst>
          </p:cNvPr>
          <p:cNvSpPr>
            <a:spLocks noGrp="1"/>
          </p:cNvSpPr>
          <p:nvPr>
            <p:ph type="sldNum" sz="quarter" idx="5"/>
          </p:nvPr>
        </p:nvSpPr>
        <p:spPr/>
        <p:txBody>
          <a:bodyPr/>
          <a:lstStyle/>
          <a:p>
            <a:fld id="{36D2BFB5-F9A6-694D-87E7-A778242C0910}" type="slidenum">
              <a:rPr lang="en-US" smtClean="0"/>
              <a:t>4</a:t>
            </a:fld>
            <a:endParaRPr lang="en-US"/>
          </a:p>
        </p:txBody>
      </p:sp>
    </p:spTree>
    <p:extLst>
      <p:ext uri="{BB962C8B-B14F-4D97-AF65-F5344CB8AC3E}">
        <p14:creationId xmlns:p14="http://schemas.microsoft.com/office/powerpoint/2010/main" val="18177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large language model is an AI trained on a large set of text taken from various places—Wikipedia, open-source books, articles, blogs, public data sets, and sometimes what users input themselves. You can think of AI sort of like predictive text on your phone, but on a much larger scale. </a:t>
            </a:r>
          </a:p>
          <a:p>
            <a:endParaRPr lang="en-US" sz="1800" dirty="0"/>
          </a:p>
          <a:p>
            <a:r>
              <a:rPr lang="en-US" sz="1800" dirty="0"/>
              <a:t>As an example, if you type, “I think therefore I…” an ask AI to finish the sentence, it’ll respond with, ”I think therefore I am.” If you ask it to finish the sentence, “The fish ate the apple because…” it will reply with might be a logical scenario, but if asked multiple time, it will reply with different ”plausible” responses. The first is predictable based on word patterns it “learned” from the Internet, but the other is not predictable nor part of any known pattern.</a:t>
            </a:r>
          </a:p>
        </p:txBody>
      </p:sp>
      <p:sp>
        <p:nvSpPr>
          <p:cNvPr id="4" name="Slide Number Placeholder 3"/>
          <p:cNvSpPr>
            <a:spLocks noGrp="1"/>
          </p:cNvSpPr>
          <p:nvPr>
            <p:ph type="sldNum" sz="quarter" idx="5"/>
          </p:nvPr>
        </p:nvSpPr>
        <p:spPr/>
        <p:txBody>
          <a:bodyPr/>
          <a:lstStyle/>
          <a:p>
            <a:fld id="{36D2BFB5-F9A6-694D-87E7-A778242C0910}" type="slidenum">
              <a:rPr lang="en-US" smtClean="0"/>
              <a:t>5</a:t>
            </a:fld>
            <a:endParaRPr lang="en-US"/>
          </a:p>
        </p:txBody>
      </p:sp>
    </p:spTree>
    <p:extLst>
      <p:ext uri="{BB962C8B-B14F-4D97-AF65-F5344CB8AC3E}">
        <p14:creationId xmlns:p14="http://schemas.microsoft.com/office/powerpoint/2010/main" val="183892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99432-601D-ABEF-AC8D-56ED50F1A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E1836-8306-8869-58E2-174293B24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D0A7F-FB8A-653E-D99F-DCEC356EEFDA}"/>
              </a:ext>
            </a:extLst>
          </p:cNvPr>
          <p:cNvSpPr>
            <a:spLocks noGrp="1"/>
          </p:cNvSpPr>
          <p:nvPr>
            <p:ph type="body" idx="1"/>
          </p:nvPr>
        </p:nvSpPr>
        <p:spPr/>
        <p:txBody>
          <a:bodyPr/>
          <a:lstStyle/>
          <a:p>
            <a:r>
              <a:rPr lang="en-US" sz="1800" dirty="0"/>
              <a:t>AI can analyze massive amounts of human language and learn to recognize “patterns, structures, and context” (Mollick, 2024, p. 10). It uses that information to generate new content in response to prompts. Because of the biases present in the data it was trained (plus any bias of the programmers of the AI) and because of its desire to “make you happy,” responses may be inaccurate, misleading, or offensive. You can counteract this by being the human in the loop! If you use AI, use it as a co-intelligence, as it can’t think or learn as well as you can.</a:t>
            </a:r>
          </a:p>
        </p:txBody>
      </p:sp>
      <p:sp>
        <p:nvSpPr>
          <p:cNvPr id="4" name="Slide Number Placeholder 3">
            <a:extLst>
              <a:ext uri="{FF2B5EF4-FFF2-40B4-BE49-F238E27FC236}">
                <a16:creationId xmlns:a16="http://schemas.microsoft.com/office/drawing/2014/main" id="{9BA0090A-963D-337C-4C1A-EA8ADD595842}"/>
              </a:ext>
            </a:extLst>
          </p:cNvPr>
          <p:cNvSpPr>
            <a:spLocks noGrp="1"/>
          </p:cNvSpPr>
          <p:nvPr>
            <p:ph type="sldNum" sz="quarter" idx="5"/>
          </p:nvPr>
        </p:nvSpPr>
        <p:spPr/>
        <p:txBody>
          <a:bodyPr/>
          <a:lstStyle/>
          <a:p>
            <a:fld id="{36D2BFB5-F9A6-694D-87E7-A778242C0910}" type="slidenum">
              <a:rPr lang="en-US" smtClean="0"/>
              <a:t>6</a:t>
            </a:fld>
            <a:endParaRPr lang="en-US"/>
          </a:p>
        </p:txBody>
      </p:sp>
    </p:spTree>
    <p:extLst>
      <p:ext uri="{BB962C8B-B14F-4D97-AF65-F5344CB8AC3E}">
        <p14:creationId xmlns:p14="http://schemas.microsoft.com/office/powerpoint/2010/main" val="18994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BBAF-B90B-93A8-8E62-121EE251B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877D1-E11A-9864-3BC7-1E45FC0DE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D0798-E6FD-EAAE-5FDF-F48002189FF1}"/>
              </a:ext>
            </a:extLst>
          </p:cNvPr>
          <p:cNvSpPr>
            <a:spLocks noGrp="1"/>
          </p:cNvSpPr>
          <p:nvPr>
            <p:ph type="body" idx="1"/>
          </p:nvPr>
        </p:nvSpPr>
        <p:spPr/>
        <p:txBody>
          <a:bodyPr/>
          <a:lstStyle/>
          <a:p>
            <a:r>
              <a:rPr lang="en-US" sz="1800" dirty="0"/>
              <a:t>Although large language models (LLMs) work similarly like neurons in the human brain, they can’t learn like the human brain, nor can they replace it! </a:t>
            </a:r>
          </a:p>
          <a:p>
            <a:endParaRPr lang="en-US" sz="1800" dirty="0"/>
          </a:p>
          <a:p>
            <a:r>
              <a:rPr lang="en-US" sz="1800" dirty="0"/>
              <a:t>AI can completes tasks like idea generation, summarizing, comparing and contrasting, categorizing, etc. that are important cognitive tasks for students to practice. Besides ai taking away these learning opportunities, AI:</a:t>
            </a:r>
          </a:p>
          <a:p>
            <a:pPr marL="285750" indent="-285750">
              <a:buFont typeface="Arial" panose="020B0604020202020204" pitchFamily="34" charset="0"/>
              <a:buChar char="•"/>
            </a:pPr>
            <a:r>
              <a:rPr lang="en-US" sz="1800" dirty="0"/>
              <a:t>Produces generic writing that lacks human voice, experience and reflexivity</a:t>
            </a:r>
          </a:p>
          <a:p>
            <a:pPr marL="285750" indent="-285750">
              <a:buFont typeface="Arial" panose="020B0604020202020204" pitchFamily="34" charset="0"/>
              <a:buChar char="•"/>
            </a:pPr>
            <a:r>
              <a:rPr lang="en-US" sz="1800" dirty="0"/>
              <a:t>May produce writing that lacks reason and common sense</a:t>
            </a:r>
          </a:p>
          <a:p>
            <a:pPr marL="285750" indent="-285750">
              <a:buFont typeface="Arial" panose="020B0604020202020204" pitchFamily="34" charset="0"/>
              <a:buChar char="•"/>
            </a:pPr>
            <a:r>
              <a:rPr lang="en-US" sz="1800" dirty="0"/>
              <a:t>Sometimes gives factual errors</a:t>
            </a:r>
          </a:p>
          <a:p>
            <a:pPr marL="285750" indent="-285750">
              <a:buFont typeface="Arial" panose="020B0604020202020204" pitchFamily="34" charset="0"/>
              <a:buChar char="•"/>
            </a:pPr>
            <a:r>
              <a:rPr lang="en-US" sz="1800" dirty="0"/>
              <a:t>Miscites and misattributes sources (for example, it will make up an article by real author, or attribute a real article to a fake author)</a:t>
            </a:r>
          </a:p>
          <a:p>
            <a:endParaRPr lang="en-US" sz="1800" dirty="0"/>
          </a:p>
          <a:p>
            <a:r>
              <a:rPr lang="en-US" sz="1800" dirty="0"/>
              <a:t>[If students are allowed to use AI…] As such, make sure when you use AI you check everything (and no, don’t check it with another AI tool!). </a:t>
            </a:r>
          </a:p>
          <a:p>
            <a:endParaRPr lang="en-US" sz="1800" dirty="0"/>
          </a:p>
        </p:txBody>
      </p:sp>
      <p:sp>
        <p:nvSpPr>
          <p:cNvPr id="4" name="Slide Number Placeholder 3">
            <a:extLst>
              <a:ext uri="{FF2B5EF4-FFF2-40B4-BE49-F238E27FC236}">
                <a16:creationId xmlns:a16="http://schemas.microsoft.com/office/drawing/2014/main" id="{8FDAAC2F-BA4A-3EF7-28E0-CC4572DAC138}"/>
              </a:ext>
            </a:extLst>
          </p:cNvPr>
          <p:cNvSpPr>
            <a:spLocks noGrp="1"/>
          </p:cNvSpPr>
          <p:nvPr>
            <p:ph type="sldNum" sz="quarter" idx="5"/>
          </p:nvPr>
        </p:nvSpPr>
        <p:spPr/>
        <p:txBody>
          <a:bodyPr/>
          <a:lstStyle/>
          <a:p>
            <a:fld id="{36D2BFB5-F9A6-694D-87E7-A778242C0910}" type="slidenum">
              <a:rPr lang="en-US" smtClean="0"/>
              <a:t>7</a:t>
            </a:fld>
            <a:endParaRPr lang="en-US"/>
          </a:p>
        </p:txBody>
      </p:sp>
    </p:spTree>
    <p:extLst>
      <p:ext uri="{BB962C8B-B14F-4D97-AF65-F5344CB8AC3E}">
        <p14:creationId xmlns:p14="http://schemas.microsoft.com/office/powerpoint/2010/main" val="106366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many examples of hallucinations from generative AI. You may want to ask students to share any they’ve come across or share examples of hallucinations from your own experimentation.]</a:t>
            </a:r>
          </a:p>
        </p:txBody>
      </p:sp>
      <p:sp>
        <p:nvSpPr>
          <p:cNvPr id="4" name="Slide Number Placeholder 3"/>
          <p:cNvSpPr>
            <a:spLocks noGrp="1"/>
          </p:cNvSpPr>
          <p:nvPr>
            <p:ph type="sldNum" sz="quarter" idx="5"/>
          </p:nvPr>
        </p:nvSpPr>
        <p:spPr/>
        <p:txBody>
          <a:bodyPr/>
          <a:lstStyle/>
          <a:p>
            <a:fld id="{36D2BFB5-F9A6-694D-87E7-A778242C0910}" type="slidenum">
              <a:rPr lang="en-US" smtClean="0"/>
              <a:t>8</a:t>
            </a:fld>
            <a:endParaRPr lang="en-US"/>
          </a:p>
        </p:txBody>
      </p:sp>
    </p:spTree>
    <p:extLst>
      <p:ext uri="{BB962C8B-B14F-4D97-AF65-F5344CB8AC3E}">
        <p14:creationId xmlns:p14="http://schemas.microsoft.com/office/powerpoint/2010/main" val="290628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C328-1496-025D-4D46-911F11D90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87E96-C6F4-7C84-F105-850CF8199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373A6-D8E3-A8AB-653A-F799C9EAC17D}"/>
              </a:ext>
            </a:extLst>
          </p:cNvPr>
          <p:cNvSpPr>
            <a:spLocks noGrp="1"/>
          </p:cNvSpPr>
          <p:nvPr>
            <p:ph type="body" idx="1"/>
          </p:nvPr>
        </p:nvSpPr>
        <p:spPr/>
        <p:txBody>
          <a:bodyPr/>
          <a:lstStyle/>
          <a:p>
            <a:pPr marL="285750" indent="-285750">
              <a:buFont typeface="Arial" panose="020B0604020202020204" pitchFamily="34" charset="0"/>
              <a:buChar char="•"/>
            </a:pPr>
            <a:r>
              <a:rPr lang="en-US" sz="1800" dirty="0" err="1"/>
              <a:t>Labourers</a:t>
            </a:r>
            <a:r>
              <a:rPr lang="en-US" sz="1800" dirty="0"/>
              <a:t> in majority-world countries paid amounts such as $2/hour to “clean” internet content. This “ghost work” subjects to trauma due to having to view violent, racist, sexist, etc. content.</a:t>
            </a:r>
          </a:p>
          <a:p>
            <a:pPr marL="285750" indent="-285750">
              <a:buFont typeface="Arial" panose="020B0604020202020204" pitchFamily="34" charset="0"/>
              <a:buChar char="•"/>
            </a:pPr>
            <a:r>
              <a:rPr lang="en-US" sz="1800" dirty="0"/>
              <a:t>Environment – Uses large server capacity built up during the crypto-currency expansion; heavy water use, pollution, toxic metals</a:t>
            </a:r>
          </a:p>
          <a:p>
            <a:pPr marL="285750" indent="-285750">
              <a:buFont typeface="Arial" panose="020B0604020202020204" pitchFamily="34" charset="0"/>
              <a:buChar char="•"/>
            </a:pPr>
            <a:r>
              <a:rPr lang="en-US" sz="1800" dirty="0"/>
              <a:t>AI capabilities vary across free and a paid versions</a:t>
            </a:r>
          </a:p>
          <a:p>
            <a:pPr marL="285750" indent="-285750">
              <a:buFont typeface="Arial" panose="020B0604020202020204" pitchFamily="34" charset="0"/>
              <a:buChar char="•"/>
            </a:pPr>
            <a:r>
              <a:rPr lang="en-US" sz="1800" dirty="0"/>
              <a:t>Data security and privacy concerns – can usually set AI to not use user-inputted data in subsequent training; where do data live? Who has access?</a:t>
            </a:r>
          </a:p>
          <a:p>
            <a:pPr marL="285750" indent="-285750">
              <a:buFont typeface="Arial" panose="020B0604020202020204" pitchFamily="34" charset="0"/>
              <a:buChar char="•"/>
            </a:pPr>
            <a:r>
              <a:rPr lang="en-US" sz="1800" dirty="0"/>
              <a:t>Training data includes copyrighted content – using others’ intellectual property with consent or attribution</a:t>
            </a:r>
          </a:p>
        </p:txBody>
      </p:sp>
      <p:sp>
        <p:nvSpPr>
          <p:cNvPr id="4" name="Slide Number Placeholder 3">
            <a:extLst>
              <a:ext uri="{FF2B5EF4-FFF2-40B4-BE49-F238E27FC236}">
                <a16:creationId xmlns:a16="http://schemas.microsoft.com/office/drawing/2014/main" id="{13A03BFF-3A09-82F0-A3B1-0E289DC83BB5}"/>
              </a:ext>
            </a:extLst>
          </p:cNvPr>
          <p:cNvSpPr>
            <a:spLocks noGrp="1"/>
          </p:cNvSpPr>
          <p:nvPr>
            <p:ph type="sldNum" sz="quarter" idx="5"/>
          </p:nvPr>
        </p:nvSpPr>
        <p:spPr/>
        <p:txBody>
          <a:bodyPr/>
          <a:lstStyle/>
          <a:p>
            <a:fld id="{36D2BFB5-F9A6-694D-87E7-A778242C0910}" type="slidenum">
              <a:rPr lang="en-US" smtClean="0"/>
              <a:t>9</a:t>
            </a:fld>
            <a:endParaRPr lang="en-US"/>
          </a:p>
        </p:txBody>
      </p:sp>
    </p:spTree>
    <p:extLst>
      <p:ext uri="{BB962C8B-B14F-4D97-AF65-F5344CB8AC3E}">
        <p14:creationId xmlns:p14="http://schemas.microsoft.com/office/powerpoint/2010/main" val="2380699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5F70E6A-422B-8D4D-BD08-529908F565EF}"/>
              </a:ext>
            </a:extLst>
          </p:cNvPr>
          <p:cNvSpPr/>
          <p:nvPr userDrawn="1"/>
        </p:nvSpPr>
        <p:spPr>
          <a:xfrm flipV="1">
            <a:off x="323850" y="3544388"/>
            <a:ext cx="4176713" cy="108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3850" y="1744388"/>
            <a:ext cx="5311775" cy="1800000"/>
          </a:xfrm>
          <a:prstGeom prst="round2DiagRect">
            <a:avLst/>
          </a:prstGeom>
          <a:solidFill>
            <a:srgbClr val="FFD400"/>
          </a:solidFill>
        </p:spPr>
        <p:txBody>
          <a:bodyPr lIns="180000" tIns="180000" rIns="180000" bIns="180000" anchor="ctr" anchorCtr="0">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323850" y="3544386"/>
            <a:ext cx="3871913" cy="1080001"/>
          </a:xfrm>
          <a:prstGeom prst="rect">
            <a:avLst/>
          </a:prstGeom>
          <a:noFill/>
        </p:spPr>
        <p:txBody>
          <a:bodyPr lIns="180000" tIns="180000" rIns="180000" bIns="180000" anchor="t" anchorCtr="0">
            <a:normAutofit/>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97D1976A-2479-7944-8978-BF7B42DFC0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504" y="4116727"/>
            <a:ext cx="1259307" cy="359021"/>
          </a:xfrm>
          <a:prstGeom prst="rect">
            <a:avLst/>
          </a:prstGeom>
        </p:spPr>
      </p:pic>
    </p:spTree>
    <p:extLst>
      <p:ext uri="{BB962C8B-B14F-4D97-AF65-F5344CB8AC3E}">
        <p14:creationId xmlns:p14="http://schemas.microsoft.com/office/powerpoint/2010/main" val="309880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dirty="0"/>
              <a:t>Click to edit Master title style</a:t>
            </a:r>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1" name="Bildplatzhalter 1">
            <a:extLst>
              <a:ext uri="{FF2B5EF4-FFF2-40B4-BE49-F238E27FC236}">
                <a16:creationId xmlns:a16="http://schemas.microsoft.com/office/drawing/2014/main" id="{A317A1A6-89F1-5E47-BC9A-970206CA2B04}"/>
              </a:ext>
            </a:extLst>
          </p:cNvPr>
          <p:cNvSpPr>
            <a:spLocks noGrp="1"/>
          </p:cNvSpPr>
          <p:nvPr>
            <p:ph type="pic" sz="quarter" idx="13"/>
          </p:nvPr>
        </p:nvSpPr>
        <p:spPr>
          <a:xfrm>
            <a:off x="4719145" y="0"/>
            <a:ext cx="4424856" cy="5143500"/>
          </a:xfrm>
          <a:solidFill>
            <a:schemeClr val="bg1"/>
          </a:solidFill>
        </p:spPr>
        <p:txBody>
          <a:bodyPr/>
          <a:lstStyle/>
          <a:p>
            <a:endParaRPr lang="en-US" dirty="0"/>
          </a:p>
        </p:txBody>
      </p:sp>
    </p:spTree>
    <p:extLst>
      <p:ext uri="{BB962C8B-B14F-4D97-AF65-F5344CB8AC3E}">
        <p14:creationId xmlns:p14="http://schemas.microsoft.com/office/powerpoint/2010/main" val="19658822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a:blip r:embed="rId2" cstate="screen">
            <a:extLst>
              <a:ext uri="{BEBA8EAE-BF5A-486C-A8C5-ECC9F3942E4B}">
                <a14:imgProps xmlns:a14="http://schemas.microsoft.com/office/drawing/2010/main">
                  <a14:imgLayer r:embed="rId3">
                    <a14:imgEffect>
                      <a14:brightnessContrast bright="-63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48DB6-886A-0AF8-675E-A3B4723752FF}"/>
              </a:ext>
            </a:extLst>
          </p:cNvPr>
          <p:cNvPicPr>
            <a:picLocks noChangeAspect="1"/>
          </p:cNvPicPr>
          <p:nvPr userDrawn="1"/>
        </p:nvPicPr>
        <p:blipFill>
          <a:blip r:embed="rId4"/>
          <a:stretch>
            <a:fillRect/>
          </a:stretch>
        </p:blipFill>
        <p:spPr>
          <a:xfrm>
            <a:off x="1556084" y="1373640"/>
            <a:ext cx="6031832" cy="3021254"/>
          </a:xfrm>
          <a:prstGeom prst="rect">
            <a:avLst/>
          </a:prstGeom>
        </p:spPr>
      </p:pic>
      <p:sp>
        <p:nvSpPr>
          <p:cNvPr id="9" name="Title 1">
            <a:extLst>
              <a:ext uri="{FF2B5EF4-FFF2-40B4-BE49-F238E27FC236}">
                <a16:creationId xmlns:a16="http://schemas.microsoft.com/office/drawing/2014/main" id="{3679C9FF-BA4E-83C1-14F6-D10F9E3525D7}"/>
              </a:ext>
            </a:extLst>
          </p:cNvPr>
          <p:cNvSpPr>
            <a:spLocks noGrp="1"/>
          </p:cNvSpPr>
          <p:nvPr>
            <p:ph type="title"/>
          </p:nvPr>
        </p:nvSpPr>
        <p:spPr>
          <a:xfrm>
            <a:off x="2329728" y="1581410"/>
            <a:ext cx="4645891" cy="2145064"/>
          </a:xfrm>
        </p:spPr>
        <p:txBody>
          <a:bodyPr anchor="ctr">
            <a:normAutofit/>
          </a:bodyPr>
          <a:lstStyle>
            <a:lvl1pPr>
              <a:lnSpc>
                <a:spcPts val="4780"/>
              </a:lnSpc>
              <a:defRPr sz="4400" b="0"/>
            </a:lvl1pPr>
          </a:lstStyle>
          <a:p>
            <a:r>
              <a:rPr lang="en-US" dirty="0"/>
              <a:t>Click to edit Master title style</a:t>
            </a:r>
          </a:p>
        </p:txBody>
      </p:sp>
    </p:spTree>
    <p:extLst>
      <p:ext uri="{BB962C8B-B14F-4D97-AF65-F5344CB8AC3E}">
        <p14:creationId xmlns:p14="http://schemas.microsoft.com/office/powerpoint/2010/main" val="391763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E9EEE73-B7A0-A6A7-A7E1-AAAE7AAD78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7651" t="72677"/>
          <a:stretch/>
        </p:blipFill>
        <p:spPr>
          <a:xfrm>
            <a:off x="0" y="0"/>
            <a:ext cx="1248815" cy="1405332"/>
          </a:xfrm>
          <a:prstGeom prst="rect">
            <a:avLst/>
          </a:prstGeom>
        </p:spPr>
      </p:pic>
      <p:pic>
        <p:nvPicPr>
          <p:cNvPr id="3" name="Picture 2">
            <a:extLst>
              <a:ext uri="{FF2B5EF4-FFF2-40B4-BE49-F238E27FC236}">
                <a16:creationId xmlns:a16="http://schemas.microsoft.com/office/drawing/2014/main" id="{F109670B-71CE-CFE3-4574-5CCFD44DDB81}"/>
              </a:ext>
            </a:extLst>
          </p:cNvPr>
          <p:cNvPicPr>
            <a:picLocks noChangeAspect="1"/>
          </p:cNvPicPr>
          <p:nvPr userDrawn="1"/>
        </p:nvPicPr>
        <p:blipFill>
          <a:blip r:embed="rId5"/>
          <a:stretch>
            <a:fillRect/>
          </a:stretch>
        </p:blipFill>
        <p:spPr>
          <a:xfrm>
            <a:off x="293572" y="258318"/>
            <a:ext cx="572048" cy="643554"/>
          </a:xfrm>
          <a:prstGeom prst="rect">
            <a:avLst/>
          </a:prstGeom>
        </p:spPr>
      </p:pic>
    </p:spTree>
    <p:extLst>
      <p:ext uri="{BB962C8B-B14F-4D97-AF65-F5344CB8AC3E}">
        <p14:creationId xmlns:p14="http://schemas.microsoft.com/office/powerpoint/2010/main" val="83734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A0529BA8-2D3A-0C1E-9C1E-2378BF7EB458}"/>
              </a:ext>
            </a:extLst>
          </p:cNvPr>
          <p:cNvSpPr>
            <a:spLocks noGrp="1"/>
          </p:cNvSpPr>
          <p:nvPr>
            <p:ph type="pic" idx="13"/>
          </p:nvPr>
        </p:nvSpPr>
        <p:spPr>
          <a:xfrm>
            <a:off x="1" y="0"/>
            <a:ext cx="9144000" cy="5143500"/>
          </a:xfrm>
          <a:noFill/>
        </p:spPr>
      </p:sp>
      <p:pic>
        <p:nvPicPr>
          <p:cNvPr id="5" name="Picture 4">
            <a:extLst>
              <a:ext uri="{FF2B5EF4-FFF2-40B4-BE49-F238E27FC236}">
                <a16:creationId xmlns:a16="http://schemas.microsoft.com/office/drawing/2014/main" id="{48E5B3CB-059F-A6B1-D8DF-5D08ED069A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7" name="Date Placeholder 3">
            <a:extLst>
              <a:ext uri="{FF2B5EF4-FFF2-40B4-BE49-F238E27FC236}">
                <a16:creationId xmlns:a16="http://schemas.microsoft.com/office/drawing/2014/main" id="{01DAFB45-B1F2-15EB-82FA-01561BCB155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8" name="Footer Placeholder 4">
            <a:extLst>
              <a:ext uri="{FF2B5EF4-FFF2-40B4-BE49-F238E27FC236}">
                <a16:creationId xmlns:a16="http://schemas.microsoft.com/office/drawing/2014/main" id="{213FAF69-DB5C-F93A-09F2-08D856CB1BBF}"/>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10" name="Slide Number Placeholder 5">
            <a:extLst>
              <a:ext uri="{FF2B5EF4-FFF2-40B4-BE49-F238E27FC236}">
                <a16:creationId xmlns:a16="http://schemas.microsoft.com/office/drawing/2014/main" id="{E835BE09-8BE0-1E92-F66D-7626F01CAE4A}"/>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11" name="Straight Connector 10">
            <a:extLst>
              <a:ext uri="{FF2B5EF4-FFF2-40B4-BE49-F238E27FC236}">
                <a16:creationId xmlns:a16="http://schemas.microsoft.com/office/drawing/2014/main" id="{BB360EDC-D490-F76F-7D72-BC26F9E797A7}"/>
              </a:ext>
            </a:extLst>
          </p:cNvPr>
          <p:cNvCxnSpPr>
            <a:stCxn id="8" idx="3"/>
            <a:endCxn id="7"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6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AFFF7C-DDF5-ECD0-DE86-79E05710B6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4" t="44097" r="1" b="-1"/>
          <a:stretch/>
        </p:blipFill>
        <p:spPr>
          <a:xfrm>
            <a:off x="0" y="-1"/>
            <a:ext cx="3328737" cy="5041107"/>
          </a:xfrm>
          <a:prstGeom prst="rect">
            <a:avLst/>
          </a:prstGeom>
        </p:spPr>
      </p:pic>
      <p:sp>
        <p:nvSpPr>
          <p:cNvPr id="2" name="Title 1"/>
          <p:cNvSpPr>
            <a:spLocks noGrp="1"/>
          </p:cNvSpPr>
          <p:nvPr>
            <p:ph type="title"/>
          </p:nvPr>
        </p:nvSpPr>
        <p:spPr>
          <a:xfrm>
            <a:off x="323850" y="1297239"/>
            <a:ext cx="2735263" cy="2145064"/>
          </a:xfrm>
        </p:spPr>
        <p:txBody>
          <a:bodyPr anchor="ctr">
            <a:normAutofit/>
          </a:bodyPr>
          <a:lstStyle>
            <a:lvl1pPr>
              <a:defRPr sz="3600" b="0"/>
            </a:lvl1pPr>
          </a:lstStyle>
          <a:p>
            <a:r>
              <a:rPr lang="en-US" dirty="0"/>
              <a:t>Click to edit Master title style</a:t>
            </a:r>
          </a:p>
        </p:txBody>
      </p: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3706813" y="1297239"/>
            <a:ext cx="4910137" cy="2638174"/>
          </a:xfrm>
        </p:spPr>
        <p:txBody>
          <a:bodyP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D43BC3A4-0647-7933-8A45-12990C65A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0" name="Date Placeholder 3">
            <a:extLst>
              <a:ext uri="{FF2B5EF4-FFF2-40B4-BE49-F238E27FC236}">
                <a16:creationId xmlns:a16="http://schemas.microsoft.com/office/drawing/2014/main" id="{237BD00E-87C5-8E29-C978-B19F60BEDC1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21" name="Footer Placeholder 4">
            <a:extLst>
              <a:ext uri="{FF2B5EF4-FFF2-40B4-BE49-F238E27FC236}">
                <a16:creationId xmlns:a16="http://schemas.microsoft.com/office/drawing/2014/main" id="{CADF1561-03D2-BB25-9209-8BD286671B45}"/>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22" name="Slide Number Placeholder 5">
            <a:extLst>
              <a:ext uri="{FF2B5EF4-FFF2-40B4-BE49-F238E27FC236}">
                <a16:creationId xmlns:a16="http://schemas.microsoft.com/office/drawing/2014/main" id="{EBA806C0-36C4-52F5-936F-22C208BEF53C}"/>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23" name="Straight Connector 22">
            <a:extLst>
              <a:ext uri="{FF2B5EF4-FFF2-40B4-BE49-F238E27FC236}">
                <a16:creationId xmlns:a16="http://schemas.microsoft.com/office/drawing/2014/main" id="{748C945D-B03C-018A-D661-A14C1ED25337}"/>
              </a:ext>
            </a:extLst>
          </p:cNvPr>
          <p:cNvCxnSpPr>
            <a:stCxn id="21" idx="3"/>
            <a:endCxn id="20"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5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1">
    <p:spTree>
      <p:nvGrpSpPr>
        <p:cNvPr id="1" name=""/>
        <p:cNvGrpSpPr/>
        <p:nvPr/>
      </p:nvGrpSpPr>
      <p:grpSpPr>
        <a:xfrm>
          <a:off x="0" y="0"/>
          <a:ext cx="0" cy="0"/>
          <a:chOff x="0" y="0"/>
          <a:chExt cx="0" cy="0"/>
        </a:xfrm>
      </p:grpSpPr>
      <p:sp>
        <p:nvSpPr>
          <p:cNvPr id="21" name="Bildplatzhalter 2">
            <a:extLst>
              <a:ext uri="{FF2B5EF4-FFF2-40B4-BE49-F238E27FC236}">
                <a16:creationId xmlns:a16="http://schemas.microsoft.com/office/drawing/2014/main" id="{8689E65B-0595-A60A-62F0-A634B96A5148}"/>
              </a:ext>
            </a:extLst>
          </p:cNvPr>
          <p:cNvSpPr>
            <a:spLocks noGrp="1"/>
          </p:cNvSpPr>
          <p:nvPr>
            <p:ph type="pic" sz="quarter" idx="15"/>
          </p:nvPr>
        </p:nvSpPr>
        <p:spPr>
          <a:xfrm>
            <a:off x="2297820" y="0"/>
            <a:ext cx="2290813" cy="2571750"/>
          </a:xfrm>
        </p:spPr>
      </p:sp>
      <p:sp>
        <p:nvSpPr>
          <p:cNvPr id="22" name="Bildplatzhalter 2">
            <a:extLst>
              <a:ext uri="{FF2B5EF4-FFF2-40B4-BE49-F238E27FC236}">
                <a16:creationId xmlns:a16="http://schemas.microsoft.com/office/drawing/2014/main" id="{7B7CFDE6-8AA8-199A-727E-F04208E65753}"/>
              </a:ext>
            </a:extLst>
          </p:cNvPr>
          <p:cNvSpPr>
            <a:spLocks noGrp="1"/>
          </p:cNvSpPr>
          <p:nvPr>
            <p:ph type="pic" sz="quarter" idx="16"/>
          </p:nvPr>
        </p:nvSpPr>
        <p:spPr>
          <a:xfrm>
            <a:off x="4595928" y="0"/>
            <a:ext cx="2250251" cy="2571750"/>
          </a:xfrm>
        </p:spPr>
      </p:sp>
      <p:sp>
        <p:nvSpPr>
          <p:cNvPr id="23" name="Bildplatzhalter 2">
            <a:extLst>
              <a:ext uri="{FF2B5EF4-FFF2-40B4-BE49-F238E27FC236}">
                <a16:creationId xmlns:a16="http://schemas.microsoft.com/office/drawing/2014/main" id="{86DA549F-2A1A-6E1E-B7B3-1E4EA211CAD3}"/>
              </a:ext>
            </a:extLst>
          </p:cNvPr>
          <p:cNvSpPr>
            <a:spLocks noGrp="1"/>
          </p:cNvSpPr>
          <p:nvPr>
            <p:ph type="pic" sz="quarter" idx="17"/>
          </p:nvPr>
        </p:nvSpPr>
        <p:spPr>
          <a:xfrm>
            <a:off x="6853187" y="0"/>
            <a:ext cx="2290813" cy="2571750"/>
          </a:xfrm>
        </p:spPr>
      </p:sp>
      <p:sp>
        <p:nvSpPr>
          <p:cNvPr id="10" name="Bildplatzhalter 2">
            <a:extLst>
              <a:ext uri="{FF2B5EF4-FFF2-40B4-BE49-F238E27FC236}">
                <a16:creationId xmlns:a16="http://schemas.microsoft.com/office/drawing/2014/main" id="{CFDC2C76-013E-C4E9-422D-2E8321B9C529}"/>
              </a:ext>
            </a:extLst>
          </p:cNvPr>
          <p:cNvSpPr>
            <a:spLocks noGrp="1"/>
          </p:cNvSpPr>
          <p:nvPr>
            <p:ph type="pic" sz="quarter" idx="14"/>
          </p:nvPr>
        </p:nvSpPr>
        <p:spPr>
          <a:xfrm>
            <a:off x="0" y="0"/>
            <a:ext cx="2290813" cy="2571750"/>
          </a:xfrm>
        </p:spPr>
      </p:sp>
      <p:sp>
        <p:nvSpPr>
          <p:cNvPr id="7" name="Rectangle 6">
            <a:extLst>
              <a:ext uri="{FF2B5EF4-FFF2-40B4-BE49-F238E27FC236}">
                <a16:creationId xmlns:a16="http://schemas.microsoft.com/office/drawing/2014/main" id="{058CC853-5C0D-24B1-FCBA-767CA8ADC68B}"/>
              </a:ext>
            </a:extLst>
          </p:cNvPr>
          <p:cNvSpPr/>
          <p:nvPr userDrawn="1"/>
        </p:nvSpPr>
        <p:spPr>
          <a:xfrm>
            <a:off x="0" y="2529267"/>
            <a:ext cx="9144000" cy="2614233"/>
          </a:xfrm>
          <a:prstGeom prst="rect">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572000" y="2815463"/>
            <a:ext cx="4044950" cy="1814870"/>
          </a:xfrm>
        </p:spPr>
        <p:txBody>
          <a:bodyPr anchor="ct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p:txBody>
      </p:sp>
      <p:sp>
        <p:nvSpPr>
          <p:cNvPr id="2" name="Title 1"/>
          <p:cNvSpPr>
            <a:spLocks noGrp="1"/>
          </p:cNvSpPr>
          <p:nvPr>
            <p:ph type="title"/>
          </p:nvPr>
        </p:nvSpPr>
        <p:spPr>
          <a:xfrm>
            <a:off x="323850" y="2815463"/>
            <a:ext cx="3655026" cy="1814876"/>
          </a:xfrm>
        </p:spPr>
        <p:txBody>
          <a:bodyPr anchor="ctr">
            <a:normAutofit/>
          </a:bodyPr>
          <a:lstStyle>
            <a:lvl1pPr>
              <a:defRPr sz="3600" b="0"/>
            </a:lvl1pPr>
          </a:lstStyle>
          <a:p>
            <a:r>
              <a:rPr lang="en-US" dirty="0"/>
              <a:t>Click to edit Master title style</a:t>
            </a:r>
          </a:p>
        </p:txBody>
      </p:sp>
    </p:spTree>
    <p:extLst>
      <p:ext uri="{BB962C8B-B14F-4D97-AF65-F5344CB8AC3E}">
        <p14:creationId xmlns:p14="http://schemas.microsoft.com/office/powerpoint/2010/main" val="97182914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98799487-A443-881D-9003-748C759228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1098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cxnSpLocks/>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7BF9DAAC-8B2E-C050-4927-8D2F68AC43FC}"/>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Picture Placeholder 9">
            <a:extLst>
              <a:ext uri="{FF2B5EF4-FFF2-40B4-BE49-F238E27FC236}">
                <a16:creationId xmlns:a16="http://schemas.microsoft.com/office/drawing/2014/main" id="{8DB3E888-6ADE-8BC6-7BF9-7CDCD55179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sp>
        <p:nvSpPr>
          <p:cNvPr id="23" name="Footer Placeholder 4">
            <a:extLst>
              <a:ext uri="{FF2B5EF4-FFF2-40B4-BE49-F238E27FC236}">
                <a16:creationId xmlns:a16="http://schemas.microsoft.com/office/drawing/2014/main" id="{28819F36-AAD3-556E-529E-21D089C1D865}"/>
              </a:ext>
            </a:extLst>
          </p:cNvPr>
          <p:cNvSpPr>
            <a:spLocks noGrp="1"/>
          </p:cNvSpPr>
          <p:nvPr>
            <p:ph type="ftr" sz="quarter" idx="11"/>
          </p:nvPr>
        </p:nvSpPr>
        <p:spPr>
          <a:xfrm>
            <a:off x="323849" y="4767263"/>
            <a:ext cx="2735264" cy="273844"/>
          </a:xfrm>
        </p:spPr>
        <p:txBody>
          <a:bodyPr/>
          <a:lstStyle>
            <a:lvl1pPr>
              <a:defRPr>
                <a:solidFill>
                  <a:schemeClr val="bg1"/>
                </a:solidFill>
              </a:defRPr>
            </a:lvl1pPr>
          </a:lstStyle>
          <a:p>
            <a:r>
              <a:rPr lang="en-US"/>
              <a:t>Dalhousie Powerpoint Template CHANGE IN MASTER</a:t>
            </a:r>
            <a:endParaRPr lang="en-US" dirty="0"/>
          </a:p>
        </p:txBody>
      </p:sp>
    </p:spTree>
    <p:extLst>
      <p:ext uri="{BB962C8B-B14F-4D97-AF65-F5344CB8AC3E}">
        <p14:creationId xmlns:p14="http://schemas.microsoft.com/office/powerpoint/2010/main" val="24056267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1119">
            <a:extLst>
              <a:ext uri="{FF2B5EF4-FFF2-40B4-BE49-F238E27FC236}">
                <a16:creationId xmlns:a16="http://schemas.microsoft.com/office/drawing/2014/main" id="{4F8CD92F-807C-125E-0407-586223D02D8A}"/>
              </a:ext>
            </a:extLst>
          </p:cNvPr>
          <p:cNvGrpSpPr/>
          <p:nvPr userDrawn="1"/>
        </p:nvGrpSpPr>
        <p:grpSpPr>
          <a:xfrm>
            <a:off x="4235675" y="1571615"/>
            <a:ext cx="4444276" cy="2580044"/>
            <a:chOff x="0" y="0"/>
            <a:chExt cx="11208742" cy="6507032"/>
          </a:xfrm>
        </p:grpSpPr>
        <p:sp>
          <p:nvSpPr>
            <p:cNvPr id="26" name="Shape 1110">
              <a:extLst>
                <a:ext uri="{FF2B5EF4-FFF2-40B4-BE49-F238E27FC236}">
                  <a16:creationId xmlns:a16="http://schemas.microsoft.com/office/drawing/2014/main" id="{286633B9-036C-D0F5-1CEE-C3AAAB35E7F5}"/>
                </a:ext>
              </a:extLst>
            </p:cNvPr>
            <p:cNvSpPr/>
            <p:nvPr/>
          </p:nvSpPr>
          <p:spPr>
            <a:xfrm>
              <a:off x="1021040" y="31416"/>
              <a:ext cx="9122679" cy="6178940"/>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7" name="Shape 1111">
              <a:extLst>
                <a:ext uri="{FF2B5EF4-FFF2-40B4-BE49-F238E27FC236}">
                  <a16:creationId xmlns:a16="http://schemas.microsoft.com/office/drawing/2014/main" id="{02184949-FD3F-69FC-8A66-B09825E198F2}"/>
                </a:ext>
              </a:extLst>
            </p:cNvPr>
            <p:cNvSpPr/>
            <p:nvPr/>
          </p:nvSpPr>
          <p:spPr>
            <a:xfrm>
              <a:off x="1002190" y="0"/>
              <a:ext cx="9160378" cy="6232347"/>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B4B3B4"/>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8" name="Shape 1112">
              <a:extLst>
                <a:ext uri="{FF2B5EF4-FFF2-40B4-BE49-F238E27FC236}">
                  <a16:creationId xmlns:a16="http://schemas.microsoft.com/office/drawing/2014/main" id="{28AF8619-2BF3-5E8C-687D-5DC8D754A006}"/>
                </a:ext>
              </a:extLst>
            </p:cNvPr>
            <p:cNvSpPr/>
            <p:nvPr/>
          </p:nvSpPr>
          <p:spPr>
            <a:xfrm>
              <a:off x="1049315" y="62833"/>
              <a:ext cx="9064718" cy="59998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9" name="Shape 1113">
              <a:extLst>
                <a:ext uri="{FF2B5EF4-FFF2-40B4-BE49-F238E27FC236}">
                  <a16:creationId xmlns:a16="http://schemas.microsoft.com/office/drawing/2014/main" id="{049DBBD3-7B0B-54A4-7FD0-2C68AC9FD7AD}"/>
                </a:ext>
              </a:extLst>
            </p:cNvPr>
            <p:cNvSpPr/>
            <p:nvPr/>
          </p:nvSpPr>
          <p:spPr>
            <a:xfrm>
              <a:off x="1338348" y="455541"/>
              <a:ext cx="8484921" cy="5346399"/>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0" name="Shape 1114">
              <a:extLst>
                <a:ext uri="{FF2B5EF4-FFF2-40B4-BE49-F238E27FC236}">
                  <a16:creationId xmlns:a16="http://schemas.microsoft.com/office/drawing/2014/main" id="{598AB76E-7351-B25A-504E-7273A5E25C0C}"/>
                </a:ext>
              </a:extLst>
            </p:cNvPr>
            <p:cNvSpPr/>
            <p:nvPr/>
          </p:nvSpPr>
          <p:spPr>
            <a:xfrm>
              <a:off x="5548176" y="282749"/>
              <a:ext cx="71544" cy="71551"/>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1" name="Shape 1115">
              <a:extLst>
                <a:ext uri="{FF2B5EF4-FFF2-40B4-BE49-F238E27FC236}">
                  <a16:creationId xmlns:a16="http://schemas.microsoft.com/office/drawing/2014/main" id="{C2F48E9C-0B83-A945-C4C0-873D61FE4B91}"/>
                </a:ext>
              </a:extLst>
            </p:cNvPr>
            <p:cNvSpPr/>
            <p:nvPr/>
          </p:nvSpPr>
          <p:spPr>
            <a:xfrm>
              <a:off x="5548176" y="284103"/>
              <a:ext cx="55835" cy="54472"/>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2" name="Shape 1116">
              <a:extLst>
                <a:ext uri="{FF2B5EF4-FFF2-40B4-BE49-F238E27FC236}">
                  <a16:creationId xmlns:a16="http://schemas.microsoft.com/office/drawing/2014/main" id="{2A754949-F4CB-0E87-65B6-FB7D2BC8865A}"/>
                </a:ext>
              </a:extLst>
            </p:cNvPr>
            <p:cNvSpPr/>
            <p:nvPr/>
          </p:nvSpPr>
          <p:spPr>
            <a:xfrm>
              <a:off x="534" y="6356947"/>
              <a:ext cx="11207853" cy="150086"/>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3" name="Shape 1117">
              <a:extLst>
                <a:ext uri="{FF2B5EF4-FFF2-40B4-BE49-F238E27FC236}">
                  <a16:creationId xmlns:a16="http://schemas.microsoft.com/office/drawing/2014/main" id="{B58009D8-3FB5-11E2-18BE-30623DC88A42}"/>
                </a:ext>
              </a:extLst>
            </p:cNvPr>
            <p:cNvSpPr/>
            <p:nvPr/>
          </p:nvSpPr>
          <p:spPr>
            <a:xfrm>
              <a:off x="0" y="6182792"/>
              <a:ext cx="11208743" cy="178368"/>
            </a:xfrm>
            <a:custGeom>
              <a:avLst/>
              <a:gdLst/>
              <a:ahLst/>
              <a:cxnLst>
                <a:cxn ang="0">
                  <a:pos x="wd2" y="hd2"/>
                </a:cxn>
                <a:cxn ang="5400000">
                  <a:pos x="wd2" y="hd2"/>
                </a:cxn>
                <a:cxn ang="10800000">
                  <a:pos x="wd2" y="hd2"/>
                </a:cxn>
                <a:cxn ang="16200000">
                  <a:pos x="wd2" y="hd2"/>
                </a:cxn>
              </a:cxnLst>
              <a:rect l="0" t="0" r="r" b="b"/>
              <a:pathLst>
                <a:path w="21600" h="21600" extrusionOk="0">
                  <a:moveTo>
                    <a:pt x="21597" y="21600"/>
                  </a:moveTo>
                  <a:lnTo>
                    <a:pt x="4" y="21600"/>
                  </a:lnTo>
                  <a:cubicBezTo>
                    <a:pt x="0" y="21600"/>
                    <a:pt x="0" y="21600"/>
                    <a:pt x="0" y="21429"/>
                  </a:cubicBezTo>
                  <a:lnTo>
                    <a:pt x="0" y="3600"/>
                  </a:lnTo>
                  <a:cubicBezTo>
                    <a:pt x="0" y="1629"/>
                    <a:pt x="26" y="0"/>
                    <a:pt x="58" y="0"/>
                  </a:cubicBezTo>
                  <a:lnTo>
                    <a:pt x="21542" y="0"/>
                  </a:lnTo>
                  <a:cubicBezTo>
                    <a:pt x="21574" y="0"/>
                    <a:pt x="21600" y="1629"/>
                    <a:pt x="21600" y="3600"/>
                  </a:cubicBezTo>
                  <a:cubicBezTo>
                    <a:pt x="21600" y="3600"/>
                    <a:pt x="21600" y="21600"/>
                    <a:pt x="21597" y="21600"/>
                  </a:cubicBezTo>
                </a:path>
              </a:pathLst>
            </a:custGeom>
            <a:solidFill>
              <a:srgbClr val="E7E7E7"/>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4" name="Shape 1118">
              <a:extLst>
                <a:ext uri="{FF2B5EF4-FFF2-40B4-BE49-F238E27FC236}">
                  <a16:creationId xmlns:a16="http://schemas.microsoft.com/office/drawing/2014/main" id="{49685C65-B4CF-7828-C197-DC1B3913268C}"/>
                </a:ext>
              </a:extLst>
            </p:cNvPr>
            <p:cNvSpPr/>
            <p:nvPr/>
          </p:nvSpPr>
          <p:spPr>
            <a:xfrm>
              <a:off x="4841303" y="6182792"/>
              <a:ext cx="1522995" cy="903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grpSp>
      <p:sp>
        <p:nvSpPr>
          <p:cNvPr id="35" name="Bildplatzhalter 1">
            <a:extLst>
              <a:ext uri="{FF2B5EF4-FFF2-40B4-BE49-F238E27FC236}">
                <a16:creationId xmlns:a16="http://schemas.microsoft.com/office/drawing/2014/main" id="{65D47340-E2BC-528C-5A26-91ECC365C86F}"/>
              </a:ext>
            </a:extLst>
          </p:cNvPr>
          <p:cNvSpPr>
            <a:spLocks noGrp="1"/>
          </p:cNvSpPr>
          <p:nvPr>
            <p:ph type="pic" sz="quarter" idx="14"/>
          </p:nvPr>
        </p:nvSpPr>
        <p:spPr>
          <a:xfrm>
            <a:off x="4763659" y="1741051"/>
            <a:ext cx="3363008" cy="2119850"/>
          </a:xfrm>
        </p:spPr>
      </p:sp>
      <p:sp>
        <p:nvSpPr>
          <p:cNvPr id="36" name="Text Placeholder 11">
            <a:extLst>
              <a:ext uri="{FF2B5EF4-FFF2-40B4-BE49-F238E27FC236}">
                <a16:creationId xmlns:a16="http://schemas.microsoft.com/office/drawing/2014/main" id="{FF9C00D7-FFE4-B6ED-CF01-AE010FFAB69A}"/>
              </a:ext>
            </a:extLst>
          </p:cNvPr>
          <p:cNvSpPr>
            <a:spLocks noGrp="1"/>
          </p:cNvSpPr>
          <p:nvPr>
            <p:ph type="body" sz="quarter" idx="13"/>
          </p:nvPr>
        </p:nvSpPr>
        <p:spPr>
          <a:xfrm>
            <a:off x="323849" y="1390786"/>
            <a:ext cx="3493926" cy="2901770"/>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20038376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
        <p:nvSpPr>
          <p:cNvPr id="3" name="Picture Placeholder 2">
            <a:extLst>
              <a:ext uri="{FF2B5EF4-FFF2-40B4-BE49-F238E27FC236}">
                <a16:creationId xmlns:a16="http://schemas.microsoft.com/office/drawing/2014/main" id="{016FA991-3E43-5F2C-28C7-E78ACFFD884B}"/>
              </a:ext>
            </a:extLst>
          </p:cNvPr>
          <p:cNvSpPr>
            <a:spLocks noGrp="1"/>
          </p:cNvSpPr>
          <p:nvPr>
            <p:ph type="pic" sz="quarter" idx="13"/>
          </p:nvPr>
        </p:nvSpPr>
        <p:spPr>
          <a:xfrm>
            <a:off x="1139825" y="1187450"/>
            <a:ext cx="6970713" cy="3373438"/>
          </a:xfrm>
        </p:spPr>
        <p:txBody>
          <a:bodyPr/>
          <a:lstStyle/>
          <a:p>
            <a:endParaRPr lang="en-US"/>
          </a:p>
        </p:txBody>
      </p:sp>
    </p:spTree>
    <p:extLst>
      <p:ext uri="{BB962C8B-B14F-4D97-AF65-F5344CB8AC3E}">
        <p14:creationId xmlns:p14="http://schemas.microsoft.com/office/powerpoint/2010/main" val="4514977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9D042E34-B224-B245-9A8E-32E919B0D9B6}"/>
              </a:ext>
            </a:extLst>
          </p:cNvPr>
          <p:cNvSpPr/>
          <p:nvPr userDrawn="1"/>
        </p:nvSpPr>
        <p:spPr>
          <a:xfrm flipV="1">
            <a:off x="179388" y="0"/>
            <a:ext cx="3024187" cy="4630338"/>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2735263"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273526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bg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3776814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7" name="Bildplatzhalter 2">
            <a:extLst>
              <a:ext uri="{FF2B5EF4-FFF2-40B4-BE49-F238E27FC236}">
                <a16:creationId xmlns:a16="http://schemas.microsoft.com/office/drawing/2014/main" id="{3953800B-579F-2566-D8F3-0A7ACE8345A5}"/>
              </a:ext>
            </a:extLst>
          </p:cNvPr>
          <p:cNvSpPr>
            <a:spLocks noGrp="1"/>
          </p:cNvSpPr>
          <p:nvPr>
            <p:ph type="pic" sz="quarter" idx="14"/>
          </p:nvPr>
        </p:nvSpPr>
        <p:spPr>
          <a:xfrm>
            <a:off x="4425989" y="0"/>
            <a:ext cx="2280281" cy="2083743"/>
          </a:xfrm>
        </p:spPr>
      </p:sp>
      <p:sp>
        <p:nvSpPr>
          <p:cNvPr id="10" name="Bildplatzhalter 3">
            <a:extLst>
              <a:ext uri="{FF2B5EF4-FFF2-40B4-BE49-F238E27FC236}">
                <a16:creationId xmlns:a16="http://schemas.microsoft.com/office/drawing/2014/main" id="{108DDC8D-E208-B9B3-BCCB-4138DE25C01E}"/>
              </a:ext>
            </a:extLst>
          </p:cNvPr>
          <p:cNvSpPr>
            <a:spLocks noGrp="1"/>
          </p:cNvSpPr>
          <p:nvPr>
            <p:ph type="pic" sz="quarter" idx="15"/>
          </p:nvPr>
        </p:nvSpPr>
        <p:spPr>
          <a:xfrm>
            <a:off x="6863719" y="-8731"/>
            <a:ext cx="2280281" cy="208374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Tree>
    <p:extLst>
      <p:ext uri="{BB962C8B-B14F-4D97-AF65-F5344CB8AC3E}">
        <p14:creationId xmlns:p14="http://schemas.microsoft.com/office/powerpoint/2010/main" val="203591809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
        <p:nvSpPr>
          <p:cNvPr id="2" name="Title 1">
            <a:extLst>
              <a:ext uri="{FF2B5EF4-FFF2-40B4-BE49-F238E27FC236}">
                <a16:creationId xmlns:a16="http://schemas.microsoft.com/office/drawing/2014/main" id="{5E4FDF7F-12B3-0104-D578-CB131BB0EC8B}"/>
              </a:ext>
            </a:extLst>
          </p:cNvPr>
          <p:cNvSpPr>
            <a:spLocks noGrp="1"/>
          </p:cNvSpPr>
          <p:nvPr>
            <p:ph type="title"/>
          </p:nvPr>
        </p:nvSpPr>
        <p:spPr>
          <a:xfrm>
            <a:off x="4681331" y="518166"/>
            <a:ext cx="4138820" cy="588136"/>
          </a:xfrm>
        </p:spPr>
        <p:txBody>
          <a:bodyPr anchor="ctr">
            <a:noAutofit/>
          </a:bodyPr>
          <a:lstStyle>
            <a:lvl1pPr>
              <a:defRPr sz="2800" b="0"/>
            </a:lvl1pPr>
          </a:lstStyle>
          <a:p>
            <a:r>
              <a:rPr lang="en-US" dirty="0"/>
              <a:t>Click to edit Master title style</a:t>
            </a:r>
          </a:p>
        </p:txBody>
      </p:sp>
      <p:sp>
        <p:nvSpPr>
          <p:cNvPr id="13" name="Text Placeholder 11">
            <a:extLst>
              <a:ext uri="{FF2B5EF4-FFF2-40B4-BE49-F238E27FC236}">
                <a16:creationId xmlns:a16="http://schemas.microsoft.com/office/drawing/2014/main" id="{DFAA0342-4B69-8399-3A07-B0CC8A74D45A}"/>
              </a:ext>
            </a:extLst>
          </p:cNvPr>
          <p:cNvSpPr>
            <a:spLocks noGrp="1"/>
          </p:cNvSpPr>
          <p:nvPr>
            <p:ph type="body" sz="quarter" idx="18"/>
          </p:nvPr>
        </p:nvSpPr>
        <p:spPr>
          <a:xfrm>
            <a:off x="4681331" y="1210181"/>
            <a:ext cx="4138820" cy="48654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76688560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ection Header 1">
    <p:bg>
      <p:bgPr>
        <a:blipFill dpi="0" rotWithShape="1">
          <a:blip r:embed="rId2" cstate="screen">
            <a:extLst>
              <a:ext uri="{BEBA8EAE-BF5A-486C-A8C5-ECC9F3942E4B}">
                <a14:imgProps xmlns:a14="http://schemas.microsoft.com/office/drawing/2010/main">
                  <a14:imgLayer r:embed="rId3">
                    <a14:imgEffect>
                      <a14:brightnessContrast bright="-6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77BC34-7060-6E73-B1A0-5C3E41114972}"/>
              </a:ext>
            </a:extLst>
          </p:cNvPr>
          <p:cNvPicPr>
            <a:picLocks noChangeAspect="1"/>
          </p:cNvPicPr>
          <p:nvPr userDrawn="1"/>
        </p:nvPicPr>
        <p:blipFill>
          <a:blip r:embed="rId4"/>
          <a:stretch>
            <a:fillRect/>
          </a:stretch>
        </p:blipFill>
        <p:spPr>
          <a:xfrm>
            <a:off x="1556084" y="756930"/>
            <a:ext cx="6031832" cy="3021254"/>
          </a:xfrm>
          <a:prstGeom prst="rect">
            <a:avLst/>
          </a:prstGeom>
        </p:spPr>
      </p:pic>
      <p:sp>
        <p:nvSpPr>
          <p:cNvPr id="18" name="TextBox 17">
            <a:extLst>
              <a:ext uri="{FF2B5EF4-FFF2-40B4-BE49-F238E27FC236}">
                <a16:creationId xmlns:a16="http://schemas.microsoft.com/office/drawing/2014/main" id="{C37389FD-ACEE-49BB-55BA-E2B6D65BF525}"/>
              </a:ext>
            </a:extLst>
          </p:cNvPr>
          <p:cNvSpPr txBox="1"/>
          <p:nvPr userDrawn="1"/>
        </p:nvSpPr>
        <p:spPr>
          <a:xfrm>
            <a:off x="2286000" y="1636801"/>
            <a:ext cx="4572000" cy="836126"/>
          </a:xfrm>
          <a:prstGeom prst="rect">
            <a:avLst/>
          </a:prstGeom>
          <a:noFill/>
        </p:spPr>
        <p:txBody>
          <a:bodyPr wrap="square">
            <a:spAutoFit/>
          </a:bodyPr>
          <a:lstStyle/>
          <a:p>
            <a:pPr algn="ctr">
              <a:lnSpc>
                <a:spcPts val="5780"/>
              </a:lnSpc>
            </a:pPr>
            <a:r>
              <a:rPr lang="en-US" sz="5400" dirty="0">
                <a:latin typeface="+mj-lt"/>
              </a:rPr>
              <a:t>THANK YOU</a:t>
            </a:r>
          </a:p>
        </p:txBody>
      </p:sp>
      <p:sp>
        <p:nvSpPr>
          <p:cNvPr id="20" name="Text Placeholder 11">
            <a:extLst>
              <a:ext uri="{FF2B5EF4-FFF2-40B4-BE49-F238E27FC236}">
                <a16:creationId xmlns:a16="http://schemas.microsoft.com/office/drawing/2014/main" id="{2B552EAC-3DFB-DAB0-E7EE-F53A261BD432}"/>
              </a:ext>
            </a:extLst>
          </p:cNvPr>
          <p:cNvSpPr>
            <a:spLocks noGrp="1"/>
          </p:cNvSpPr>
          <p:nvPr>
            <p:ph type="body" sz="quarter" idx="13"/>
          </p:nvPr>
        </p:nvSpPr>
        <p:spPr>
          <a:xfrm>
            <a:off x="1939158" y="3521577"/>
            <a:ext cx="5265684" cy="836127"/>
          </a:xfrm>
        </p:spPr>
        <p:txBody>
          <a:bodyPr>
            <a:normAutofit/>
          </a:bodyPr>
          <a:lstStyle>
            <a:lvl1pPr algn="ctr">
              <a:defRPr sz="2000">
                <a:solidFill>
                  <a:schemeClr val="bg1"/>
                </a:solidFill>
                <a:latin typeface="+mn-lt"/>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447813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rgbClr val="FFD4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C220D3-070A-4043-A57E-2E0925C07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4438" y="268288"/>
            <a:ext cx="7544870" cy="6526866"/>
          </a:xfrm>
          <a:prstGeom prst="rect">
            <a:avLst/>
          </a:prstGeom>
        </p:spPr>
      </p:pic>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84502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5616575"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5616575"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04025" y="4767263"/>
            <a:ext cx="1296988" cy="273844"/>
          </a:xfrm>
          <a:prstGeom prst="rect">
            <a:avLst/>
          </a:prstGeom>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CA875D5-5677-875C-022D-8CA01D566C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42619056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Content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80111" y="273844"/>
            <a:ext cx="7440038" cy="647747"/>
          </a:xfrm>
        </p:spPr>
        <p:txBody>
          <a:bodyPr>
            <a:normAutofit/>
          </a:bodyPr>
          <a:lstStyle>
            <a:lvl1pPr>
              <a:defRPr sz="3000" b="0"/>
            </a:lvl1pPr>
          </a:lstStyle>
          <a:p>
            <a:r>
              <a:rPr lang="en-US"/>
              <a:t>Click to edit Master title style</a:t>
            </a:r>
            <a:endParaRPr lang="en-US" dirty="0"/>
          </a:p>
        </p:txBody>
      </p:sp>
      <p:sp>
        <p:nvSpPr>
          <p:cNvPr id="3" name="Content Placeholder 2"/>
          <p:cNvSpPr>
            <a:spLocks noGrp="1"/>
          </p:cNvSpPr>
          <p:nvPr>
            <p:ph sz="half" idx="1"/>
          </p:nvPr>
        </p:nvSpPr>
        <p:spPr>
          <a:xfrm>
            <a:off x="1380111" y="1276350"/>
            <a:ext cx="4560301"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4888" y="1276350"/>
            <a:ext cx="2735262"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04025" y="4767263"/>
            <a:ext cx="1296988" cy="273844"/>
          </a:xfrm>
          <a:prstGeom prst="rect">
            <a:avLst/>
          </a:prstGeom>
        </p:spPr>
        <p:txBody>
          <a:bodyPr/>
          <a:lstStyle/>
          <a:p>
            <a:fld id="{AC75CE65-649B-3A42-903B-457B0659D5C8}" type="datetime3">
              <a:rPr lang="en-CA" smtClean="0"/>
              <a:t>10 July 2025</a:t>
            </a:fld>
            <a:endParaRPr lang="en-US"/>
          </a:p>
        </p:txBody>
      </p:sp>
      <p:sp>
        <p:nvSpPr>
          <p:cNvPr id="6" name="Footer Placeholder 5"/>
          <p:cNvSpPr>
            <a:spLocks noGrp="1"/>
          </p:cNvSpPr>
          <p:nvPr>
            <p:ph type="ftr" sz="quarter" idx="11"/>
          </p:nvPr>
        </p:nvSpPr>
        <p:spPr/>
        <p:txBody>
          <a:bodyPr/>
          <a:lstStyle/>
          <a:p>
            <a:r>
              <a:rPr lang="en-US"/>
              <a:t>Dalhousie Powerpoint Template CHANGE IN MASTER</a:t>
            </a:r>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9" name="Straight Connector 8">
            <a:extLst>
              <a:ext uri="{FF2B5EF4-FFF2-40B4-BE49-F238E27FC236}">
                <a16:creationId xmlns:a16="http://schemas.microsoft.com/office/drawing/2014/main" id="{D67B9BA3-5EE6-EA49-8930-FE407160B0D8}"/>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E86EEB-3C56-4E1E-B1BC-5432757407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139431579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7CF8F5D8-2BA0-A347-A4A6-546E6F432F73}"/>
              </a:ext>
            </a:extLst>
          </p:cNvPr>
          <p:cNvSpPr/>
          <p:nvPr userDrawn="1"/>
        </p:nvSpPr>
        <p:spPr>
          <a:xfrm flipV="1">
            <a:off x="179388" y="0"/>
            <a:ext cx="3024187" cy="4630338"/>
          </a:xfrm>
          <a:prstGeom prst="round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3849" y="1431779"/>
            <a:ext cx="2735264" cy="3192608"/>
          </a:xfrm>
        </p:spPr>
        <p:txBody>
          <a:bodyPr anchor="t" anchorCtr="0">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3779838" y="268288"/>
            <a:ext cx="5040310" cy="4364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04025" y="4767263"/>
            <a:ext cx="1296988" cy="273844"/>
          </a:xfrm>
          <a:prstGeom prst="rect">
            <a:avLst/>
          </a:prstGeom>
        </p:spPr>
        <p:txBody>
          <a:bodyPr/>
          <a:lstStyle/>
          <a:p>
            <a:fld id="{AC75CE65-649B-3A42-903B-457B0659D5C8}" type="datetime3">
              <a:rPr lang="en-CA" smtClean="0"/>
              <a:t>10 July 2025</a:t>
            </a:fld>
            <a:endParaRPr lang="en-US" dirty="0"/>
          </a:p>
        </p:txBody>
      </p:sp>
      <p:sp>
        <p:nvSpPr>
          <p:cNvPr id="6" name="Footer Placeholder 5"/>
          <p:cNvSpPr>
            <a:spLocks noGrp="1"/>
          </p:cNvSpPr>
          <p:nvPr>
            <p:ph type="ftr" sz="quarter" idx="11"/>
          </p:nvPr>
        </p:nvSpPr>
        <p:spPr/>
        <p:txBody>
          <a:bodyPr/>
          <a:lstStyle/>
          <a:p>
            <a:r>
              <a:rPr lang="en-US"/>
              <a:t>Dalhousie Powerpoint Template CHANGE IN MASTER</a:t>
            </a:r>
            <a:endParaRPr lang="en-US" dirty="0"/>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16" name="Straight Connector 15">
            <a:extLst>
              <a:ext uri="{FF2B5EF4-FFF2-40B4-BE49-F238E27FC236}">
                <a16:creationId xmlns:a16="http://schemas.microsoft.com/office/drawing/2014/main" id="{B39B0A61-5BDB-B544-8D93-3F427D1EE3E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A269E52-EDE5-872F-AC19-D5D734F832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86957554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
    <p:bg>
      <p:bgPr>
        <a:blipFill dpi="0" rotWithShape="1">
          <a:blip r:embed="rId2" cstate="screen">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3C8D4D94-74AE-DE44-9E4D-05F00B52972C}"/>
              </a:ext>
            </a:extLst>
          </p:cNvPr>
          <p:cNvSpPr/>
          <p:nvPr userDrawn="1"/>
        </p:nvSpPr>
        <p:spPr>
          <a:xfrm flipV="1">
            <a:off x="0" y="1492248"/>
            <a:ext cx="3924300" cy="2159001"/>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02EC365-6933-2E44-8F5F-FEECC8382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3" name="Straight Connector 12">
            <a:extLst>
              <a:ext uri="{FF2B5EF4-FFF2-40B4-BE49-F238E27FC236}">
                <a16:creationId xmlns:a16="http://schemas.microsoft.com/office/drawing/2014/main" id="{F99D264C-A10B-5240-B53D-EA016AF14E0B}"/>
              </a:ext>
            </a:extLst>
          </p:cNvPr>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323850" y="1492251"/>
            <a:ext cx="3455988" cy="2159000"/>
          </a:xfrm>
        </p:spPr>
        <p:txBody>
          <a:bodyPr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04025" y="4767263"/>
            <a:ext cx="1296988" cy="273844"/>
          </a:xfrm>
          <a:prstGeom prst="rect">
            <a:avLst/>
          </a:prstGeom>
        </p:spPr>
        <p:txBody>
          <a:bodyPr/>
          <a:lstStyle>
            <a:lvl1pPr>
              <a:defRPr>
                <a:solidFill>
                  <a:schemeClr val="bg1"/>
                </a:solidFill>
              </a:defRPr>
            </a:lvl1pPr>
          </a:lstStyle>
          <a:p>
            <a:fld id="{F759FFA0-4B06-8B40-99D0-B39B782344F5}" type="datetime3">
              <a:rPr lang="en-CA" smtClean="0"/>
              <a:pPr/>
              <a:t>10 July 2025</a:t>
            </a:fld>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9" name="Slide Number Placeholder 8"/>
          <p:cNvSpPr>
            <a:spLocks noGrp="1"/>
          </p:cNvSpPr>
          <p:nvPr>
            <p:ph type="sldNum" sz="quarter" idx="12"/>
          </p:nvPr>
        </p:nvSpPr>
        <p:spPr/>
        <p:txBody>
          <a:bodyPr/>
          <a:lstStyle/>
          <a:p>
            <a:fld id="{EDF96001-7E4F-EB42-8596-9AF1BDDEE6AD}" type="slidenum">
              <a:rPr lang="en-US" smtClean="0"/>
              <a:t>‹#›</a:t>
            </a:fld>
            <a:endParaRPr lang="en-US"/>
          </a:p>
        </p:txBody>
      </p:sp>
      <p:cxnSp>
        <p:nvCxnSpPr>
          <p:cNvPr id="10" name="Straight Connector 9">
            <a:extLst>
              <a:ext uri="{FF2B5EF4-FFF2-40B4-BE49-F238E27FC236}">
                <a16:creationId xmlns:a16="http://schemas.microsoft.com/office/drawing/2014/main" id="{C43E152F-226D-4B64-BD90-2EDF2FE15370}"/>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991F46-E4EB-67D2-4DD4-8676EC15C58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40646151"/>
      </p:ext>
    </p:extLst>
  </p:cSld>
  <p:clrMapOvr>
    <a:masterClrMapping/>
  </p:clrMapOvr>
  <p:extLst>
    <p:ext uri="{DCECCB84-F9BA-43D5-87BE-67443E8EF086}">
      <p15:sldGuideLst xmlns:p15="http://schemas.microsoft.com/office/powerpoint/2012/main">
        <p15:guide id="1" orient="horz" pos="940" userDrawn="1">
          <p15:clr>
            <a:srgbClr val="FBAE40"/>
          </p15:clr>
        </p15:guide>
        <p15:guide id="2" orient="horz" pos="23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10 July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2718421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1">
    <p:bg>
      <p:bgPr>
        <a:blipFill dpi="0" rotWithShape="1">
          <a:blip r:embed="rId2" cstate="screen">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068FE2-A020-243B-1445-02F41E3D4B8D}"/>
              </a:ext>
            </a:extLst>
          </p:cNvPr>
          <p:cNvPicPr>
            <a:picLocks noChangeAspect="1"/>
          </p:cNvPicPr>
          <p:nvPr userDrawn="1"/>
        </p:nvPicPr>
        <p:blipFill>
          <a:blip r:embed="rId4"/>
          <a:stretch>
            <a:fillRect/>
          </a:stretch>
        </p:blipFill>
        <p:spPr>
          <a:xfrm>
            <a:off x="371824" y="940781"/>
            <a:ext cx="6339480" cy="3175350"/>
          </a:xfrm>
          <a:prstGeom prst="rect">
            <a:avLst/>
          </a:prstGeom>
        </p:spPr>
      </p:pic>
      <p:pic>
        <p:nvPicPr>
          <p:cNvPr id="17" name="Picture 16">
            <a:extLst>
              <a:ext uri="{FF2B5EF4-FFF2-40B4-BE49-F238E27FC236}">
                <a16:creationId xmlns:a16="http://schemas.microsoft.com/office/drawing/2014/main" id="{80B602C7-B9F4-F5CD-D0CF-540648B8DE66}"/>
              </a:ext>
            </a:extLst>
          </p:cNvPr>
          <p:cNvPicPr>
            <a:picLocks noChangeAspect="1"/>
          </p:cNvPicPr>
          <p:nvPr userDrawn="1"/>
        </p:nvPicPr>
        <p:blipFill>
          <a:blip r:embed="rId5"/>
          <a:stretch>
            <a:fillRect/>
          </a:stretch>
        </p:blipFill>
        <p:spPr>
          <a:xfrm>
            <a:off x="371825" y="3076549"/>
            <a:ext cx="3797587" cy="1566085"/>
          </a:xfrm>
          <a:prstGeom prst="rect">
            <a:avLst/>
          </a:prstGeom>
        </p:spPr>
      </p:pic>
      <p:sp>
        <p:nvSpPr>
          <p:cNvPr id="18" name="Text Placeholder 11">
            <a:extLst>
              <a:ext uri="{FF2B5EF4-FFF2-40B4-BE49-F238E27FC236}">
                <a16:creationId xmlns:a16="http://schemas.microsoft.com/office/drawing/2014/main" id="{6210DF79-6CDC-7D6A-EBEA-25BA2EF9548E}"/>
              </a:ext>
            </a:extLst>
          </p:cNvPr>
          <p:cNvSpPr>
            <a:spLocks noGrp="1"/>
          </p:cNvSpPr>
          <p:nvPr>
            <p:ph type="body" sz="quarter" idx="15"/>
          </p:nvPr>
        </p:nvSpPr>
        <p:spPr>
          <a:xfrm>
            <a:off x="956751" y="1383912"/>
            <a:ext cx="5195626" cy="1396059"/>
          </a:xfrm>
        </p:spPr>
        <p:txBody>
          <a:bodyPr anchor="ctr">
            <a:normAutofit/>
          </a:bodyPr>
          <a:lstStyle>
            <a:lvl1pPr marL="0" indent="0">
              <a:buFont typeface="Arial" panose="020B0604020202020204" pitchFamily="34" charset="0"/>
              <a:buNone/>
              <a:defRPr sz="3600">
                <a:solidFill>
                  <a:schemeClr val="tx1"/>
                </a:solidFill>
                <a:latin typeface="+mj-lt"/>
              </a:defRPr>
            </a:lvl1pPr>
            <a:lvl2pPr marL="342900" indent="0">
              <a:buFont typeface="Arial" panose="020B0604020202020204" pitchFamily="34" charset="0"/>
              <a:buNone/>
              <a:defRPr sz="2400">
                <a:solidFill>
                  <a:schemeClr val="tx1"/>
                </a:solidFill>
                <a:latin typeface="+mj-lt"/>
              </a:defRPr>
            </a:lvl2pPr>
            <a:lvl3pPr marL="685800" indent="0">
              <a:buFont typeface="Arial" panose="020B0604020202020204" pitchFamily="34" charset="0"/>
              <a:buNone/>
              <a:defRPr sz="1800">
                <a:solidFill>
                  <a:schemeClr val="tx1"/>
                </a:solidFill>
                <a:latin typeface="+mj-lt"/>
              </a:defRPr>
            </a:lvl3pPr>
            <a:lvl4pPr marL="1028700" indent="0">
              <a:buFont typeface="Arial" panose="020B0604020202020204" pitchFamily="34" charset="0"/>
              <a:buNone/>
              <a:defRPr sz="1600">
                <a:solidFill>
                  <a:schemeClr val="tx1"/>
                </a:solidFill>
                <a:latin typeface="+mj-lt"/>
              </a:defRPr>
            </a:lvl4pPr>
            <a:lvl5pPr marL="1371600" indent="0">
              <a:buFont typeface="Arial" panose="020B0604020202020204" pitchFamily="34" charset="0"/>
              <a:buNone/>
              <a:defRPr sz="1600">
                <a:solidFill>
                  <a:schemeClr val="tx1"/>
                </a:solidFill>
                <a:latin typeface="+mj-lt"/>
              </a:defRPr>
            </a:lvl5pPr>
          </a:lstStyle>
          <a:p>
            <a:pPr lvl="0"/>
            <a:r>
              <a:rPr lang="en-US" dirty="0"/>
              <a:t>Click to edit Master text styles</a:t>
            </a:r>
          </a:p>
        </p:txBody>
      </p:sp>
      <p:sp>
        <p:nvSpPr>
          <p:cNvPr id="20" name="Text Placeholder 11">
            <a:extLst>
              <a:ext uri="{FF2B5EF4-FFF2-40B4-BE49-F238E27FC236}">
                <a16:creationId xmlns:a16="http://schemas.microsoft.com/office/drawing/2014/main" id="{9FB22E50-F75B-BFE3-DD74-4D1A58A0DBFF}"/>
              </a:ext>
            </a:extLst>
          </p:cNvPr>
          <p:cNvSpPr>
            <a:spLocks noGrp="1"/>
          </p:cNvSpPr>
          <p:nvPr>
            <p:ph type="body" sz="quarter" idx="16"/>
          </p:nvPr>
        </p:nvSpPr>
        <p:spPr>
          <a:xfrm>
            <a:off x="956751" y="3347524"/>
            <a:ext cx="2757963" cy="715409"/>
          </a:xfrm>
        </p:spPr>
        <p:txBody>
          <a:bodyPr anchor="ctr">
            <a:noAutofit/>
          </a:bodyPr>
          <a:lstStyle>
            <a:lvl1pPr marL="0" indent="0">
              <a:buFont typeface="Arial" panose="020B0604020202020204" pitchFamily="34" charset="0"/>
              <a:buNone/>
              <a:defRPr sz="1800">
                <a:solidFill>
                  <a:schemeClr val="tx1"/>
                </a:solidFill>
              </a:defRPr>
            </a:lvl1pPr>
            <a:lvl2pPr marL="342900" indent="0">
              <a:buFont typeface="Arial" panose="020B0604020202020204" pitchFamily="34" charset="0"/>
              <a:buNone/>
              <a:defRPr sz="2000">
                <a:solidFill>
                  <a:schemeClr val="tx1"/>
                </a:solidFill>
              </a:defRPr>
            </a:lvl2pPr>
            <a:lvl3pPr marL="685800" indent="0">
              <a:buFont typeface="Arial" panose="020B0604020202020204" pitchFamily="34" charset="0"/>
              <a:buNone/>
              <a:defRPr sz="1600">
                <a:solidFill>
                  <a:schemeClr val="tx1"/>
                </a:solidFill>
              </a:defRPr>
            </a:lvl3pPr>
            <a:lvl4pPr marL="1028700" indent="0">
              <a:buFont typeface="Arial" panose="020B0604020202020204" pitchFamily="34" charset="0"/>
              <a:buNone/>
              <a:defRPr sz="1400">
                <a:solidFill>
                  <a:schemeClr val="tx1"/>
                </a:solidFill>
              </a:defRPr>
            </a:lvl4pPr>
            <a:lvl5pPr marL="1371600" indent="0">
              <a:buFont typeface="Arial" panose="020B0604020202020204" pitchFamily="34" charset="0"/>
              <a:buNone/>
              <a:defRPr sz="1400">
                <a:solidFill>
                  <a:schemeClr val="tx1"/>
                </a:solidFill>
              </a:defRPr>
            </a:lvl5pPr>
          </a:lstStyle>
          <a:p>
            <a:pPr lvl="0"/>
            <a:r>
              <a:rPr lang="en-US" dirty="0"/>
              <a:t>Click to edit Master text styles</a:t>
            </a:r>
          </a:p>
        </p:txBody>
      </p:sp>
      <p:pic>
        <p:nvPicPr>
          <p:cNvPr id="3" name="Picture 2">
            <a:extLst>
              <a:ext uri="{FF2B5EF4-FFF2-40B4-BE49-F238E27FC236}">
                <a16:creationId xmlns:a16="http://schemas.microsoft.com/office/drawing/2014/main" id="{CDE52133-4B11-FEEA-AF05-8E7FE7ACFC6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019366" y="4324915"/>
            <a:ext cx="1752810" cy="494744"/>
          </a:xfrm>
          <a:prstGeom prst="rect">
            <a:avLst/>
          </a:prstGeom>
        </p:spPr>
      </p:pic>
    </p:spTree>
    <p:extLst>
      <p:ext uri="{BB962C8B-B14F-4D97-AF65-F5344CB8AC3E}">
        <p14:creationId xmlns:p14="http://schemas.microsoft.com/office/powerpoint/2010/main" val="32967576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Generative A.I. for Students</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4069758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3" r:id="rId4"/>
    <p:sldLayoutId id="2147483664" r:id="rId5"/>
    <p:sldLayoutId id="2147483674" r:id="rId6"/>
    <p:sldLayoutId id="2147483665"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04025" y="4767263"/>
            <a:ext cx="1296988" cy="273844"/>
          </a:xfrm>
          <a:prstGeom prst="rect">
            <a:avLst/>
          </a:prstGeom>
        </p:spPr>
        <p:txBody>
          <a:bodyPr vert="horz" lIns="91440" tIns="45720" rIns="91440" bIns="45720" rtlCol="0" anchor="ctr"/>
          <a:lstStyle>
            <a:lvl1pPr algn="r">
              <a:defRPr sz="700">
                <a:solidFill>
                  <a:srgbClr val="575655"/>
                </a:solidFill>
                <a:latin typeface="+mn-lt"/>
                <a:cs typeface="Arial" panose="020B0604020202020204" pitchFamily="34" charset="0"/>
              </a:defRPr>
            </a:lvl1pPr>
          </a:lstStyle>
          <a:p>
            <a:fld id="{88F78355-16A5-6B43-814C-ACDADC71C5FE}" type="datetime3">
              <a:rPr lang="en-CA" smtClean="0"/>
              <a:pPr/>
              <a:t>10 July 2025</a:t>
            </a:fld>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1707729541"/>
      </p:ext>
    </p:extLst>
  </p:cSld>
  <p:clrMap bg1="lt1" tx1="dk1" bg2="lt2" tx2="dk2" accent1="accent1" accent2="accent2" accent3="accent3" accent4="accent4" accent5="accent5" accent6="accent6" hlink="hlink" folHlink="folHlink"/>
  <p:sldLayoutIdLst>
    <p:sldLayoutId id="2147483696" r:id="rId1"/>
    <p:sldLayoutId id="2147483691" r:id="rId2"/>
    <p:sldLayoutId id="2147483697" r:id="rId3"/>
    <p:sldLayoutId id="2147483685" r:id="rId4"/>
    <p:sldLayoutId id="2147483683" r:id="rId5"/>
    <p:sldLayoutId id="2147483693" r:id="rId6"/>
    <p:sldLayoutId id="2147483677" r:id="rId7"/>
    <p:sldLayoutId id="2147483690" r:id="rId8"/>
    <p:sldLayoutId id="2147483686" r:id="rId9"/>
    <p:sldLayoutId id="2147483684" r:id="rId10"/>
    <p:sldLayoutId id="2147483687" r:id="rId11"/>
    <p:sldLayoutId id="2147483695" r:id="rId12"/>
    <p:sldLayoutId id="2147483688" r:id="rId13"/>
    <p:sldLayoutId id="2147483689" r:id="rId14"/>
    <p:sldLayoutId id="2147483694" r:id="rId15"/>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l.ca/about/leadership-governance/academic-integrity.html"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dal.ca/campus_life/academic-support/writing-and-study-skill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dal.ca.libguides.com/CitationStyleGuide/citing-ai"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m365.cloud.microsoft/chat" TargetMode="External"/><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hyperlink" Target="https://my.dal.ca/" TargetMode="Externa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hyperlink" Target="https://www.dal.ca/campus_life/academic-support/study-skills-and-tutoring.html" TargetMode="External"/><Relationship Id="rId3" Type="http://schemas.openxmlformats.org/officeDocument/2006/relationships/hyperlink" Target="https://www.dal.ca/campus_life/academic-support/student-success-centre.html" TargetMode="External"/><Relationship Id="rId7" Type="http://schemas.openxmlformats.org/officeDocument/2006/relationships/hyperlink" Target="https://www.dal.ca/campus_life/health-and-wellness.htm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dal.ca/campus_life/academic-support/accessibility.html" TargetMode="External"/><Relationship Id="rId11" Type="http://schemas.openxmlformats.org/officeDocument/2006/relationships/image" Target="../media/image19.png"/><Relationship Id="rId5" Type="http://schemas.openxmlformats.org/officeDocument/2006/relationships/hyperlink" Target="https://dalu.sharepoint.com/sites/dith/SitePages/artificial-intelligence.aspx" TargetMode="External"/><Relationship Id="rId10" Type="http://schemas.openxmlformats.org/officeDocument/2006/relationships/image" Target="../media/image18.png"/><Relationship Id="rId4" Type="http://schemas.openxmlformats.org/officeDocument/2006/relationships/hyperlink" Target="https://libraries.dal.ca/" TargetMode="External"/><Relationship Id="rId9" Type="http://schemas.openxmlformats.org/officeDocument/2006/relationships/hyperlink" Target="https://www.dal.ca/campus_life/academic-support/writing-and-study-skills.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creativecommons.org/licenses/by-nc-sa/4.0/?ref=chooser-v1" TargetMode="External"/><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dal.ca/dept/clt.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dalu.sharepoint.com/sites/dith/SitePages/generative-ai.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libraries.dal.ca/"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400"/>
        </a:solidFill>
        <a:effectLst/>
      </p:bgPr>
    </p:bg>
    <p:spTree>
      <p:nvGrpSpPr>
        <p:cNvPr id="1" name="">
          <a:extLst>
            <a:ext uri="{FF2B5EF4-FFF2-40B4-BE49-F238E27FC236}">
              <a16:creationId xmlns:a16="http://schemas.microsoft.com/office/drawing/2014/main" id="{22C50FB2-26FB-EAB0-B7BB-5021E046AE6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9C1DF6-BF62-1E0E-BCEA-2BA01B54EFFA}"/>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B3EBA84C-F26F-B19D-6154-8C16CF4034CD}"/>
              </a:ext>
            </a:extLst>
          </p:cNvPr>
          <p:cNvSpPr>
            <a:spLocks noGrp="1"/>
          </p:cNvSpPr>
          <p:nvPr>
            <p:ph type="sldNum" sz="quarter" idx="12"/>
          </p:nvPr>
        </p:nvSpPr>
        <p:spPr/>
        <p:txBody>
          <a:bodyPr/>
          <a:lstStyle/>
          <a:p>
            <a:fld id="{EDF96001-7E4F-EB42-8596-9AF1BDDEE6AD}" type="slidenum">
              <a:rPr lang="en-US" smtClean="0"/>
              <a:t>1</a:t>
            </a:fld>
            <a:endParaRPr lang="en-US" dirty="0"/>
          </a:p>
        </p:txBody>
      </p:sp>
      <p:cxnSp>
        <p:nvCxnSpPr>
          <p:cNvPr id="9" name="Straight Connector 8">
            <a:extLst>
              <a:ext uri="{FF2B5EF4-FFF2-40B4-BE49-F238E27FC236}">
                <a16:creationId xmlns:a16="http://schemas.microsoft.com/office/drawing/2014/main" id="{98C66DEF-F2F2-43F9-F2BF-55BB556FE974}"/>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D4ABBAB5-E9B7-4D4F-BCB4-D0A798EB165D}"/>
              </a:ext>
            </a:extLst>
          </p:cNvPr>
          <p:cNvSpPr txBox="1">
            <a:spLocks/>
          </p:cNvSpPr>
          <p:nvPr/>
        </p:nvSpPr>
        <p:spPr>
          <a:xfrm>
            <a:off x="323850" y="240587"/>
            <a:ext cx="8496300" cy="793230"/>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b="1" dirty="0">
                <a:solidFill>
                  <a:schemeClr val="tx1"/>
                </a:solidFill>
                <a:latin typeface="Aptos" panose="020B0004020202020204" pitchFamily="34" charset="0"/>
              </a:rPr>
              <a:t>A few notes about these slides:</a:t>
            </a:r>
          </a:p>
        </p:txBody>
      </p:sp>
      <p:sp>
        <p:nvSpPr>
          <p:cNvPr id="6" name="Text Placeholder 1">
            <a:extLst>
              <a:ext uri="{FF2B5EF4-FFF2-40B4-BE49-F238E27FC236}">
                <a16:creationId xmlns:a16="http://schemas.microsoft.com/office/drawing/2014/main" id="{FFE2A7D5-2B04-FBE7-9DAF-B794DE4D6CED}"/>
              </a:ext>
            </a:extLst>
          </p:cNvPr>
          <p:cNvSpPr txBox="1">
            <a:spLocks/>
          </p:cNvSpPr>
          <p:nvPr/>
        </p:nvSpPr>
        <p:spPr>
          <a:xfrm>
            <a:off x="323850" y="1037964"/>
            <a:ext cx="8496300" cy="3632001"/>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arenR"/>
            </a:pPr>
            <a:r>
              <a:rPr lang="en-US" sz="2400" dirty="0">
                <a:solidFill>
                  <a:schemeClr val="tx1"/>
                </a:solidFill>
                <a:latin typeface="Aptos Narrow" panose="020B0004020202020204" pitchFamily="34" charset="0"/>
              </a:rPr>
              <a:t>This presentation can be used to introduce students to generative artificial intelligence and its implications in learning and life.</a:t>
            </a:r>
          </a:p>
          <a:p>
            <a:pPr marL="457200" indent="-457200">
              <a:buFont typeface="+mj-lt"/>
              <a:buAutoNum type="arabicParenR"/>
            </a:pPr>
            <a:r>
              <a:rPr lang="en-US" sz="2400" dirty="0">
                <a:solidFill>
                  <a:schemeClr val="tx1"/>
                </a:solidFill>
                <a:latin typeface="Aptos Narrow" panose="020B0004020202020204" pitchFamily="34" charset="0"/>
              </a:rPr>
              <a:t>You can share this in class or post (a PDF version) in Brightspace for students to go through on their own.</a:t>
            </a:r>
          </a:p>
          <a:p>
            <a:pPr marL="457200" indent="-457200">
              <a:buFont typeface="+mj-lt"/>
              <a:buAutoNum type="arabicParenR"/>
            </a:pPr>
            <a:r>
              <a:rPr lang="en-US" sz="2400" dirty="0">
                <a:solidFill>
                  <a:schemeClr val="tx1"/>
                </a:solidFill>
                <a:latin typeface="Aptos Narrow" panose="020B0004020202020204" pitchFamily="34" charset="0"/>
              </a:rPr>
              <a:t>In the Notes section of most slides is a script you can use to guide your conversation with students.</a:t>
            </a:r>
          </a:p>
          <a:p>
            <a:pPr marL="1028700" lvl="2" indent="-342900">
              <a:buFont typeface="Arial" panose="020B0604020202020204" pitchFamily="34" charset="0"/>
              <a:buChar char="•"/>
            </a:pPr>
            <a:r>
              <a:rPr lang="en-US" sz="2400" dirty="0">
                <a:solidFill>
                  <a:schemeClr val="tx1"/>
                </a:solidFill>
                <a:latin typeface="Aptos Narrow" panose="020B0004020202020204" pitchFamily="34" charset="0"/>
              </a:rPr>
              <a:t>Look for [word in brackets] for customizable text</a:t>
            </a:r>
          </a:p>
          <a:p>
            <a:pPr marL="457200" indent="-457200">
              <a:buFont typeface="+mj-lt"/>
              <a:buAutoNum type="arabicParenR"/>
            </a:pPr>
            <a:r>
              <a:rPr lang="en-US" sz="2400" dirty="0">
                <a:solidFill>
                  <a:schemeClr val="tx1"/>
                </a:solidFill>
                <a:latin typeface="Aptos Narrow" panose="020B0004020202020204" pitchFamily="34" charset="0"/>
              </a:rPr>
              <a:t>Feel free to add, delete, edit, rearrange, or otherwise revise this presentation to fit your context.</a:t>
            </a:r>
          </a:p>
        </p:txBody>
      </p:sp>
    </p:spTree>
    <p:extLst>
      <p:ext uri="{BB962C8B-B14F-4D97-AF65-F5344CB8AC3E}">
        <p14:creationId xmlns:p14="http://schemas.microsoft.com/office/powerpoint/2010/main" val="169927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A83F-BC12-2D2C-44A5-5D96025F1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E4C8E-3965-98A1-D465-18AD3AE7D809}"/>
              </a:ext>
            </a:extLst>
          </p:cNvPr>
          <p:cNvSpPr>
            <a:spLocks noGrp="1"/>
          </p:cNvSpPr>
          <p:nvPr>
            <p:ph type="title"/>
          </p:nvPr>
        </p:nvSpPr>
        <p:spPr/>
        <p:txBody>
          <a:bodyPr/>
          <a:lstStyle/>
          <a:p>
            <a:r>
              <a:rPr lang="en-CA" sz="2800" b="1" dirty="0">
                <a:latin typeface="Aptos" panose="020B0004020202020204" pitchFamily="34" charset="0"/>
              </a:rPr>
              <a:t>Ask First</a:t>
            </a:r>
            <a:br>
              <a:rPr lang="en-CA" dirty="0">
                <a:latin typeface="Aptos" panose="020B0004020202020204" pitchFamily="34" charset="0"/>
              </a:rPr>
            </a:br>
            <a:r>
              <a:rPr lang="en-CA" sz="1800" dirty="0">
                <a:latin typeface="Aptos" panose="020B0004020202020204" pitchFamily="34" charset="0"/>
              </a:rPr>
              <a:t>Different courses may have different expectations</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EE213E8E-4117-B232-EE94-113CE221856B}"/>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Don't use generative AI unless your course syllabus or professor explicitly allows it. Remember, different courses have different rules.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Unsure? </a:t>
            </a:r>
            <a:r>
              <a:rPr lang="en-US" sz="1800" b="1" dirty="0">
                <a:solidFill>
                  <a:schemeClr val="tx1"/>
                </a:solidFill>
                <a:latin typeface="Aptos Narrow" panose="020B0004020202020204" pitchFamily="34" charset="0"/>
                <a:ea typeface="Roboto Condensed"/>
                <a:cs typeface="Roboto Condensed"/>
              </a:rPr>
              <a:t>Ask your instructor!</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Resources you might find helpful:</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3"/>
              </a:rPr>
              <a:t>Academic Integrity website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4"/>
              </a:rPr>
              <a:t>Writing Centre</a:t>
            </a:r>
            <a:endParaRPr lang="en-US" sz="1800" dirty="0">
              <a:solidFill>
                <a:schemeClr val="tx1"/>
              </a:solidFill>
              <a:latin typeface="Aptos Narrow" panose="020B0004020202020204" pitchFamily="34" charset="0"/>
              <a:ea typeface="Roboto Condensed"/>
              <a:cs typeface="Roboto Condensed"/>
            </a:endParaRPr>
          </a:p>
        </p:txBody>
      </p:sp>
      <p:sp>
        <p:nvSpPr>
          <p:cNvPr id="5" name="Footer Placeholder 4">
            <a:extLst>
              <a:ext uri="{FF2B5EF4-FFF2-40B4-BE49-F238E27FC236}">
                <a16:creationId xmlns:a16="http://schemas.microsoft.com/office/drawing/2014/main" id="{EAE542E5-97BB-716C-5ACB-FFC5DEB12E16}"/>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E0B854A1-84C7-6A6C-E976-A5AE3DFDC50F}"/>
              </a:ext>
            </a:extLst>
          </p:cNvPr>
          <p:cNvSpPr>
            <a:spLocks noGrp="1"/>
          </p:cNvSpPr>
          <p:nvPr>
            <p:ph type="sldNum" sz="quarter" idx="12"/>
          </p:nvPr>
        </p:nvSpPr>
        <p:spPr/>
        <p:txBody>
          <a:bodyPr/>
          <a:lstStyle/>
          <a:p>
            <a:fld id="{EDF96001-7E4F-EB42-8596-9AF1BDDEE6AD}" type="slidenum">
              <a:rPr lang="en-US" smtClean="0"/>
              <a:t>10</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84A1A0AF-4B09-D396-E5A8-38F92CCA2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2BF793C9-DA9B-A34B-2E70-B3B02B6E2F51}"/>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A86BEF7A-9C74-F78C-40A4-D19D3D916D17}"/>
                </a:ext>
              </a:extLst>
            </p:cNvPr>
            <p:cNvPicPr>
              <a:picLocks noGrp="1" noRot="1" noChangeAspect="1" noMove="1" noResize="1" noEditPoints="1" noAdjustHandles="1" noChangeArrowheads="1" noChangeShapeType="1" noCrop="1"/>
            </p:cNvPicPr>
            <p:nvPr/>
          </p:nvPicPr>
          <p:blipFill>
            <a:blip r:embed="rId6"/>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69CB3DBC-FAD7-985D-A130-1CA65E52726A}"/>
                </a:ext>
              </a:extLst>
            </p:cNvPr>
            <p:cNvPicPr>
              <a:picLocks noGrp="1" noRot="1" noChangeAspect="1" noMove="1" noResize="1" noEditPoints="1" noAdjustHandles="1" noChangeArrowheads="1" noChangeShapeType="1" noCrop="1"/>
            </p:cNvPicPr>
            <p:nvPr/>
          </p:nvPicPr>
          <p:blipFill>
            <a:blip r:embed="rId6"/>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CCA45314-4608-80E7-D370-94156B5484A4}"/>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cxnSp>
        <p:nvCxnSpPr>
          <p:cNvPr id="14" name="Straight Connector 13">
            <a:extLst>
              <a:ext uri="{FF2B5EF4-FFF2-40B4-BE49-F238E27FC236}">
                <a16:creationId xmlns:a16="http://schemas.microsoft.com/office/drawing/2014/main" id="{A9E663FE-922B-8EA5-2767-8337E6131D1F}"/>
              </a:ext>
            </a:extLst>
          </p:cNvPr>
          <p:cNvCxnSpPr>
            <a:cxnSpLocks/>
          </p:cNvCxnSpPr>
          <p:nvPr/>
        </p:nvCxnSpPr>
        <p:spPr>
          <a:xfrm>
            <a:off x="3779838" y="3028083"/>
            <a:ext cx="5040310" cy="1717"/>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723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AABBBB94-0CFF-46AA-211E-18D9F22D89D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5BE1ED-4F2D-0657-C8D4-FD323A2A292E}"/>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947D504C-E15C-F2DB-CC58-5BD2652BDF7D}"/>
              </a:ext>
            </a:extLst>
          </p:cNvPr>
          <p:cNvSpPr>
            <a:spLocks noGrp="1"/>
          </p:cNvSpPr>
          <p:nvPr>
            <p:ph type="sldNum" sz="quarter" idx="12"/>
          </p:nvPr>
        </p:nvSpPr>
        <p:spPr/>
        <p:txBody>
          <a:bodyPr/>
          <a:lstStyle/>
          <a:p>
            <a:fld id="{EDF96001-7E4F-EB42-8596-9AF1BDDEE6AD}" type="slidenum">
              <a:rPr lang="en-US" smtClean="0"/>
              <a:t>11</a:t>
            </a:fld>
            <a:endParaRPr lang="en-US" dirty="0"/>
          </a:p>
        </p:txBody>
      </p:sp>
      <p:cxnSp>
        <p:nvCxnSpPr>
          <p:cNvPr id="9" name="Straight Connector 8">
            <a:extLst>
              <a:ext uri="{FF2B5EF4-FFF2-40B4-BE49-F238E27FC236}">
                <a16:creationId xmlns:a16="http://schemas.microsoft.com/office/drawing/2014/main" id="{23341F57-058F-18D1-1C79-609DE7E09F70}"/>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36EB970C-ECAB-D3C9-1BC9-D86B8F5E30C7}"/>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In this course…</a:t>
            </a:r>
            <a:endParaRPr lang="en-US" b="1" dirty="0">
              <a:latin typeface="Aptos" panose="020B0004020202020204" pitchFamily="34" charset="0"/>
            </a:endParaRPr>
          </a:p>
        </p:txBody>
      </p:sp>
      <p:sp>
        <p:nvSpPr>
          <p:cNvPr id="6" name="Text Placeholder 2">
            <a:extLst>
              <a:ext uri="{FF2B5EF4-FFF2-40B4-BE49-F238E27FC236}">
                <a16:creationId xmlns:a16="http://schemas.microsoft.com/office/drawing/2014/main" id="{123E76C8-29C8-351B-6B5C-FA0DD6DC1969}"/>
              </a:ext>
            </a:extLst>
          </p:cNvPr>
          <p:cNvSpPr txBox="1">
            <a:spLocks/>
          </p:cNvSpPr>
          <p:nvPr/>
        </p:nvSpPr>
        <p:spPr>
          <a:xfrm>
            <a:off x="323850" y="939668"/>
            <a:ext cx="4056479" cy="50234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u="sng" dirty="0">
                <a:solidFill>
                  <a:schemeClr val="tx1"/>
                </a:solidFill>
                <a:latin typeface="Aptos" panose="020B0004020202020204" pitchFamily="34" charset="0"/>
              </a:rPr>
              <a:t>Allowed:</a:t>
            </a:r>
            <a:endParaRPr lang="en-US" b="1" dirty="0">
              <a:solidFill>
                <a:schemeClr val="tx1"/>
              </a:solidFill>
              <a:latin typeface="Aptos" panose="020B0004020202020204" pitchFamily="34" charset="0"/>
            </a:endParaRPr>
          </a:p>
        </p:txBody>
      </p:sp>
      <p:sp>
        <p:nvSpPr>
          <p:cNvPr id="7" name="Content Placeholder 3">
            <a:extLst>
              <a:ext uri="{FF2B5EF4-FFF2-40B4-BE49-F238E27FC236}">
                <a16:creationId xmlns:a16="http://schemas.microsoft.com/office/drawing/2014/main" id="{0AD1DF8D-2B02-7E27-EE5A-D34521BD44B7}"/>
              </a:ext>
            </a:extLst>
          </p:cNvPr>
          <p:cNvSpPr txBox="1">
            <a:spLocks/>
          </p:cNvSpPr>
          <p:nvPr/>
        </p:nvSpPr>
        <p:spPr>
          <a:xfrm>
            <a:off x="335727" y="1371600"/>
            <a:ext cx="4171950" cy="3446729"/>
          </a:xfrm>
          <a:prstGeom prst="rect">
            <a:avLst/>
          </a:prstGeom>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Aptos Narrow" panose="020B0004020202020204" pitchFamily="34" charset="0"/>
              </a:rPr>
              <a:t>Brainstorming</a:t>
            </a:r>
          </a:p>
          <a:p>
            <a:r>
              <a:rPr lang="en-US" sz="1800" dirty="0">
                <a:latin typeface="Aptos Narrow" panose="020B0004020202020204" pitchFamily="34" charset="0"/>
              </a:rPr>
              <a:t>Generating an outline</a:t>
            </a:r>
          </a:p>
          <a:p>
            <a:r>
              <a:rPr lang="en-US" sz="1800" dirty="0">
                <a:latin typeface="Aptos Narrow" panose="020B0004020202020204" pitchFamily="34" charset="0"/>
              </a:rPr>
              <a:t>Translation and language learning</a:t>
            </a:r>
          </a:p>
          <a:p>
            <a:r>
              <a:rPr lang="en-US" sz="1800" dirty="0">
                <a:latin typeface="Aptos Narrow" panose="020B0004020202020204" pitchFamily="34" charset="0"/>
              </a:rPr>
              <a:t>Explaining concepts</a:t>
            </a:r>
          </a:p>
          <a:p>
            <a:r>
              <a:rPr lang="en-US" sz="1800" dirty="0">
                <a:latin typeface="Aptos Narrow" panose="020B0004020202020204" pitchFamily="34" charset="0"/>
              </a:rPr>
              <a:t>Using as a “writing coach”</a:t>
            </a:r>
          </a:p>
          <a:p>
            <a:r>
              <a:rPr lang="en-US" sz="1800" dirty="0">
                <a:latin typeface="Aptos Narrow" panose="020B0004020202020204" pitchFamily="34" charset="0"/>
              </a:rPr>
              <a:t>Creating drafts/final versions of writing</a:t>
            </a:r>
          </a:p>
          <a:p>
            <a:r>
              <a:rPr lang="en-US" sz="1800" dirty="0">
                <a:latin typeface="Aptos Narrow" panose="020B0004020202020204" pitchFamily="34" charset="0"/>
              </a:rPr>
              <a:t>Studying for a quiz, prepping for exam</a:t>
            </a:r>
          </a:p>
          <a:p>
            <a:r>
              <a:rPr lang="en-US" sz="1800" dirty="0">
                <a:latin typeface="Aptos Narrow" panose="020B0004020202020204" pitchFamily="34" charset="0"/>
              </a:rPr>
              <a:t>Summarizing a text</a:t>
            </a:r>
          </a:p>
          <a:p>
            <a:r>
              <a:rPr lang="en-US" sz="1800" dirty="0">
                <a:latin typeface="Aptos Narrow" panose="020B0004020202020204" pitchFamily="34" charset="0"/>
              </a:rPr>
              <a:t>Time management/planning</a:t>
            </a:r>
          </a:p>
          <a:p>
            <a:r>
              <a:rPr lang="en-US" sz="1800" dirty="0">
                <a:latin typeface="Aptos Narrow" panose="020B0004020202020204" pitchFamily="34" charset="0"/>
              </a:rPr>
              <a:t>Coding and data analysis</a:t>
            </a:r>
          </a:p>
        </p:txBody>
      </p:sp>
      <p:sp>
        <p:nvSpPr>
          <p:cNvPr id="8" name="Text Placeholder 4">
            <a:extLst>
              <a:ext uri="{FF2B5EF4-FFF2-40B4-BE49-F238E27FC236}">
                <a16:creationId xmlns:a16="http://schemas.microsoft.com/office/drawing/2014/main" id="{CAF434F1-B81A-DF6D-2223-6B264146C2CB}"/>
              </a:ext>
            </a:extLst>
          </p:cNvPr>
          <p:cNvSpPr txBox="1">
            <a:spLocks/>
          </p:cNvSpPr>
          <p:nvPr/>
        </p:nvSpPr>
        <p:spPr>
          <a:xfrm>
            <a:off x="4763672" y="939667"/>
            <a:ext cx="4171950" cy="50234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u="sng" dirty="0">
                <a:solidFill>
                  <a:schemeClr val="tx1"/>
                </a:solidFill>
                <a:latin typeface="Aptos" panose="020B0004020202020204" pitchFamily="34" charset="0"/>
              </a:rPr>
              <a:t>Not Allowed:</a:t>
            </a:r>
          </a:p>
        </p:txBody>
      </p:sp>
      <p:sp>
        <p:nvSpPr>
          <p:cNvPr id="11" name="Content Placeholder 3">
            <a:extLst>
              <a:ext uri="{FF2B5EF4-FFF2-40B4-BE49-F238E27FC236}">
                <a16:creationId xmlns:a16="http://schemas.microsoft.com/office/drawing/2014/main" id="{566362FC-300B-B69E-C6ED-0C375CF17ADC}"/>
              </a:ext>
            </a:extLst>
          </p:cNvPr>
          <p:cNvSpPr txBox="1">
            <a:spLocks/>
          </p:cNvSpPr>
          <p:nvPr/>
        </p:nvSpPr>
        <p:spPr>
          <a:xfrm>
            <a:off x="4763672" y="1371600"/>
            <a:ext cx="4171950" cy="3446729"/>
          </a:xfrm>
          <a:prstGeom prst="rect">
            <a:avLst/>
          </a:prstGeom>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Aptos Narrow" panose="020B0004020202020204" pitchFamily="34" charset="0"/>
              </a:rPr>
              <a:t>Brainstorming</a:t>
            </a:r>
          </a:p>
          <a:p>
            <a:r>
              <a:rPr lang="en-US" sz="1800" dirty="0">
                <a:latin typeface="Aptos Narrow" panose="020B0004020202020204" pitchFamily="34" charset="0"/>
              </a:rPr>
              <a:t>Generating an outline</a:t>
            </a:r>
          </a:p>
          <a:p>
            <a:r>
              <a:rPr lang="en-US" sz="1800" dirty="0">
                <a:latin typeface="Aptos Narrow" panose="020B0004020202020204" pitchFamily="34" charset="0"/>
              </a:rPr>
              <a:t>Translation and language learning</a:t>
            </a:r>
          </a:p>
          <a:p>
            <a:r>
              <a:rPr lang="en-US" sz="1800" dirty="0">
                <a:latin typeface="Aptos Narrow" panose="020B0004020202020204" pitchFamily="34" charset="0"/>
              </a:rPr>
              <a:t>Explaining concepts</a:t>
            </a:r>
          </a:p>
          <a:p>
            <a:r>
              <a:rPr lang="en-US" sz="1800" dirty="0">
                <a:latin typeface="Aptos Narrow" panose="020B0004020202020204" pitchFamily="34" charset="0"/>
              </a:rPr>
              <a:t>Using as a “writing coach”</a:t>
            </a:r>
          </a:p>
          <a:p>
            <a:r>
              <a:rPr lang="en-US" sz="1800" dirty="0">
                <a:latin typeface="Aptos Narrow" panose="020B0004020202020204" pitchFamily="34" charset="0"/>
              </a:rPr>
              <a:t>Creating drafts/final versions of writing</a:t>
            </a:r>
          </a:p>
          <a:p>
            <a:r>
              <a:rPr lang="en-US" sz="1800" dirty="0">
                <a:latin typeface="Aptos Narrow" panose="020B0004020202020204" pitchFamily="34" charset="0"/>
              </a:rPr>
              <a:t>Studying for a quiz, prepping for exam</a:t>
            </a:r>
          </a:p>
          <a:p>
            <a:r>
              <a:rPr lang="en-US" sz="1800" dirty="0">
                <a:latin typeface="Aptos Narrow" panose="020B0004020202020204" pitchFamily="34" charset="0"/>
              </a:rPr>
              <a:t>Summarizing a text</a:t>
            </a:r>
          </a:p>
          <a:p>
            <a:r>
              <a:rPr lang="en-US" sz="1800" dirty="0">
                <a:latin typeface="Aptos Narrow" panose="020B0004020202020204" pitchFamily="34" charset="0"/>
              </a:rPr>
              <a:t>Time management/planning</a:t>
            </a:r>
          </a:p>
          <a:p>
            <a:r>
              <a:rPr lang="en-US" sz="1800" dirty="0">
                <a:latin typeface="Aptos Narrow" panose="020B0004020202020204" pitchFamily="34" charset="0"/>
              </a:rPr>
              <a:t>Coding and data analysis</a:t>
            </a:r>
          </a:p>
        </p:txBody>
      </p:sp>
      <p:pic>
        <p:nvPicPr>
          <p:cNvPr id="12" name="Picture 11" descr="An icon of a computer chip which reads, &quot;Generative AI&quot; in the centre.">
            <a:extLst>
              <a:ext uri="{FF2B5EF4-FFF2-40B4-BE49-F238E27FC236}">
                <a16:creationId xmlns:a16="http://schemas.microsoft.com/office/drawing/2014/main" id="{F0708269-ECC1-D0F7-49FA-8676A3061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236" y="273844"/>
            <a:ext cx="1548386" cy="1561289"/>
          </a:xfrm>
          <a:prstGeom prst="rect">
            <a:avLst/>
          </a:prstGeom>
        </p:spPr>
      </p:pic>
    </p:spTree>
    <p:extLst>
      <p:ext uri="{BB962C8B-B14F-4D97-AF65-F5344CB8AC3E}">
        <p14:creationId xmlns:p14="http://schemas.microsoft.com/office/powerpoint/2010/main" val="1693106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52A9-1BF1-2707-1F93-8AAF9ADCA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B0FCA-1019-2BA9-F2CC-FB7F855CEB00}"/>
              </a:ext>
            </a:extLst>
          </p:cNvPr>
          <p:cNvSpPr>
            <a:spLocks noGrp="1"/>
          </p:cNvSpPr>
          <p:nvPr>
            <p:ph type="title"/>
          </p:nvPr>
        </p:nvSpPr>
        <p:spPr/>
        <p:txBody>
          <a:bodyPr/>
          <a:lstStyle/>
          <a:p>
            <a:r>
              <a:rPr lang="en-CA" sz="2800" b="1" dirty="0">
                <a:latin typeface="Aptos" panose="020B0004020202020204" pitchFamily="34" charset="0"/>
              </a:rPr>
              <a:t>Be Transparent</a:t>
            </a:r>
            <a:br>
              <a:rPr lang="en-CA" dirty="0">
                <a:latin typeface="Aptos" panose="020B0004020202020204" pitchFamily="34" charset="0"/>
              </a:rPr>
            </a:br>
            <a:r>
              <a:rPr lang="en-CA" sz="1800" dirty="0">
                <a:latin typeface="Aptos" panose="020B0004020202020204" pitchFamily="34" charset="0"/>
              </a:rPr>
              <a:t>Cite and reference your AI use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CD0B4661-0026-4FFF-F5C9-A934CC835175}"/>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If you allowed and decide to use AI, make sure you disclose how and where. Don't forget to correctly cite all your sources, including any AI-generated content. Your instructor will explain to you how to share your use of generative AI.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Need help with citation? Visit the Dalhousie University Libraries </a:t>
            </a:r>
            <a:r>
              <a:rPr lang="en-US" sz="1800" dirty="0">
                <a:solidFill>
                  <a:schemeClr val="tx1"/>
                </a:solidFill>
                <a:latin typeface="Aptos Narrow" panose="020B0004020202020204" pitchFamily="34" charset="0"/>
                <a:ea typeface="Roboto Condensed"/>
                <a:cs typeface="Roboto Condensed"/>
                <a:hlinkClick r:id="rId3"/>
              </a:rPr>
              <a:t>Generative AI Citation Guide</a:t>
            </a:r>
            <a:r>
              <a:rPr lang="en-US" sz="1800" dirty="0">
                <a:solidFill>
                  <a:schemeClr val="tx1"/>
                </a:solidFill>
                <a:latin typeface="Aptos Narrow" panose="020B0004020202020204" pitchFamily="34" charset="0"/>
                <a:ea typeface="Roboto Condensed"/>
                <a:cs typeface="Roboto Condensed"/>
              </a:rPr>
              <a:t>.</a:t>
            </a:r>
          </a:p>
        </p:txBody>
      </p:sp>
      <p:sp>
        <p:nvSpPr>
          <p:cNvPr id="5" name="Footer Placeholder 4">
            <a:extLst>
              <a:ext uri="{FF2B5EF4-FFF2-40B4-BE49-F238E27FC236}">
                <a16:creationId xmlns:a16="http://schemas.microsoft.com/office/drawing/2014/main" id="{08242993-E2AE-B1D2-64CF-A00DBF8D4FC3}"/>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00AB2480-7C9C-5074-9D4B-7CE645E42D96}"/>
              </a:ext>
            </a:extLst>
          </p:cNvPr>
          <p:cNvSpPr>
            <a:spLocks noGrp="1"/>
          </p:cNvSpPr>
          <p:nvPr>
            <p:ph type="sldNum" sz="quarter" idx="12"/>
          </p:nvPr>
        </p:nvSpPr>
        <p:spPr/>
        <p:txBody>
          <a:bodyPr/>
          <a:lstStyle/>
          <a:p>
            <a:fld id="{EDF96001-7E4F-EB42-8596-9AF1BDDEE6AD}" type="slidenum">
              <a:rPr lang="en-US" smtClean="0"/>
              <a:t>12</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D62FD5B6-B421-AEBF-9A98-4067E58DD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02A0325D-2BC8-68A5-061E-CA587B5077CB}"/>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6EB60953-40CD-3C65-BE5E-6C05AB0199A5}"/>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770FE106-79C3-71F3-88B6-442F0A11284D}"/>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B4AF13AA-D856-9B5A-76A5-53831DAE2524}"/>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cxnSp>
        <p:nvCxnSpPr>
          <p:cNvPr id="4" name="Straight Connector 3">
            <a:extLst>
              <a:ext uri="{FF2B5EF4-FFF2-40B4-BE49-F238E27FC236}">
                <a16:creationId xmlns:a16="http://schemas.microsoft.com/office/drawing/2014/main" id="{D98E5476-465C-2A20-C375-63B18FA92F70}"/>
              </a:ext>
            </a:extLst>
          </p:cNvPr>
          <p:cNvCxnSpPr>
            <a:cxnSpLocks/>
          </p:cNvCxnSpPr>
          <p:nvPr/>
        </p:nvCxnSpPr>
        <p:spPr>
          <a:xfrm>
            <a:off x="3779838" y="3028083"/>
            <a:ext cx="5040310" cy="1717"/>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69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E0E3"/>
        </a:solidFill>
        <a:effectLst/>
      </p:bgPr>
    </p:bg>
    <p:spTree>
      <p:nvGrpSpPr>
        <p:cNvPr id="1" name="">
          <a:extLst>
            <a:ext uri="{FF2B5EF4-FFF2-40B4-BE49-F238E27FC236}">
              <a16:creationId xmlns:a16="http://schemas.microsoft.com/office/drawing/2014/main" id="{56CBA7F7-6923-15DD-5C57-85134179AB4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9F0A6B-8802-9190-1141-8F7A77C7C232}"/>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3192FC52-C9C7-5303-F924-BC4BDC7521C9}"/>
              </a:ext>
            </a:extLst>
          </p:cNvPr>
          <p:cNvSpPr>
            <a:spLocks noGrp="1"/>
          </p:cNvSpPr>
          <p:nvPr>
            <p:ph type="sldNum" sz="quarter" idx="12"/>
          </p:nvPr>
        </p:nvSpPr>
        <p:spPr/>
        <p:txBody>
          <a:bodyPr/>
          <a:lstStyle/>
          <a:p>
            <a:fld id="{EDF96001-7E4F-EB42-8596-9AF1BDDEE6AD}" type="slidenum">
              <a:rPr lang="en-US" smtClean="0"/>
              <a:t>13</a:t>
            </a:fld>
            <a:endParaRPr lang="en-US" dirty="0"/>
          </a:p>
        </p:txBody>
      </p:sp>
      <p:cxnSp>
        <p:nvCxnSpPr>
          <p:cNvPr id="9" name="Straight Connector 8">
            <a:extLst>
              <a:ext uri="{FF2B5EF4-FFF2-40B4-BE49-F238E27FC236}">
                <a16:creationId xmlns:a16="http://schemas.microsoft.com/office/drawing/2014/main" id="{92BAAF07-E20F-B01D-D0B9-1A9A3C40AA9A}"/>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D01C73B5-3026-31E1-751A-2C804A1D57C0}"/>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If you use AI…</a:t>
            </a:r>
            <a:endParaRPr lang="en-US" b="1" dirty="0">
              <a:latin typeface="Aptos" panose="020B0004020202020204" pitchFamily="34" charset="0"/>
            </a:endParaRPr>
          </a:p>
        </p:txBody>
      </p:sp>
      <p:sp>
        <p:nvSpPr>
          <p:cNvPr id="13" name="Content Placeholder 2">
            <a:extLst>
              <a:ext uri="{FF2B5EF4-FFF2-40B4-BE49-F238E27FC236}">
                <a16:creationId xmlns:a16="http://schemas.microsoft.com/office/drawing/2014/main" id="{2AC80286-4C2F-7772-8A68-65519C4FA8AD}"/>
              </a:ext>
            </a:extLst>
          </p:cNvPr>
          <p:cNvSpPr txBox="1">
            <a:spLocks/>
          </p:cNvSpPr>
          <p:nvPr/>
        </p:nvSpPr>
        <p:spPr>
          <a:xfrm>
            <a:off x="323849" y="1235196"/>
            <a:ext cx="8496299" cy="1247614"/>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US" sz="2000" dirty="0">
                <a:solidFill>
                  <a:schemeClr val="tx1"/>
                </a:solidFill>
                <a:latin typeface="Aptos Narrow" panose="020B0004020202020204" pitchFamily="34" charset="0"/>
                <a:ea typeface="Roboto Condensed"/>
                <a:cs typeface="Roboto Condensed"/>
              </a:rPr>
              <a:t>Everyone at Dalhousie has access to the Enterprise version of </a:t>
            </a:r>
            <a:r>
              <a:rPr lang="en-US" sz="2000" dirty="0">
                <a:solidFill>
                  <a:schemeClr val="tx1"/>
                </a:solidFill>
                <a:latin typeface="Aptos Narrow" panose="020B0004020202020204" pitchFamily="34" charset="0"/>
                <a:ea typeface="Roboto Condensed"/>
                <a:cs typeface="Roboto Condensed"/>
                <a:hlinkClick r:id="rId3"/>
              </a:rPr>
              <a:t>Copilot</a:t>
            </a:r>
            <a:r>
              <a:rPr lang="en-US" sz="2000" dirty="0">
                <a:solidFill>
                  <a:schemeClr val="tx1"/>
                </a:solidFill>
                <a:latin typeface="Aptos Narrow" panose="020B0004020202020204" pitchFamily="34" charset="0"/>
                <a:ea typeface="Roboto Condensed"/>
                <a:cs typeface="Roboto Condensed"/>
              </a:rPr>
              <a:t> through the Microsoft 365 suite of apps through </a:t>
            </a:r>
            <a:r>
              <a:rPr lang="en-US" sz="2000" dirty="0">
                <a:solidFill>
                  <a:schemeClr val="tx1"/>
                </a:solidFill>
                <a:latin typeface="Aptos Narrow" panose="020B0004020202020204" pitchFamily="34" charset="0"/>
                <a:ea typeface="Roboto Condensed"/>
                <a:cs typeface="Roboto Condensed"/>
                <a:hlinkClick r:id="rId4"/>
              </a:rPr>
              <a:t>myDAL</a:t>
            </a:r>
            <a:r>
              <a:rPr lang="en-US" sz="2000" dirty="0">
                <a:solidFill>
                  <a:schemeClr val="tx1"/>
                </a:solidFill>
                <a:latin typeface="Aptos Narrow" panose="020B0004020202020204" pitchFamily="34" charset="0"/>
                <a:ea typeface="Roboto Condensed"/>
                <a:cs typeface="Roboto Condensed"/>
              </a:rPr>
              <a:t>. You </a:t>
            </a:r>
            <a:r>
              <a:rPr lang="en-US" sz="2000" b="1" dirty="0">
                <a:solidFill>
                  <a:schemeClr val="tx1"/>
                </a:solidFill>
                <a:latin typeface="Aptos Narrow" panose="020B0004020202020204" pitchFamily="34" charset="0"/>
                <a:ea typeface="Roboto Condensed"/>
                <a:cs typeface="Roboto Condensed"/>
              </a:rPr>
              <a:t>must</a:t>
            </a:r>
            <a:r>
              <a:rPr lang="en-US" sz="2000" dirty="0">
                <a:solidFill>
                  <a:schemeClr val="tx1"/>
                </a:solidFill>
                <a:latin typeface="Aptos Narrow" panose="020B0004020202020204" pitchFamily="34" charset="0"/>
                <a:ea typeface="Roboto Condensed"/>
                <a:cs typeface="Roboto Condensed"/>
              </a:rPr>
              <a:t> login with your NetID, which means:</a:t>
            </a:r>
          </a:p>
          <a:p>
            <a:pPr>
              <a:lnSpc>
                <a:spcPct val="114000"/>
              </a:lnSpc>
              <a:spcBef>
                <a:spcPts val="0"/>
              </a:spcBef>
            </a:pPr>
            <a:endParaRPr lang="en-US" sz="2000" dirty="0">
              <a:solidFill>
                <a:schemeClr val="tx1"/>
              </a:solidFill>
              <a:latin typeface="Aptos Narrow" panose="020B0004020202020204" pitchFamily="34" charset="0"/>
              <a:ea typeface="Roboto Condensed"/>
              <a:cs typeface="Roboto Condensed"/>
            </a:endParaRPr>
          </a:p>
        </p:txBody>
      </p:sp>
      <p:sp>
        <p:nvSpPr>
          <p:cNvPr id="10" name="Rectangle 9">
            <a:extLst>
              <a:ext uri="{FF2B5EF4-FFF2-40B4-BE49-F238E27FC236}">
                <a16:creationId xmlns:a16="http://schemas.microsoft.com/office/drawing/2014/main" id="{29553E48-09FF-235C-58AC-E8729DE1841C}"/>
              </a:ext>
            </a:extLst>
          </p:cNvPr>
          <p:cNvSpPr/>
          <p:nvPr/>
        </p:nvSpPr>
        <p:spPr>
          <a:xfrm>
            <a:off x="0" y="2416632"/>
            <a:ext cx="9144000" cy="187040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8D43AF-B0FA-C816-E7EA-1ABB45CC0345}"/>
              </a:ext>
            </a:extLst>
          </p:cNvPr>
          <p:cNvGrpSpPr/>
          <p:nvPr/>
        </p:nvGrpSpPr>
        <p:grpSpPr>
          <a:xfrm>
            <a:off x="777760" y="3479690"/>
            <a:ext cx="7588480" cy="807348"/>
            <a:chOff x="739701" y="3477646"/>
            <a:chExt cx="7588480" cy="769441"/>
          </a:xfrm>
        </p:grpSpPr>
        <p:sp>
          <p:nvSpPr>
            <p:cNvPr id="3" name="TextBox 2">
              <a:extLst>
                <a:ext uri="{FF2B5EF4-FFF2-40B4-BE49-F238E27FC236}">
                  <a16:creationId xmlns:a16="http://schemas.microsoft.com/office/drawing/2014/main" id="{CD8F6FF0-E088-818E-A784-4BC81650D533}"/>
                </a:ext>
              </a:extLst>
            </p:cNvPr>
            <p:cNvSpPr txBox="1"/>
            <p:nvPr/>
          </p:nvSpPr>
          <p:spPr>
            <a:xfrm>
              <a:off x="739701" y="3569979"/>
              <a:ext cx="1981201" cy="584775"/>
            </a:xfrm>
            <a:prstGeom prst="rect">
              <a:avLst/>
            </a:prstGeom>
            <a:noFill/>
          </p:spPr>
          <p:txBody>
            <a:bodyPr wrap="square" rtlCol="0">
              <a:spAutoFit/>
            </a:bodyPr>
            <a:lstStyle/>
            <a:p>
              <a:pPr algn="ctr"/>
              <a:r>
                <a:rPr lang="en-US" sz="1600" b="1" dirty="0">
                  <a:latin typeface="Aptos Narrow" panose="020B0004020202020204" pitchFamily="34" charset="0"/>
                </a:rPr>
                <a:t>Enhanced </a:t>
              </a:r>
              <a:r>
                <a:rPr lang="en-CA" sz="1600" b="1" i="0" dirty="0">
                  <a:solidFill>
                    <a:srgbClr val="242424"/>
                  </a:solidFill>
                  <a:effectLst/>
                  <a:latin typeface="Aptos Narrow" panose="020B0004020202020204" pitchFamily="34" charset="0"/>
                </a:rPr>
                <a:t>security and privacy</a:t>
              </a:r>
              <a:endParaRPr lang="en-US" sz="1600" b="1" dirty="0">
                <a:latin typeface="Aptos Narrow" panose="020B0004020202020204" pitchFamily="34" charset="0"/>
              </a:endParaRPr>
            </a:p>
          </p:txBody>
        </p:sp>
        <p:sp>
          <p:nvSpPr>
            <p:cNvPr id="6" name="TextBox 5">
              <a:extLst>
                <a:ext uri="{FF2B5EF4-FFF2-40B4-BE49-F238E27FC236}">
                  <a16:creationId xmlns:a16="http://schemas.microsoft.com/office/drawing/2014/main" id="{85CB56FA-D33D-FE11-5D8D-E462B557D5F2}"/>
                </a:ext>
              </a:extLst>
            </p:cNvPr>
            <p:cNvSpPr txBox="1"/>
            <p:nvPr/>
          </p:nvSpPr>
          <p:spPr>
            <a:xfrm>
              <a:off x="3543340" y="3569979"/>
              <a:ext cx="1981201" cy="584775"/>
            </a:xfrm>
            <a:prstGeom prst="rect">
              <a:avLst/>
            </a:prstGeom>
            <a:noFill/>
          </p:spPr>
          <p:txBody>
            <a:bodyPr wrap="square" rtlCol="0">
              <a:spAutoFit/>
            </a:bodyPr>
            <a:lstStyle/>
            <a:p>
              <a:pPr algn="ctr"/>
              <a:r>
                <a:rPr lang="en-CA" sz="1600" b="1" dirty="0">
                  <a:latin typeface="Aptos Narrow" panose="020B0004020202020204" pitchFamily="34" charset="0"/>
                </a:rPr>
                <a:t>Data not used to train the model</a:t>
              </a:r>
              <a:endParaRPr lang="en-US" sz="1600" b="1" dirty="0">
                <a:latin typeface="Aptos Narrow" panose="020B0004020202020204" pitchFamily="34" charset="0"/>
              </a:endParaRPr>
            </a:p>
          </p:txBody>
        </p:sp>
        <p:sp>
          <p:nvSpPr>
            <p:cNvPr id="7" name="TextBox 6">
              <a:extLst>
                <a:ext uri="{FF2B5EF4-FFF2-40B4-BE49-F238E27FC236}">
                  <a16:creationId xmlns:a16="http://schemas.microsoft.com/office/drawing/2014/main" id="{D9DFA367-144C-E401-4111-44A67F3F91F3}"/>
                </a:ext>
              </a:extLst>
            </p:cNvPr>
            <p:cNvSpPr txBox="1"/>
            <p:nvPr/>
          </p:nvSpPr>
          <p:spPr>
            <a:xfrm>
              <a:off x="6346980" y="3477646"/>
              <a:ext cx="1981201" cy="769441"/>
            </a:xfrm>
            <a:prstGeom prst="rect">
              <a:avLst/>
            </a:prstGeom>
            <a:noFill/>
          </p:spPr>
          <p:txBody>
            <a:bodyPr wrap="square" rtlCol="0">
              <a:spAutoFit/>
            </a:bodyPr>
            <a:lstStyle/>
            <a:p>
              <a:pPr algn="ctr"/>
              <a:r>
                <a:rPr lang="en-CA" sz="1600" b="1" dirty="0">
                  <a:latin typeface="Aptos Narrow" panose="020B0004020202020204" pitchFamily="34" charset="0"/>
                </a:rPr>
                <a:t>Your chats </a:t>
              </a:r>
              <a:r>
                <a:rPr lang="en-CA" sz="1600" b="1" i="1" dirty="0">
                  <a:latin typeface="Aptos Narrow" panose="020B0004020202020204" pitchFamily="34" charset="0"/>
                </a:rPr>
                <a:t>may</a:t>
              </a:r>
              <a:r>
                <a:rPr lang="en-CA" sz="1600" b="1" dirty="0">
                  <a:latin typeface="Aptos Narrow" panose="020B0004020202020204" pitchFamily="34" charset="0"/>
                </a:rPr>
                <a:t> not be “remembered”</a:t>
              </a:r>
            </a:p>
            <a:p>
              <a:pPr algn="ctr"/>
              <a:r>
                <a:rPr lang="en-CA" sz="1200" dirty="0">
                  <a:latin typeface="Aptos Narrow" panose="020B0004020202020204" pitchFamily="34" charset="0"/>
                </a:rPr>
                <a:t>(so cite them right away!)</a:t>
              </a:r>
              <a:endParaRPr lang="en-US" dirty="0">
                <a:latin typeface="Aptos Narrow" panose="020B0004020202020204" pitchFamily="34" charset="0"/>
              </a:endParaRPr>
            </a:p>
          </p:txBody>
        </p:sp>
      </p:grpSp>
      <p:sp>
        <p:nvSpPr>
          <p:cNvPr id="8" name="TextBox 7">
            <a:extLst>
              <a:ext uri="{FF2B5EF4-FFF2-40B4-BE49-F238E27FC236}">
                <a16:creationId xmlns:a16="http://schemas.microsoft.com/office/drawing/2014/main" id="{7507CB44-3D24-D39C-8776-75D032C0B4EE}"/>
              </a:ext>
            </a:extLst>
          </p:cNvPr>
          <p:cNvSpPr txBox="1"/>
          <p:nvPr/>
        </p:nvSpPr>
        <p:spPr>
          <a:xfrm>
            <a:off x="595879" y="4393328"/>
            <a:ext cx="7952242" cy="338554"/>
          </a:xfrm>
          <a:prstGeom prst="rect">
            <a:avLst/>
          </a:prstGeom>
          <a:noFill/>
        </p:spPr>
        <p:txBody>
          <a:bodyPr wrap="none" rtlCol="0">
            <a:spAutoFit/>
          </a:bodyPr>
          <a:lstStyle/>
          <a:p>
            <a:r>
              <a:rPr lang="en-US" sz="1600" b="1" dirty="0">
                <a:solidFill>
                  <a:schemeClr val="tx1"/>
                </a:solidFill>
                <a:latin typeface="Aptos Narrow" panose="020B0004020202020204" pitchFamily="34" charset="0"/>
                <a:ea typeface="Roboto Condensed"/>
                <a:cs typeface="Roboto Condensed"/>
              </a:rPr>
              <a:t>Note: You will not be required in your courses to use an AI tool or platform other than Copilot.</a:t>
            </a:r>
          </a:p>
        </p:txBody>
      </p:sp>
      <p:pic>
        <p:nvPicPr>
          <p:cNvPr id="14" name="Graphic 13" descr="Lock with solid fill">
            <a:extLst>
              <a:ext uri="{FF2B5EF4-FFF2-40B4-BE49-F238E27FC236}">
                <a16:creationId xmlns:a16="http://schemas.microsoft.com/office/drawing/2014/main" id="{F70486C1-6A7F-02E5-0DE7-91D5D9C2D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8360" y="2514808"/>
            <a:ext cx="1080000" cy="1080000"/>
          </a:xfrm>
          <a:prstGeom prst="rect">
            <a:avLst/>
          </a:prstGeom>
        </p:spPr>
      </p:pic>
      <p:pic>
        <p:nvPicPr>
          <p:cNvPr id="16" name="Graphic 15" descr="Dumbbell with solid fill">
            <a:extLst>
              <a:ext uri="{FF2B5EF4-FFF2-40B4-BE49-F238E27FC236}">
                <a16:creationId xmlns:a16="http://schemas.microsoft.com/office/drawing/2014/main" id="{32457553-3536-0C4B-270F-489D5F1221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2000" y="2514808"/>
            <a:ext cx="1080000" cy="1080000"/>
          </a:xfrm>
          <a:prstGeom prst="rect">
            <a:avLst/>
          </a:prstGeom>
        </p:spPr>
      </p:pic>
      <p:pic>
        <p:nvPicPr>
          <p:cNvPr id="19" name="Graphic 18" descr="Left Brain with solid fill">
            <a:extLst>
              <a:ext uri="{FF2B5EF4-FFF2-40B4-BE49-F238E27FC236}">
                <a16:creationId xmlns:a16="http://schemas.microsoft.com/office/drawing/2014/main" id="{97F08D5A-FE21-006F-5564-58566BA046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5640" y="2514808"/>
            <a:ext cx="1080000" cy="1080000"/>
          </a:xfrm>
          <a:prstGeom prst="rect">
            <a:avLst/>
          </a:prstGeom>
        </p:spPr>
      </p:pic>
    </p:spTree>
    <p:extLst>
      <p:ext uri="{BB962C8B-B14F-4D97-AF65-F5344CB8AC3E}">
        <p14:creationId xmlns:p14="http://schemas.microsoft.com/office/powerpoint/2010/main" val="324798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98E8-B997-75C5-DAAF-79E0942B3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3860F-AEF9-462B-905E-EC0891BB09CD}"/>
              </a:ext>
            </a:extLst>
          </p:cNvPr>
          <p:cNvSpPr>
            <a:spLocks noGrp="1"/>
          </p:cNvSpPr>
          <p:nvPr>
            <p:ph type="title"/>
          </p:nvPr>
        </p:nvSpPr>
        <p:spPr/>
        <p:txBody>
          <a:bodyPr/>
          <a:lstStyle/>
          <a:p>
            <a:r>
              <a:rPr lang="en-CA" sz="2800" b="1" dirty="0">
                <a:latin typeface="Aptos" panose="020B0004020202020204" pitchFamily="34" charset="0"/>
              </a:rPr>
              <a:t>Learning Matters</a:t>
            </a:r>
            <a:br>
              <a:rPr lang="en-CA" dirty="0">
                <a:latin typeface="Aptos" panose="020B0004020202020204" pitchFamily="34" charset="0"/>
              </a:rPr>
            </a:br>
            <a:r>
              <a:rPr lang="en-CA" sz="1800" dirty="0">
                <a:latin typeface="Aptos" panose="020B0004020202020204" pitchFamily="34" charset="0"/>
              </a:rPr>
              <a:t>AI can’t replace your learning</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CD95ABB4-1402-BAF7-C2F4-14BA8EAF7470}"/>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While AI can be a helpful tool, it should support your work, skill development and understanding, </a:t>
            </a:r>
            <a:r>
              <a:rPr lang="en-US" sz="1800" b="1" dirty="0">
                <a:solidFill>
                  <a:schemeClr val="tx1"/>
                </a:solidFill>
                <a:latin typeface="Aptos Narrow" panose="020B0004020202020204" pitchFamily="34" charset="0"/>
                <a:ea typeface="Roboto Condensed"/>
                <a:cs typeface="Roboto Condensed"/>
              </a:rPr>
              <a:t>not replace it</a:t>
            </a:r>
            <a:r>
              <a:rPr lang="en-US" sz="1800" dirty="0">
                <a:solidFill>
                  <a:schemeClr val="tx1"/>
                </a:solidFill>
                <a:latin typeface="Aptos Narrow" panose="020B0004020202020204" pitchFamily="34" charset="0"/>
                <a:ea typeface="Roboto Condensed"/>
                <a:cs typeface="Roboto Condensed"/>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What you learn in your courses </a:t>
            </a:r>
            <a:r>
              <a:rPr lang="en-US" sz="1800" b="1" dirty="0">
                <a:solidFill>
                  <a:schemeClr val="tx1"/>
                </a:solidFill>
                <a:latin typeface="Aptos Narrow" panose="020B0004020202020204" pitchFamily="34" charset="0"/>
                <a:ea typeface="Roboto Condensed"/>
                <a:cs typeface="Roboto Condensed"/>
              </a:rPr>
              <a:t>matters</a:t>
            </a:r>
            <a:r>
              <a:rPr lang="en-US" sz="1800" dirty="0">
                <a:solidFill>
                  <a:schemeClr val="tx1"/>
                </a:solidFill>
                <a:latin typeface="Aptos Narrow" panose="020B0004020202020204" pitchFamily="34" charset="0"/>
                <a:ea typeface="Roboto Condensed"/>
                <a:cs typeface="Roboto Condensed"/>
              </a:rPr>
              <a:t> for your program and also for your future!</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Struggling with the course material and/or academic skills needed for assessments? Reach out to your instructor or TA—</a:t>
            </a:r>
            <a:r>
              <a:rPr lang="en-US" sz="1800" b="1" dirty="0">
                <a:solidFill>
                  <a:schemeClr val="tx1"/>
                </a:solidFill>
                <a:latin typeface="Aptos Narrow" panose="020B0004020202020204" pitchFamily="34" charset="0"/>
                <a:ea typeface="Roboto Condensed"/>
                <a:cs typeface="Roboto Condensed"/>
              </a:rPr>
              <a:t>they're here to help</a:t>
            </a:r>
            <a:r>
              <a:rPr lang="en-US" sz="1800" dirty="0">
                <a:solidFill>
                  <a:schemeClr val="tx1"/>
                </a:solidFill>
                <a:latin typeface="Aptos Narrow" panose="020B0004020202020204" pitchFamily="34" charset="0"/>
                <a:ea typeface="Roboto Condensed"/>
                <a:cs typeface="Roboto Condensed"/>
              </a:rPr>
              <a:t>. </a:t>
            </a:r>
          </a:p>
        </p:txBody>
      </p:sp>
      <p:sp>
        <p:nvSpPr>
          <p:cNvPr id="5" name="Footer Placeholder 4">
            <a:extLst>
              <a:ext uri="{FF2B5EF4-FFF2-40B4-BE49-F238E27FC236}">
                <a16:creationId xmlns:a16="http://schemas.microsoft.com/office/drawing/2014/main" id="{678ED9AF-A7B6-F6D9-C0D3-26FF91922777}"/>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0726979B-411B-2D86-D2F8-A86B2B277CE8}"/>
              </a:ext>
            </a:extLst>
          </p:cNvPr>
          <p:cNvSpPr>
            <a:spLocks noGrp="1"/>
          </p:cNvSpPr>
          <p:nvPr>
            <p:ph type="sldNum" sz="quarter" idx="12"/>
          </p:nvPr>
        </p:nvSpPr>
        <p:spPr/>
        <p:txBody>
          <a:bodyPr/>
          <a:lstStyle/>
          <a:p>
            <a:fld id="{EDF96001-7E4F-EB42-8596-9AF1BDDEE6AD}" type="slidenum">
              <a:rPr lang="en-US" smtClean="0"/>
              <a:t>14</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31BEDDBF-F463-76DD-9942-73D1A02E0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591DDA69-DE52-43C9-A4F6-18973DFDF0B6}"/>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DBDBFE2F-FBFA-68B2-9764-62118A2EAC2D}"/>
                </a:ext>
              </a:extLst>
            </p:cNvPr>
            <p:cNvPicPr>
              <a:picLocks noGrp="1" noRot="1" noChangeAspect="1" noMove="1" noResize="1" noEditPoints="1" noAdjustHandles="1" noChangeArrowheads="1" noChangeShapeType="1" noCrop="1"/>
            </p:cNvPicPr>
            <p:nvPr/>
          </p:nvPicPr>
          <p:blipFill>
            <a:blip r:embed="rId4"/>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FC29B7B7-5126-6DB1-8C9B-5778D7640860}"/>
                </a:ext>
              </a:extLst>
            </p:cNvPr>
            <p:cNvPicPr>
              <a:picLocks noGrp="1" noRot="1" noChangeAspect="1" noMove="1" noResize="1" noEditPoints="1" noAdjustHandles="1" noChangeArrowheads="1" noChangeShapeType="1" noCrop="1"/>
            </p:cNvPicPr>
            <p:nvPr/>
          </p:nvPicPr>
          <p:blipFill>
            <a:blip r:embed="rId4"/>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6F470C04-FD1D-5CE5-8AB5-3EF65A0002AC}"/>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spTree>
    <p:extLst>
      <p:ext uri="{BB962C8B-B14F-4D97-AF65-F5344CB8AC3E}">
        <p14:creationId xmlns:p14="http://schemas.microsoft.com/office/powerpoint/2010/main" val="3495974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81AE-5D1A-59F3-3E99-FBAB319D7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752A8-547E-5898-0F25-AD854008BBFD}"/>
              </a:ext>
            </a:extLst>
          </p:cNvPr>
          <p:cNvSpPr>
            <a:spLocks noGrp="1"/>
          </p:cNvSpPr>
          <p:nvPr>
            <p:ph type="title"/>
          </p:nvPr>
        </p:nvSpPr>
        <p:spPr/>
        <p:txBody>
          <a:bodyPr/>
          <a:lstStyle/>
          <a:p>
            <a:r>
              <a:rPr lang="en-CA" sz="2800" b="1" dirty="0">
                <a:latin typeface="Aptos" panose="020B0004020202020204" pitchFamily="34" charset="0"/>
              </a:rPr>
              <a:t>Find Out More</a:t>
            </a:r>
            <a:br>
              <a:rPr lang="en-CA" dirty="0">
                <a:latin typeface="Aptos" panose="020B0004020202020204" pitchFamily="34" charset="0"/>
              </a:rPr>
            </a:br>
            <a:r>
              <a:rPr lang="en-CA" sz="1800" dirty="0">
                <a:latin typeface="Aptos" panose="020B0004020202020204" pitchFamily="34" charset="0"/>
              </a:rPr>
              <a:t>Technology is changing quickly – stay up to date!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A329DC12-F67D-6402-51B6-5E7F0C83912E}"/>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Beyond your instructors and course syllabi, supports include (in alphabetical order):</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3"/>
              </a:rPr>
              <a:t>Bissett Student Success Centre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4"/>
              </a:rPr>
              <a:t>Dalhousie Libraries</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5"/>
              </a:rPr>
              <a:t>Generative AI at Dalhousie</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6"/>
              </a:rPr>
              <a:t>Student Accessibility Centre </a:t>
            </a:r>
            <a:r>
              <a:rPr lang="en-US" sz="1800" dirty="0">
                <a:solidFill>
                  <a:schemeClr val="tx1"/>
                </a:solidFill>
                <a:latin typeface="Aptos Narrow" panose="020B0004020202020204" pitchFamily="34" charset="0"/>
                <a:ea typeface="Roboto Condensed"/>
                <a:cs typeface="Roboto Condensed"/>
              </a:rPr>
              <a:t>(Halifax)</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7"/>
              </a:rPr>
              <a:t>Student Health &amp; Wellness</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6"/>
              </a:rPr>
              <a:t>Student Success Centre </a:t>
            </a:r>
            <a:r>
              <a:rPr lang="en-US" sz="1800" dirty="0">
                <a:solidFill>
                  <a:schemeClr val="tx1"/>
                </a:solidFill>
                <a:latin typeface="Aptos Narrow" panose="020B0004020202020204" pitchFamily="34" charset="0"/>
                <a:ea typeface="Roboto Condensed"/>
                <a:cs typeface="Roboto Condensed"/>
              </a:rPr>
              <a:t>(Truro)</a:t>
            </a: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8"/>
              </a:rPr>
              <a:t>Studying for Success Program</a:t>
            </a:r>
            <a:endParaRPr lang="en-US" sz="1800" dirty="0">
              <a:solidFill>
                <a:schemeClr val="tx1"/>
              </a:solidFill>
              <a:latin typeface="Aptos Narrow" panose="020B0004020202020204" pitchFamily="34" charset="0"/>
              <a:ea typeface="Roboto Condensed"/>
              <a:cs typeface="Roboto Condensed"/>
            </a:endParaRPr>
          </a:p>
          <a:p>
            <a:pPr marL="285750" indent="-285750">
              <a:lnSpc>
                <a:spcPct val="114000"/>
              </a:lnSpc>
              <a:spcBef>
                <a:spcPts val="0"/>
              </a:spcBef>
              <a:buFont typeface="Arial" panose="020B0604020202020204" pitchFamily="34" charset="0"/>
              <a:buChar char="•"/>
            </a:pPr>
            <a:r>
              <a:rPr lang="en-US" sz="1800" dirty="0">
                <a:solidFill>
                  <a:schemeClr val="tx1"/>
                </a:solidFill>
                <a:latin typeface="Aptos Narrow" panose="020B0004020202020204" pitchFamily="34" charset="0"/>
                <a:ea typeface="Roboto Condensed"/>
                <a:cs typeface="Roboto Condensed"/>
                <a:hlinkClick r:id="rId9"/>
              </a:rPr>
              <a:t>Writing Centre</a:t>
            </a:r>
            <a:endParaRPr lang="en-US" sz="1800" dirty="0">
              <a:solidFill>
                <a:schemeClr val="tx1"/>
              </a:solidFill>
              <a:latin typeface="Aptos Narrow" panose="020B0004020202020204" pitchFamily="34" charset="0"/>
              <a:ea typeface="Roboto Condensed"/>
              <a:cs typeface="Roboto Condensed"/>
            </a:endParaRPr>
          </a:p>
        </p:txBody>
      </p:sp>
      <p:sp>
        <p:nvSpPr>
          <p:cNvPr id="5" name="Footer Placeholder 4">
            <a:extLst>
              <a:ext uri="{FF2B5EF4-FFF2-40B4-BE49-F238E27FC236}">
                <a16:creationId xmlns:a16="http://schemas.microsoft.com/office/drawing/2014/main" id="{FC2731C7-9974-F3D3-09D6-AFE81089BB4D}"/>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AE564FD9-2E2A-1083-B7DF-42FDC0B8BD14}"/>
              </a:ext>
            </a:extLst>
          </p:cNvPr>
          <p:cNvSpPr>
            <a:spLocks noGrp="1"/>
          </p:cNvSpPr>
          <p:nvPr>
            <p:ph type="sldNum" sz="quarter" idx="12"/>
          </p:nvPr>
        </p:nvSpPr>
        <p:spPr/>
        <p:txBody>
          <a:bodyPr/>
          <a:lstStyle/>
          <a:p>
            <a:fld id="{EDF96001-7E4F-EB42-8596-9AF1BDDEE6AD}" type="slidenum">
              <a:rPr lang="en-US" smtClean="0"/>
              <a:t>15</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DA9CCA31-3FC5-5D79-00D8-ED93793AFD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FEEA25F0-D68A-ED65-D314-8EC7A1ACBBC0}"/>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FC2EC7E7-21BC-CF5D-1977-24154990498B}"/>
                </a:ext>
              </a:extLst>
            </p:cNvPr>
            <p:cNvPicPr>
              <a:picLocks noGrp="1" noRot="1" noChangeAspect="1" noMove="1" noResize="1" noEditPoints="1" noAdjustHandles="1" noChangeArrowheads="1" noChangeShapeType="1" noCrop="1"/>
            </p:cNvPicPr>
            <p:nvPr/>
          </p:nvPicPr>
          <p:blipFill>
            <a:blip r:embed="rId11"/>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15D1C9DB-BE4C-CFBA-BD4D-04E83FF58AAA}"/>
                </a:ext>
              </a:extLst>
            </p:cNvPr>
            <p:cNvPicPr>
              <a:picLocks noGrp="1" noRot="1" noChangeAspect="1" noMove="1" noResize="1" noEditPoints="1" noAdjustHandles="1" noChangeArrowheads="1" noChangeShapeType="1" noCrop="1"/>
            </p:cNvPicPr>
            <p:nvPr/>
          </p:nvPicPr>
          <p:blipFill>
            <a:blip r:embed="rId11"/>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EE1411F1-76D2-BC19-7CE3-F9BF32BE56CF}"/>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spTree>
    <p:extLst>
      <p:ext uri="{BB962C8B-B14F-4D97-AF65-F5344CB8AC3E}">
        <p14:creationId xmlns:p14="http://schemas.microsoft.com/office/powerpoint/2010/main" val="298915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C252-D846-9C4D-8348-5BD758C7AAF2}"/>
              </a:ext>
            </a:extLst>
          </p:cNvPr>
          <p:cNvSpPr>
            <a:spLocks noGrp="1"/>
          </p:cNvSpPr>
          <p:nvPr>
            <p:ph type="title"/>
          </p:nvPr>
        </p:nvSpPr>
        <p:spPr/>
        <p:txBody>
          <a:bodyPr/>
          <a:lstStyle/>
          <a:p>
            <a:r>
              <a:rPr lang="en-CA" b="1" dirty="0">
                <a:latin typeface="Aptos" panose="020B0004020202020204" pitchFamily="34" charset="0"/>
              </a:rPr>
              <a:t>Any questions </a:t>
            </a:r>
            <a:r>
              <a:rPr lang="en-CA" dirty="0">
                <a:latin typeface="Aptos" panose="020B0004020202020204" pitchFamily="34" charset="0"/>
              </a:rPr>
              <a:t>or concerns?</a:t>
            </a:r>
            <a:endParaRPr lang="en-US" dirty="0">
              <a:latin typeface="Aptos" panose="020B0004020202020204" pitchFamily="34" charset="0"/>
            </a:endParaRPr>
          </a:p>
        </p:txBody>
      </p:sp>
      <p:sp>
        <p:nvSpPr>
          <p:cNvPr id="3" name="Text Placeholder 2">
            <a:extLst>
              <a:ext uri="{FF2B5EF4-FFF2-40B4-BE49-F238E27FC236}">
                <a16:creationId xmlns:a16="http://schemas.microsoft.com/office/drawing/2014/main" id="{4107751C-D737-A142-90DD-F9F20952AEA8}"/>
              </a:ext>
            </a:extLst>
          </p:cNvPr>
          <p:cNvSpPr>
            <a:spLocks noGrp="1"/>
          </p:cNvSpPr>
          <p:nvPr>
            <p:ph type="body" idx="1"/>
          </p:nvPr>
        </p:nvSpPr>
        <p:spPr/>
        <p:txBody>
          <a:bodyPr/>
          <a:lstStyle/>
          <a:p>
            <a:r>
              <a:rPr lang="en-CA" dirty="0">
                <a:latin typeface="Aptos" panose="020B0004020202020204" pitchFamily="34" charset="0"/>
              </a:rPr>
              <a:t>Please reach out to me:</a:t>
            </a:r>
          </a:p>
          <a:p>
            <a:r>
              <a:rPr lang="en-CA" dirty="0" err="1">
                <a:latin typeface="Aptos" panose="020B0004020202020204" pitchFamily="34" charset="0"/>
              </a:rPr>
              <a:t>EmailAddress</a:t>
            </a:r>
            <a:r>
              <a:rPr lang="en-CA" dirty="0">
                <a:latin typeface="Aptos" panose="020B0004020202020204" pitchFamily="34" charset="0"/>
              </a:rPr>
              <a:t>[at]</a:t>
            </a:r>
            <a:r>
              <a:rPr lang="en-CA" dirty="0" err="1">
                <a:latin typeface="Aptos" panose="020B0004020202020204" pitchFamily="34" charset="0"/>
              </a:rPr>
              <a:t>dal.ca</a:t>
            </a:r>
            <a:endParaRPr lang="en-US" dirty="0">
              <a:latin typeface="Aptos" panose="020B0004020202020204" pitchFamily="34" charset="0"/>
            </a:endParaRPr>
          </a:p>
        </p:txBody>
      </p:sp>
      <p:sp>
        <p:nvSpPr>
          <p:cNvPr id="5" name="Footer Placeholder 4">
            <a:extLst>
              <a:ext uri="{FF2B5EF4-FFF2-40B4-BE49-F238E27FC236}">
                <a16:creationId xmlns:a16="http://schemas.microsoft.com/office/drawing/2014/main" id="{76AC5CBA-1AD1-824F-9D2E-2D75BA8CA2A0}"/>
              </a:ext>
            </a:extLst>
          </p:cNvPr>
          <p:cNvSpPr>
            <a:spLocks noGrp="1"/>
          </p:cNvSpPr>
          <p:nvPr>
            <p:ph type="ftr" sz="quarter" idx="11"/>
          </p:nvPr>
        </p:nvSpPr>
        <p:spPr/>
        <p:txBody>
          <a:bodyPr/>
          <a:lstStyle/>
          <a:p>
            <a:r>
              <a:rPr lang="en-US" dirty="0"/>
              <a:t>Generative A.I. for Students</a:t>
            </a:r>
          </a:p>
        </p:txBody>
      </p:sp>
      <p:sp>
        <p:nvSpPr>
          <p:cNvPr id="6" name="Slide Number Placeholder 5">
            <a:extLst>
              <a:ext uri="{FF2B5EF4-FFF2-40B4-BE49-F238E27FC236}">
                <a16:creationId xmlns:a16="http://schemas.microsoft.com/office/drawing/2014/main" id="{0EBE4A47-0346-2242-B960-9264649F5464}"/>
              </a:ext>
            </a:extLst>
          </p:cNvPr>
          <p:cNvSpPr>
            <a:spLocks noGrp="1"/>
          </p:cNvSpPr>
          <p:nvPr>
            <p:ph type="sldNum" sz="quarter" idx="12"/>
          </p:nvPr>
        </p:nvSpPr>
        <p:spPr/>
        <p:txBody>
          <a:bodyPr/>
          <a:lstStyle/>
          <a:p>
            <a:fld id="{EDF96001-7E4F-EB42-8596-9AF1BDDEE6AD}" type="slidenum">
              <a:rPr lang="en-US" smtClean="0"/>
              <a:t>16</a:t>
            </a:fld>
            <a:endParaRPr lang="en-US" dirty="0"/>
          </a:p>
        </p:txBody>
      </p:sp>
    </p:spTree>
    <p:extLst>
      <p:ext uri="{BB962C8B-B14F-4D97-AF65-F5344CB8AC3E}">
        <p14:creationId xmlns:p14="http://schemas.microsoft.com/office/powerpoint/2010/main" val="310869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F2E4B-847B-4317-3374-E4E00A04800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C74FDD-3A77-53E4-F6B1-7F09B2B0F089}"/>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ED86749D-34AD-0E44-47AC-CEC2B7FC078B}"/>
              </a:ext>
            </a:extLst>
          </p:cNvPr>
          <p:cNvSpPr>
            <a:spLocks noGrp="1"/>
          </p:cNvSpPr>
          <p:nvPr>
            <p:ph type="sldNum" sz="quarter" idx="12"/>
          </p:nvPr>
        </p:nvSpPr>
        <p:spPr/>
        <p:txBody>
          <a:bodyPr/>
          <a:lstStyle/>
          <a:p>
            <a:fld id="{EDF96001-7E4F-EB42-8596-9AF1BDDEE6AD}" type="slidenum">
              <a:rPr lang="en-US" smtClean="0"/>
              <a:t>17</a:t>
            </a:fld>
            <a:endParaRPr lang="en-US" dirty="0"/>
          </a:p>
        </p:txBody>
      </p:sp>
      <p:cxnSp>
        <p:nvCxnSpPr>
          <p:cNvPr id="9" name="Straight Connector 8">
            <a:extLst>
              <a:ext uri="{FF2B5EF4-FFF2-40B4-BE49-F238E27FC236}">
                <a16:creationId xmlns:a16="http://schemas.microsoft.com/office/drawing/2014/main" id="{A2EAF45D-8823-9851-6640-9857C4F5F9F8}"/>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85F6CE32-21BF-814F-215D-1E05C5696851}"/>
              </a:ext>
            </a:extLst>
          </p:cNvPr>
          <p:cNvSpPr txBox="1">
            <a:spLocks/>
          </p:cNvSpPr>
          <p:nvPr/>
        </p:nvSpPr>
        <p:spPr>
          <a:xfrm>
            <a:off x="323849" y="286616"/>
            <a:ext cx="3486151"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Attribution</a:t>
            </a:r>
            <a:endParaRPr lang="en-US" b="1" dirty="0">
              <a:latin typeface="Aptos" panose="020B0004020202020204" pitchFamily="34" charset="0"/>
            </a:endParaRPr>
          </a:p>
        </p:txBody>
      </p:sp>
      <p:sp>
        <p:nvSpPr>
          <p:cNvPr id="6" name="AutoShape 2">
            <a:hlinkClick r:id="rId3"/>
            <a:extLst>
              <a:ext uri="{FF2B5EF4-FFF2-40B4-BE49-F238E27FC236}">
                <a16:creationId xmlns:a16="http://schemas.microsoft.com/office/drawing/2014/main" id="{E2E6925F-7557-11FF-6242-A1889B6BEE41}"/>
              </a:ext>
            </a:extLst>
          </p:cNvPr>
          <p:cNvSpPr>
            <a:spLocks noChangeAspect="1" noChangeArrowheads="1"/>
          </p:cNvSpPr>
          <p:nvPr/>
        </p:nvSpPr>
        <p:spPr bwMode="auto">
          <a:xfrm>
            <a:off x="7566024"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7B3F0D64-D378-F3FA-F3FF-16A43FDB6D1C}"/>
              </a:ext>
            </a:extLst>
          </p:cNvPr>
          <p:cNvSpPr>
            <a:spLocks noChangeAspect="1" noChangeArrowheads="1"/>
          </p:cNvSpPr>
          <p:nvPr/>
        </p:nvSpPr>
        <p:spPr bwMode="auto">
          <a:xfrm>
            <a:off x="7899399"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a:extLst>
              <a:ext uri="{FF2B5EF4-FFF2-40B4-BE49-F238E27FC236}">
                <a16:creationId xmlns:a16="http://schemas.microsoft.com/office/drawing/2014/main" id="{4DF62034-073B-24F5-E5DC-198C6D667D14}"/>
              </a:ext>
            </a:extLst>
          </p:cNvPr>
          <p:cNvSpPr>
            <a:spLocks noChangeAspect="1" noChangeArrowheads="1"/>
          </p:cNvSpPr>
          <p:nvPr/>
        </p:nvSpPr>
        <p:spPr bwMode="auto">
          <a:xfrm>
            <a:off x="8566149" y="2716789"/>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Content Placeholder 2">
            <a:extLst>
              <a:ext uri="{FF2B5EF4-FFF2-40B4-BE49-F238E27FC236}">
                <a16:creationId xmlns:a16="http://schemas.microsoft.com/office/drawing/2014/main" id="{12636A10-570B-31E5-060D-42DB10EE4D68}"/>
              </a:ext>
            </a:extLst>
          </p:cNvPr>
          <p:cNvSpPr txBox="1">
            <a:spLocks/>
          </p:cNvSpPr>
          <p:nvPr/>
        </p:nvSpPr>
        <p:spPr>
          <a:xfrm>
            <a:off x="323849" y="1235195"/>
            <a:ext cx="8496299"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CA" sz="2400" b="0" i="0" dirty="0">
                <a:solidFill>
                  <a:schemeClr val="tx1"/>
                </a:solidFill>
                <a:effectLst/>
                <a:latin typeface="Aptos Narrow" panose="020B0004020202020204" pitchFamily="34" charset="0"/>
              </a:rPr>
              <a:t>Generative A.I. at Dalhousie © 2025 by </a:t>
            </a:r>
            <a:r>
              <a:rPr lang="en-CA" sz="2400" b="0" i="0" u="none" strike="noStrike" dirty="0">
                <a:solidFill>
                  <a:schemeClr val="tx1"/>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Centre for Learning and Teaching </a:t>
            </a:r>
            <a:r>
              <a:rPr lang="en-CA" sz="2400" b="0" i="0" dirty="0">
                <a:solidFill>
                  <a:schemeClr val="tx1"/>
                </a:solidFill>
                <a:effectLst/>
                <a:latin typeface="Aptos Narrow" panose="020B0004020202020204" pitchFamily="34" charset="0"/>
              </a:rPr>
              <a:t>is licensed under </a:t>
            </a:r>
            <a:r>
              <a:rPr lang="en-CA" sz="2400" b="0" i="0" u="sng" dirty="0">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CC BY-NC-SA 4.0</a:t>
            </a:r>
            <a:endParaRPr lang="en-US" sz="2400" dirty="0">
              <a:solidFill>
                <a:schemeClr val="tx1"/>
              </a:solidFill>
              <a:latin typeface="Aptos Narrow" panose="020B0004020202020204" pitchFamily="34" charset="0"/>
            </a:endParaRPr>
          </a:p>
          <a:p>
            <a:pPr>
              <a:lnSpc>
                <a:spcPct val="114000"/>
              </a:lnSpc>
              <a:spcBef>
                <a:spcPts val="0"/>
              </a:spcBef>
            </a:pPr>
            <a:endParaRPr lang="en-US" sz="24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2400" dirty="0">
                <a:solidFill>
                  <a:schemeClr val="tx1"/>
                </a:solidFill>
                <a:latin typeface="Aptos Narrow" panose="020B0004020202020204" pitchFamily="34" charset="0"/>
                <a:ea typeface="Roboto Condensed"/>
                <a:cs typeface="Roboto Condensed"/>
              </a:rPr>
              <a:t>Portions of the content of this presentation were adapted from:</a:t>
            </a:r>
          </a:p>
          <a:p>
            <a:pPr>
              <a:lnSpc>
                <a:spcPct val="114000"/>
              </a:lnSpc>
              <a:spcBef>
                <a:spcPts val="0"/>
              </a:spcBef>
            </a:pPr>
            <a:endParaRPr lang="en-US" sz="1600" dirty="0">
              <a:solidFill>
                <a:schemeClr val="tx1"/>
              </a:solidFill>
              <a:latin typeface="Aptos Narrow" panose="020B0004020202020204" pitchFamily="34" charset="0"/>
              <a:ea typeface="Roboto Condensed"/>
              <a:cs typeface="Roboto Condensed"/>
            </a:endParaRPr>
          </a:p>
          <a:p>
            <a:pPr lvl="1">
              <a:lnSpc>
                <a:spcPct val="114000"/>
              </a:lnSpc>
              <a:spcBef>
                <a:spcPts val="0"/>
              </a:spcBef>
            </a:pPr>
            <a:r>
              <a:rPr lang="en-CA" sz="2100" i="0" dirty="0">
                <a:solidFill>
                  <a:schemeClr val="tx1"/>
                </a:solidFill>
                <a:effectLst/>
                <a:latin typeface="Aptos Narrow" panose="020B0004020202020204" pitchFamily="34" charset="0"/>
              </a:rPr>
              <a:t>“Guidelines for Students on Generative Artificial Intelligence at McMaster University” by McMaster University is licensed under </a:t>
            </a:r>
            <a:r>
              <a:rPr lang="en-CA" sz="2100" i="0" u="none" strike="noStrike" dirty="0">
                <a:solidFill>
                  <a:schemeClr val="tx1"/>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CC BY-NC-SA 4.0</a:t>
            </a:r>
            <a:endParaRPr lang="en-US" sz="2100" dirty="0">
              <a:solidFill>
                <a:schemeClr val="tx1"/>
              </a:solidFill>
              <a:latin typeface="Aptos Narrow" panose="020B0004020202020204" pitchFamily="34" charset="0"/>
              <a:ea typeface="Roboto Condensed"/>
              <a:cs typeface="Roboto Condensed"/>
            </a:endParaRPr>
          </a:p>
        </p:txBody>
      </p:sp>
      <p:grpSp>
        <p:nvGrpSpPr>
          <p:cNvPr id="30" name="Group 29">
            <a:extLst>
              <a:ext uri="{FF2B5EF4-FFF2-40B4-BE49-F238E27FC236}">
                <a16:creationId xmlns:a16="http://schemas.microsoft.com/office/drawing/2014/main" id="{F2A685B4-C43F-C52C-84AD-74AFC7E111A1}"/>
              </a:ext>
            </a:extLst>
          </p:cNvPr>
          <p:cNvGrpSpPr/>
          <p:nvPr/>
        </p:nvGrpSpPr>
        <p:grpSpPr>
          <a:xfrm>
            <a:off x="6605123" y="430489"/>
            <a:ext cx="1860187" cy="360000"/>
            <a:chOff x="6705962" y="439846"/>
            <a:chExt cx="1860187" cy="360000"/>
          </a:xfrm>
        </p:grpSpPr>
        <p:pic>
          <p:nvPicPr>
            <p:cNvPr id="23" name="Picture 22" descr="A black and white circle with a person in it&#10;&#10;Description automatically generated">
              <a:extLst>
                <a:ext uri="{FF2B5EF4-FFF2-40B4-BE49-F238E27FC236}">
                  <a16:creationId xmlns:a16="http://schemas.microsoft.com/office/drawing/2014/main" id="{410E60F3-992E-EC55-E20F-ED5A7C3BB9FE}"/>
                </a:ext>
              </a:extLst>
            </p:cNvPr>
            <p:cNvPicPr>
              <a:picLocks noChangeAspect="1"/>
            </p:cNvPicPr>
            <p:nvPr/>
          </p:nvPicPr>
          <p:blipFill>
            <a:blip r:embed="rId5"/>
            <a:stretch>
              <a:fillRect/>
            </a:stretch>
          </p:blipFill>
          <p:spPr>
            <a:xfrm>
              <a:off x="7206024" y="439846"/>
              <a:ext cx="360000" cy="360000"/>
            </a:xfrm>
            <a:prstGeom prst="rect">
              <a:avLst/>
            </a:prstGeom>
          </p:spPr>
        </p:pic>
        <p:pic>
          <p:nvPicPr>
            <p:cNvPr id="25" name="Picture 24" descr="A white circle with black letters on it&#10;&#10;Description automatically generated">
              <a:extLst>
                <a:ext uri="{FF2B5EF4-FFF2-40B4-BE49-F238E27FC236}">
                  <a16:creationId xmlns:a16="http://schemas.microsoft.com/office/drawing/2014/main" id="{B74D1609-805C-131B-DEEF-1C1D5CE4742B}"/>
                </a:ext>
              </a:extLst>
            </p:cNvPr>
            <p:cNvPicPr>
              <a:picLocks noChangeAspect="1"/>
            </p:cNvPicPr>
            <p:nvPr/>
          </p:nvPicPr>
          <p:blipFill>
            <a:blip r:embed="rId6"/>
            <a:stretch>
              <a:fillRect/>
            </a:stretch>
          </p:blipFill>
          <p:spPr>
            <a:xfrm>
              <a:off x="6705962" y="439846"/>
              <a:ext cx="360000" cy="360000"/>
            </a:xfrm>
            <a:prstGeom prst="rect">
              <a:avLst/>
            </a:prstGeom>
          </p:spPr>
        </p:pic>
        <p:pic>
          <p:nvPicPr>
            <p:cNvPr id="27" name="Picture 26" descr="A white circle with a black dollar sign&#10;&#10;Description automatically generated">
              <a:extLst>
                <a:ext uri="{FF2B5EF4-FFF2-40B4-BE49-F238E27FC236}">
                  <a16:creationId xmlns:a16="http://schemas.microsoft.com/office/drawing/2014/main" id="{F8C64EA4-53F5-B02C-CCA4-2CDE81F25E73}"/>
                </a:ext>
              </a:extLst>
            </p:cNvPr>
            <p:cNvPicPr>
              <a:picLocks noChangeAspect="1"/>
            </p:cNvPicPr>
            <p:nvPr/>
          </p:nvPicPr>
          <p:blipFill>
            <a:blip r:embed="rId7"/>
            <a:stretch>
              <a:fillRect/>
            </a:stretch>
          </p:blipFill>
          <p:spPr>
            <a:xfrm>
              <a:off x="7706086" y="439846"/>
              <a:ext cx="360000" cy="360000"/>
            </a:xfrm>
            <a:prstGeom prst="rect">
              <a:avLst/>
            </a:prstGeom>
          </p:spPr>
        </p:pic>
        <p:pic>
          <p:nvPicPr>
            <p:cNvPr id="29" name="Picture 28" descr="A white circle with a black arrow in it&#10;&#10;Description automatically generated">
              <a:extLst>
                <a:ext uri="{FF2B5EF4-FFF2-40B4-BE49-F238E27FC236}">
                  <a16:creationId xmlns:a16="http://schemas.microsoft.com/office/drawing/2014/main" id="{8A98A6D3-7E17-179A-74F1-181CB39747A9}"/>
                </a:ext>
              </a:extLst>
            </p:cNvPr>
            <p:cNvPicPr>
              <a:picLocks noChangeAspect="1"/>
            </p:cNvPicPr>
            <p:nvPr/>
          </p:nvPicPr>
          <p:blipFill>
            <a:blip r:embed="rId8"/>
            <a:stretch>
              <a:fillRect/>
            </a:stretch>
          </p:blipFill>
          <p:spPr>
            <a:xfrm>
              <a:off x="8206149" y="439846"/>
              <a:ext cx="360000" cy="360000"/>
            </a:xfrm>
            <a:prstGeom prst="rect">
              <a:avLst/>
            </a:prstGeom>
          </p:spPr>
        </p:pic>
      </p:grpSp>
      <p:cxnSp>
        <p:nvCxnSpPr>
          <p:cNvPr id="31" name="Straight Connector 30">
            <a:extLst>
              <a:ext uri="{FF2B5EF4-FFF2-40B4-BE49-F238E27FC236}">
                <a16:creationId xmlns:a16="http://schemas.microsoft.com/office/drawing/2014/main" id="{BF573165-311B-43B2-19E0-F902669A3313}"/>
              </a:ext>
            </a:extLst>
          </p:cNvPr>
          <p:cNvCxnSpPr>
            <a:cxnSpLocks/>
          </p:cNvCxnSpPr>
          <p:nvPr/>
        </p:nvCxnSpPr>
        <p:spPr>
          <a:xfrm>
            <a:off x="323848" y="2331397"/>
            <a:ext cx="8496300" cy="0"/>
          </a:xfrm>
          <a:prstGeom prst="line">
            <a:avLst/>
          </a:prstGeom>
          <a:ln w="38100">
            <a:solidFill>
              <a:srgbClr val="FFD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3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88F27-AFFA-53A0-2A73-DFEE6956823E}"/>
              </a:ext>
            </a:extLst>
          </p:cNvPr>
          <p:cNvSpPr>
            <a:spLocks noGrp="1"/>
          </p:cNvSpPr>
          <p:nvPr>
            <p:ph type="body" sz="quarter" idx="15"/>
          </p:nvPr>
        </p:nvSpPr>
        <p:spPr>
          <a:xfrm>
            <a:off x="2894275" y="1383912"/>
            <a:ext cx="3258102" cy="1396059"/>
          </a:xfrm>
        </p:spPr>
        <p:txBody>
          <a:bodyPr>
            <a:normAutofit/>
          </a:bodyPr>
          <a:lstStyle/>
          <a:p>
            <a:r>
              <a:rPr lang="en-US" b="1" dirty="0">
                <a:latin typeface="Aptos" panose="020B0004020202020204" pitchFamily="34" charset="0"/>
              </a:rPr>
              <a:t>Generative A.I. at Dalhousie</a:t>
            </a:r>
          </a:p>
        </p:txBody>
      </p:sp>
      <p:sp>
        <p:nvSpPr>
          <p:cNvPr id="8" name="Text Placeholder 7">
            <a:extLst>
              <a:ext uri="{FF2B5EF4-FFF2-40B4-BE49-F238E27FC236}">
                <a16:creationId xmlns:a16="http://schemas.microsoft.com/office/drawing/2014/main" id="{3F790B2C-AB7E-1ACC-A3A8-B24E68E53B7A}"/>
              </a:ext>
            </a:extLst>
          </p:cNvPr>
          <p:cNvSpPr>
            <a:spLocks noGrp="1"/>
          </p:cNvSpPr>
          <p:nvPr>
            <p:ph type="body" sz="quarter" idx="16"/>
          </p:nvPr>
        </p:nvSpPr>
        <p:spPr/>
        <p:txBody>
          <a:bodyPr/>
          <a:lstStyle/>
          <a:p>
            <a:r>
              <a:rPr lang="en-US" b="1" dirty="0">
                <a:latin typeface="Aptos Narrow" panose="020B0004020202020204" pitchFamily="34" charset="0"/>
              </a:rPr>
              <a:t>A Resource for Students</a:t>
            </a:r>
          </a:p>
        </p:txBody>
      </p:sp>
      <p:pic>
        <p:nvPicPr>
          <p:cNvPr id="4" name="Picture 3" descr="An icon of a computer chip which reads, &quot;Generative AI&quot; in the centre.">
            <a:extLst>
              <a:ext uri="{FF2B5EF4-FFF2-40B4-BE49-F238E27FC236}">
                <a16:creationId xmlns:a16="http://schemas.microsoft.com/office/drawing/2014/main" id="{C890B584-0D34-4FBC-E646-A21A53B9B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8" y="777165"/>
            <a:ext cx="3048695" cy="3074100"/>
          </a:xfrm>
          <a:prstGeom prst="rect">
            <a:avLst/>
          </a:prstGeom>
        </p:spPr>
      </p:pic>
    </p:spTree>
    <p:extLst>
      <p:ext uri="{BB962C8B-B14F-4D97-AF65-F5344CB8AC3E}">
        <p14:creationId xmlns:p14="http://schemas.microsoft.com/office/powerpoint/2010/main" val="24838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7403-DB88-CA07-1C70-0CA84574C48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2D2522-34B8-504C-4AC2-2EF4EC0450C7}"/>
              </a:ext>
            </a:extLst>
          </p:cNvPr>
          <p:cNvSpPr>
            <a:spLocks noGrp="1"/>
          </p:cNvSpPr>
          <p:nvPr>
            <p:ph type="title"/>
          </p:nvPr>
        </p:nvSpPr>
        <p:spPr/>
        <p:txBody>
          <a:bodyPr>
            <a:normAutofit/>
          </a:bodyPr>
          <a:lstStyle/>
          <a:p>
            <a:r>
              <a:rPr lang="en-CA" sz="3600" b="1" dirty="0">
                <a:latin typeface="Aptos" panose="020B0004020202020204" pitchFamily="34" charset="0"/>
              </a:rPr>
              <a:t>Acknowledgement</a:t>
            </a:r>
            <a:endParaRPr lang="en-US" sz="3600" b="1" dirty="0">
              <a:latin typeface="Aptos" panose="020B0004020202020204" pitchFamily="34" charset="0"/>
            </a:endParaRPr>
          </a:p>
        </p:txBody>
      </p:sp>
      <p:sp>
        <p:nvSpPr>
          <p:cNvPr id="8" name="Content Placeholder 7">
            <a:extLst>
              <a:ext uri="{FF2B5EF4-FFF2-40B4-BE49-F238E27FC236}">
                <a16:creationId xmlns:a16="http://schemas.microsoft.com/office/drawing/2014/main" id="{8A21EBF2-5BFD-FE04-D3F1-C13FECF4DC21}"/>
              </a:ext>
            </a:extLst>
          </p:cNvPr>
          <p:cNvSpPr>
            <a:spLocks noGrp="1"/>
          </p:cNvSpPr>
          <p:nvPr>
            <p:ph sz="half" idx="1"/>
          </p:nvPr>
        </p:nvSpPr>
        <p:spPr>
          <a:xfrm>
            <a:off x="1380111" y="1276350"/>
            <a:ext cx="6282330" cy="3356373"/>
          </a:xfrm>
        </p:spPr>
        <p:txBody>
          <a:bodyPr>
            <a:noAutofit/>
          </a:bodyPr>
          <a:lstStyle/>
          <a:p>
            <a:pPr>
              <a:lnSpc>
                <a:spcPct val="110000"/>
              </a:lnSpc>
              <a:spcBef>
                <a:spcPts val="0"/>
              </a:spcBef>
            </a:pPr>
            <a:r>
              <a:rPr lang="en-CA" sz="1800" b="1" dirty="0">
                <a:solidFill>
                  <a:schemeClr val="tx1"/>
                </a:solidFill>
                <a:effectLst/>
                <a:latin typeface="Aptos Narrow" panose="020B0004020202020204" pitchFamily="34" charset="0"/>
              </a:rPr>
              <a:t>Dalhousie University is located in Mi’kma’ki, the ancestral and unceded territory of the Mi`kmaq. We are all Treaty people.</a:t>
            </a:r>
          </a:p>
          <a:p>
            <a:pPr>
              <a:lnSpc>
                <a:spcPct val="110000"/>
              </a:lnSpc>
              <a:spcBef>
                <a:spcPts val="0"/>
              </a:spcBef>
            </a:pPr>
            <a:endParaRPr lang="en-CA" sz="1600" b="1" dirty="0">
              <a:solidFill>
                <a:schemeClr val="tx1"/>
              </a:solidFill>
              <a:effectLst/>
              <a:latin typeface="Aptos Narrow" panose="020B0004020202020204" pitchFamily="34" charset="0"/>
            </a:endParaRPr>
          </a:p>
          <a:p>
            <a:pPr>
              <a:lnSpc>
                <a:spcPct val="110000"/>
              </a:lnSpc>
              <a:spcBef>
                <a:spcPts val="0"/>
              </a:spcBef>
            </a:pPr>
            <a:r>
              <a:rPr lang="en-CA" sz="1600" dirty="0">
                <a:solidFill>
                  <a:schemeClr val="tx1"/>
                </a:solidFill>
                <a:effectLst/>
                <a:latin typeface="Aptos Narrow" panose="020B0004020202020204" pitchFamily="34" charset="0"/>
              </a:rPr>
              <a:t>There are three key components to the statement. The first is acknowledgement that the land Dalhousie sits on is part of Mi’kma’ki, the territory of the </a:t>
            </a:r>
            <a:r>
              <a:rPr lang="en-CA" sz="1600" dirty="0" err="1">
                <a:solidFill>
                  <a:schemeClr val="tx1"/>
                </a:solidFill>
                <a:effectLst/>
                <a:latin typeface="Aptos Narrow" panose="020B0004020202020204" pitchFamily="34" charset="0"/>
              </a:rPr>
              <a:t>L’nu’k</a:t>
            </a:r>
            <a:r>
              <a:rPr lang="en-CA" sz="1600" dirty="0">
                <a:solidFill>
                  <a:schemeClr val="tx1"/>
                </a:solidFill>
                <a:effectLst/>
                <a:latin typeface="Aptos Narrow" panose="020B0004020202020204" pitchFamily="34" charset="0"/>
              </a:rPr>
              <a:t>. The second is the acknowledgement of the territory as both ancestral and unceded – recognizing that the Peace and Friendship treaties signed between the British Crown and the Mi’kmaq (unlike many other historic treaties in Canada) did not involve surrender of land. Finally, “We are all Treaty people” reflects that the Peace and Friendship treaties apply to all parties involved, Indigenous and settler alike.</a:t>
            </a:r>
            <a:endParaRPr lang="en-CA" sz="1800" dirty="0">
              <a:solidFill>
                <a:schemeClr val="tx1"/>
              </a:solidFill>
              <a:effectLst/>
              <a:latin typeface="Aptos Narrow" panose="020B0004020202020204" pitchFamily="34" charset="0"/>
            </a:endParaRPr>
          </a:p>
        </p:txBody>
      </p:sp>
      <p:sp>
        <p:nvSpPr>
          <p:cNvPr id="5" name="Footer Placeholder 4">
            <a:extLst>
              <a:ext uri="{FF2B5EF4-FFF2-40B4-BE49-F238E27FC236}">
                <a16:creationId xmlns:a16="http://schemas.microsoft.com/office/drawing/2014/main" id="{55B3E787-E25A-1D4B-3A64-57F8DF315B1F}"/>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78112886-887D-14F9-1730-6AC66B6C4CC8}"/>
              </a:ext>
            </a:extLst>
          </p:cNvPr>
          <p:cNvSpPr>
            <a:spLocks noGrp="1"/>
          </p:cNvSpPr>
          <p:nvPr>
            <p:ph type="sldNum" sz="quarter" idx="12"/>
          </p:nvPr>
        </p:nvSpPr>
        <p:spPr/>
        <p:txBody>
          <a:bodyPr/>
          <a:lstStyle/>
          <a:p>
            <a:fld id="{EDF96001-7E4F-EB42-8596-9AF1BDDEE6AD}" type="slidenum">
              <a:rPr lang="en-US" smtClean="0"/>
              <a:t>3</a:t>
            </a:fld>
            <a:endParaRPr lang="en-US"/>
          </a:p>
        </p:txBody>
      </p:sp>
      <p:sp>
        <p:nvSpPr>
          <p:cNvPr id="4" name="Rectangle 3">
            <a:extLst>
              <a:ext uri="{FF2B5EF4-FFF2-40B4-BE49-F238E27FC236}">
                <a16:creationId xmlns:a16="http://schemas.microsoft.com/office/drawing/2014/main" id="{B1AE8DBD-D6CD-EFAA-AB2E-0817C02AFF93}"/>
              </a:ext>
            </a:extLst>
          </p:cNvPr>
          <p:cNvSpPr>
            <a:spLocks noGrp="1" noRot="1" noMove="1" noResize="1" noEditPoints="1" noAdjustHandles="1" noChangeArrowheads="1" noChangeShapeType="1"/>
          </p:cNvSpPr>
          <p:nvPr/>
        </p:nvSpPr>
        <p:spPr>
          <a:xfrm>
            <a:off x="7763889" y="0"/>
            <a:ext cx="1380112"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30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2BFF-4526-E790-ED18-4C924B876F6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88E9227-48ED-3FE5-7C96-7177D78CBF71}"/>
              </a:ext>
            </a:extLst>
          </p:cNvPr>
          <p:cNvSpPr>
            <a:spLocks noGrp="1"/>
          </p:cNvSpPr>
          <p:nvPr>
            <p:ph sz="half" idx="1"/>
          </p:nvPr>
        </p:nvSpPr>
        <p:spPr>
          <a:xfrm>
            <a:off x="1380111" y="1276350"/>
            <a:ext cx="6282330" cy="3490913"/>
          </a:xfrm>
        </p:spPr>
        <p:txBody>
          <a:bodyPr>
            <a:noAutofit/>
          </a:bodyPr>
          <a:lstStyle/>
          <a:p>
            <a:pPr>
              <a:lnSpc>
                <a:spcPct val="110000"/>
              </a:lnSpc>
              <a:spcBef>
                <a:spcPts val="0"/>
              </a:spcBef>
            </a:pPr>
            <a:r>
              <a:rPr lang="en-CA" sz="1800" b="1" dirty="0">
                <a:solidFill>
                  <a:schemeClr val="tx1"/>
                </a:solidFill>
                <a:effectLst/>
                <a:latin typeface="Aptos Narrow" panose="020B0004020202020204" pitchFamily="34" charset="0"/>
              </a:rPr>
              <a:t>We recognize that African Nova Scotians are a distinct people whose histories, legacies and contributions have enriched that part of Mi’kma’ki known as Nova Scotia for over 400 years.</a:t>
            </a:r>
          </a:p>
          <a:p>
            <a:pPr>
              <a:lnSpc>
                <a:spcPct val="110000"/>
              </a:lnSpc>
              <a:spcBef>
                <a:spcPts val="0"/>
              </a:spcBef>
            </a:pPr>
            <a:endParaRPr lang="en-CA" sz="1600" dirty="0">
              <a:solidFill>
                <a:schemeClr val="tx1"/>
              </a:solidFill>
              <a:effectLst/>
              <a:latin typeface="Aptos Narrow" panose="020B0004020202020204" pitchFamily="34" charset="0"/>
            </a:endParaRPr>
          </a:p>
          <a:p>
            <a:pPr>
              <a:lnSpc>
                <a:spcPct val="110000"/>
              </a:lnSpc>
              <a:spcBef>
                <a:spcPts val="0"/>
              </a:spcBef>
            </a:pPr>
            <a:r>
              <a:rPr lang="en-CA" sz="1600" dirty="0">
                <a:solidFill>
                  <a:schemeClr val="tx1"/>
                </a:solidFill>
                <a:effectLst/>
                <a:latin typeface="Aptos Narrow" panose="020B0004020202020204" pitchFamily="34" charset="0"/>
              </a:rPr>
              <a:t>Having resided in the region for over 400 years, African Nova Scotian contributions to Nova Scotia and Canada began over 150 years before Canada became a country. African Nova Scotians came to the province through enslavement or through fleeing enslavement elsewhere, and continue to experience all manner of structural, systemic and individual discrimination. Until 1961, more than half of all Black people in Canada were African Nova Scotian. The Province of Nova Scotia identifies African Nova Scotians as a founding culture.</a:t>
            </a:r>
          </a:p>
        </p:txBody>
      </p:sp>
      <p:sp>
        <p:nvSpPr>
          <p:cNvPr id="5" name="Footer Placeholder 4">
            <a:extLst>
              <a:ext uri="{FF2B5EF4-FFF2-40B4-BE49-F238E27FC236}">
                <a16:creationId xmlns:a16="http://schemas.microsoft.com/office/drawing/2014/main" id="{76E91133-7894-C7A7-F843-EE6C5009D9A5}"/>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726D7008-F9EE-F82C-0406-829297393E92}"/>
              </a:ext>
            </a:extLst>
          </p:cNvPr>
          <p:cNvSpPr>
            <a:spLocks noGrp="1"/>
          </p:cNvSpPr>
          <p:nvPr>
            <p:ph type="sldNum" sz="quarter" idx="12"/>
          </p:nvPr>
        </p:nvSpPr>
        <p:spPr/>
        <p:txBody>
          <a:bodyPr/>
          <a:lstStyle/>
          <a:p>
            <a:fld id="{EDF96001-7E4F-EB42-8596-9AF1BDDEE6AD}" type="slidenum">
              <a:rPr lang="en-US" smtClean="0"/>
              <a:t>4</a:t>
            </a:fld>
            <a:endParaRPr lang="en-US"/>
          </a:p>
        </p:txBody>
      </p:sp>
      <p:sp>
        <p:nvSpPr>
          <p:cNvPr id="2" name="Rectangle 1">
            <a:extLst>
              <a:ext uri="{FF2B5EF4-FFF2-40B4-BE49-F238E27FC236}">
                <a16:creationId xmlns:a16="http://schemas.microsoft.com/office/drawing/2014/main" id="{483F2E24-2C7D-277D-8525-AB23023CF827}"/>
              </a:ext>
            </a:extLst>
          </p:cNvPr>
          <p:cNvSpPr>
            <a:spLocks noGrp="1" noRot="1" noMove="1" noResize="1" noEditPoints="1" noAdjustHandles="1" noChangeArrowheads="1" noChangeShapeType="1"/>
          </p:cNvSpPr>
          <p:nvPr/>
        </p:nvSpPr>
        <p:spPr>
          <a:xfrm>
            <a:off x="7763889" y="0"/>
            <a:ext cx="1380112" cy="51435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C6436C72-8DD9-2D8F-D29D-9A6F28024DCA}"/>
              </a:ext>
            </a:extLst>
          </p:cNvPr>
          <p:cNvSpPr>
            <a:spLocks noGrp="1"/>
          </p:cNvSpPr>
          <p:nvPr>
            <p:ph type="title"/>
          </p:nvPr>
        </p:nvSpPr>
        <p:spPr>
          <a:xfrm>
            <a:off x="1380111" y="273844"/>
            <a:ext cx="7440038" cy="647747"/>
          </a:xfrm>
        </p:spPr>
        <p:txBody>
          <a:bodyPr>
            <a:normAutofit/>
          </a:bodyPr>
          <a:lstStyle/>
          <a:p>
            <a:r>
              <a:rPr lang="en-CA" sz="3600" b="1" dirty="0">
                <a:latin typeface="Aptos" panose="020B0004020202020204" pitchFamily="34" charset="0"/>
              </a:rPr>
              <a:t>Acknowledgement</a:t>
            </a:r>
            <a:endParaRPr lang="en-US" sz="3600" b="1" dirty="0">
              <a:latin typeface="Aptos" panose="020B0004020202020204" pitchFamily="34" charset="0"/>
            </a:endParaRPr>
          </a:p>
        </p:txBody>
      </p:sp>
    </p:spTree>
    <p:extLst>
      <p:ext uri="{BB962C8B-B14F-4D97-AF65-F5344CB8AC3E}">
        <p14:creationId xmlns:p14="http://schemas.microsoft.com/office/powerpoint/2010/main" val="21165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F989-0283-0E42-ACE7-6835F30DB7B0}"/>
              </a:ext>
            </a:extLst>
          </p:cNvPr>
          <p:cNvSpPr>
            <a:spLocks noGrp="1"/>
          </p:cNvSpPr>
          <p:nvPr>
            <p:ph type="title"/>
          </p:nvPr>
        </p:nvSpPr>
        <p:spPr/>
        <p:txBody>
          <a:bodyPr/>
          <a:lstStyle/>
          <a:p>
            <a:r>
              <a:rPr lang="en-CA" sz="2800" b="1" dirty="0">
                <a:latin typeface="Aptos" panose="020B0004020202020204" pitchFamily="34" charset="0"/>
              </a:rPr>
              <a:t>What is Generative AI?</a:t>
            </a:r>
            <a:br>
              <a:rPr lang="en-CA" dirty="0">
                <a:latin typeface="Aptos" panose="020B0004020202020204" pitchFamily="34" charset="0"/>
              </a:rPr>
            </a:br>
            <a:r>
              <a:rPr lang="en-CA" sz="1800" dirty="0">
                <a:latin typeface="Aptos" panose="020B0004020202020204" pitchFamily="34" charset="0"/>
              </a:rPr>
              <a:t>Copilot, DALL-E, ChatGPT, etc.</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DA863622-9F4E-9247-A84E-A93FF20E2F30}"/>
              </a:ext>
            </a:extLst>
          </p:cNvPr>
          <p:cNvSpPr>
            <a:spLocks noGrp="1"/>
          </p:cNvSpPr>
          <p:nvPr>
            <p:ph sz="half" idx="1"/>
          </p:nvPr>
        </p:nvSpPr>
        <p:spPr>
          <a:xfrm>
            <a:off x="3779838" y="1278610"/>
            <a:ext cx="5040310"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Generative A.I. uses machine learning to create </a:t>
            </a:r>
            <a:r>
              <a:rPr lang="en-US" sz="1800" b="1" dirty="0">
                <a:solidFill>
                  <a:schemeClr val="tx1"/>
                </a:solidFill>
                <a:latin typeface="Aptos Narrow" panose="020B0004020202020204" pitchFamily="34" charset="0"/>
                <a:ea typeface="Roboto Condensed"/>
                <a:cs typeface="Roboto Condensed"/>
              </a:rPr>
              <a:t>new content</a:t>
            </a:r>
            <a:r>
              <a:rPr lang="en-US" sz="1800" dirty="0">
                <a:solidFill>
                  <a:schemeClr val="tx1"/>
                </a:solidFill>
                <a:latin typeface="Aptos Narrow" panose="020B0004020202020204" pitchFamily="34" charset="0"/>
                <a:ea typeface="Roboto Condensed"/>
                <a:cs typeface="Roboto Condensed"/>
              </a:rPr>
              <a:t>. While generative AI tools can help explore new ideas, write text, and get feedback, there are </a:t>
            </a:r>
            <a:r>
              <a:rPr lang="en-US" sz="1800" b="1" dirty="0">
                <a:solidFill>
                  <a:schemeClr val="tx1"/>
                </a:solidFill>
                <a:latin typeface="Aptos Narrow" panose="020B0004020202020204" pitchFamily="34" charset="0"/>
                <a:ea typeface="Roboto Condensed"/>
                <a:cs typeface="Roboto Condensed"/>
              </a:rPr>
              <a:t>important limitations </a:t>
            </a:r>
            <a:r>
              <a:rPr lang="en-US" sz="1800" dirty="0">
                <a:solidFill>
                  <a:schemeClr val="tx1"/>
                </a:solidFill>
                <a:latin typeface="Aptos Narrow" panose="020B0004020202020204" pitchFamily="34" charset="0"/>
                <a:ea typeface="Roboto Condensed"/>
                <a:cs typeface="Roboto Condensed"/>
              </a:rPr>
              <a:t>to these tools to keep in mind.</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You can learn more about how generative A.I. works at Dal’s “</a:t>
            </a:r>
            <a:r>
              <a:rPr lang="en-US" sz="1800" dirty="0">
                <a:solidFill>
                  <a:schemeClr val="tx1"/>
                </a:solidFill>
                <a:latin typeface="Aptos Narrow" panose="020B0004020202020204" pitchFamily="34" charset="0"/>
                <a:ea typeface="Roboto Condensed"/>
                <a:cs typeface="Roboto Condensed"/>
                <a:hlinkClick r:id="rId3"/>
              </a:rPr>
              <a:t>Introduction to Generative AI</a:t>
            </a:r>
            <a:r>
              <a:rPr lang="en-US" sz="1800" dirty="0">
                <a:solidFill>
                  <a:schemeClr val="tx1"/>
                </a:solidFill>
                <a:latin typeface="Aptos Narrow" panose="020B0004020202020204" pitchFamily="34" charset="0"/>
                <a:ea typeface="Roboto Condensed"/>
                <a:cs typeface="Roboto Condensed"/>
              </a:rPr>
              <a:t>” webpage.</a:t>
            </a:r>
          </a:p>
        </p:txBody>
      </p:sp>
      <p:sp>
        <p:nvSpPr>
          <p:cNvPr id="5" name="Footer Placeholder 4">
            <a:extLst>
              <a:ext uri="{FF2B5EF4-FFF2-40B4-BE49-F238E27FC236}">
                <a16:creationId xmlns:a16="http://schemas.microsoft.com/office/drawing/2014/main" id="{CA6DD401-28C6-F941-9FA2-39E518A42364}"/>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4433BF05-1424-A24D-AF5C-00737EF0E4F2}"/>
              </a:ext>
            </a:extLst>
          </p:cNvPr>
          <p:cNvSpPr>
            <a:spLocks noGrp="1"/>
          </p:cNvSpPr>
          <p:nvPr>
            <p:ph type="sldNum" sz="quarter" idx="12"/>
          </p:nvPr>
        </p:nvSpPr>
        <p:spPr/>
        <p:txBody>
          <a:bodyPr/>
          <a:lstStyle/>
          <a:p>
            <a:fld id="{EDF96001-7E4F-EB42-8596-9AF1BDDEE6AD}" type="slidenum">
              <a:rPr lang="en-US" smtClean="0"/>
              <a:t>5</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7FA310BF-2DFC-A99A-7DA5-A801B990C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651A0AF9-7DCC-1B91-3F03-621FC4D6A78E}"/>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4047C7D0-9457-52C3-889E-A9F8B90A0FAB}"/>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AB7A12DE-DD45-30FD-0B92-6747377AD5CF}"/>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B6F91433-22A5-8162-4269-1F9745175DF7}"/>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spTree>
    <p:extLst>
      <p:ext uri="{BB962C8B-B14F-4D97-AF65-F5344CB8AC3E}">
        <p14:creationId xmlns:p14="http://schemas.microsoft.com/office/powerpoint/2010/main" val="125450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61C0-8F5A-E7B3-7D4A-5E28DA741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8BE4B-2458-B9ED-CC34-542B549437DD}"/>
              </a:ext>
            </a:extLst>
          </p:cNvPr>
          <p:cNvSpPr>
            <a:spLocks noGrp="1"/>
          </p:cNvSpPr>
          <p:nvPr>
            <p:ph type="title"/>
          </p:nvPr>
        </p:nvSpPr>
        <p:spPr/>
        <p:txBody>
          <a:bodyPr/>
          <a:lstStyle/>
          <a:p>
            <a:r>
              <a:rPr lang="en-CA" sz="2800" b="1" dirty="0">
                <a:latin typeface="Aptos" panose="020B0004020202020204" pitchFamily="34" charset="0"/>
              </a:rPr>
              <a:t>A Few Things About AI</a:t>
            </a:r>
            <a:br>
              <a:rPr lang="en-CA" dirty="0">
                <a:latin typeface="Aptos" panose="020B0004020202020204" pitchFamily="34" charset="0"/>
              </a:rPr>
            </a:br>
            <a:r>
              <a:rPr lang="en-CA" sz="1800" dirty="0">
                <a:latin typeface="Aptos" panose="020B0004020202020204" pitchFamily="34" charset="0"/>
              </a:rPr>
              <a:t>Ideas to keep in mind</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5A04D642-712C-3B9F-D029-62D76F40748E}"/>
              </a:ext>
            </a:extLst>
          </p:cNvPr>
          <p:cNvSpPr>
            <a:spLocks noGrp="1"/>
          </p:cNvSpPr>
          <p:nvPr>
            <p:ph sz="half" idx="1"/>
          </p:nvPr>
        </p:nvSpPr>
        <p:spPr>
          <a:xfrm>
            <a:off x="3779838" y="874644"/>
            <a:ext cx="5040310" cy="3758080"/>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is </a:t>
            </a:r>
            <a:r>
              <a:rPr lang="en-US" sz="1800" b="1" dirty="0">
                <a:solidFill>
                  <a:schemeClr val="tx1"/>
                </a:solidFill>
                <a:latin typeface="Aptos Narrow" panose="020B0004020202020204" pitchFamily="34" charset="0"/>
                <a:ea typeface="Roboto Condensed"/>
                <a:cs typeface="Roboto Condensed"/>
              </a:rPr>
              <a:t>good</a:t>
            </a:r>
            <a:r>
              <a:rPr lang="en-US" sz="1800" dirty="0">
                <a:solidFill>
                  <a:schemeClr val="tx1"/>
                </a:solidFill>
                <a:latin typeface="Aptos Narrow" panose="020B0004020202020204" pitchFamily="34" charset="0"/>
                <a:ea typeface="Roboto Condensed"/>
                <a:cs typeface="Roboto Condensed"/>
              </a:rPr>
              <a:t> at some things (idea generation) and </a:t>
            </a:r>
            <a:r>
              <a:rPr lang="en-US" sz="1800" b="1" dirty="0">
                <a:solidFill>
                  <a:schemeClr val="tx1"/>
                </a:solidFill>
                <a:latin typeface="Aptos Narrow" panose="020B0004020202020204" pitchFamily="34" charset="0"/>
                <a:ea typeface="Roboto Condensed"/>
                <a:cs typeface="Roboto Condensed"/>
              </a:rPr>
              <a:t>bad</a:t>
            </a:r>
            <a:r>
              <a:rPr lang="en-US" sz="1800" dirty="0">
                <a:solidFill>
                  <a:schemeClr val="tx1"/>
                </a:solidFill>
                <a:latin typeface="Aptos Narrow" panose="020B0004020202020204" pitchFamily="34" charset="0"/>
                <a:ea typeface="Roboto Condensed"/>
                <a:cs typeface="Roboto Condensed"/>
              </a:rPr>
              <a:t> at others (basic math)</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produces content by predicting the next word in a sentence—</a:t>
            </a:r>
            <a:r>
              <a:rPr lang="en-US" sz="1800" b="1" dirty="0">
                <a:solidFill>
                  <a:schemeClr val="tx1"/>
                </a:solidFill>
                <a:latin typeface="Aptos Narrow" panose="020B0004020202020204" pitchFamily="34" charset="0"/>
                <a:ea typeface="Roboto Condensed"/>
                <a:cs typeface="Roboto Condensed"/>
              </a:rPr>
              <a:t>it doesn’t “know” anything</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preferences giving you an answer over accuracy (</a:t>
            </a:r>
            <a:r>
              <a:rPr lang="en-US" sz="1800" b="1" dirty="0">
                <a:solidFill>
                  <a:schemeClr val="tx1"/>
                </a:solidFill>
                <a:latin typeface="Aptos Narrow" panose="020B0004020202020204" pitchFamily="34" charset="0"/>
                <a:ea typeface="Roboto Condensed"/>
                <a:cs typeface="Roboto Condensed"/>
              </a:rPr>
              <a:t>even if the answer is biased or wrong</a:t>
            </a:r>
            <a:r>
              <a:rPr lang="en-US" sz="1800" dirty="0">
                <a:solidFill>
                  <a:schemeClr val="tx1"/>
                </a:solidFill>
                <a:latin typeface="Aptos Narrow" panose="020B0004020202020204" pitchFamily="34" charset="0"/>
                <a:ea typeface="Roboto Condensed"/>
                <a:cs typeface="Roboto Condensed"/>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Gen AI </a:t>
            </a:r>
            <a:r>
              <a:rPr lang="en-US" sz="1800" b="1" dirty="0">
                <a:solidFill>
                  <a:schemeClr val="tx1"/>
                </a:solidFill>
                <a:latin typeface="Aptos Narrow" panose="020B0004020202020204" pitchFamily="34" charset="0"/>
                <a:ea typeface="Roboto Condensed"/>
                <a:cs typeface="Roboto Condensed"/>
              </a:rPr>
              <a:t>needs your input</a:t>
            </a:r>
            <a:r>
              <a:rPr lang="en-US" sz="1800" dirty="0">
                <a:solidFill>
                  <a:schemeClr val="tx1"/>
                </a:solidFill>
                <a:latin typeface="Aptos Narrow" panose="020B0004020202020204" pitchFamily="34" charset="0"/>
                <a:ea typeface="Roboto Condensed"/>
                <a:cs typeface="Roboto Condensed"/>
              </a:rPr>
              <a:t>—it doesn’t have the same perspectives, experiences, skills, or ethics as you!</a:t>
            </a:r>
          </a:p>
        </p:txBody>
      </p:sp>
      <p:sp>
        <p:nvSpPr>
          <p:cNvPr id="5" name="Footer Placeholder 4">
            <a:extLst>
              <a:ext uri="{FF2B5EF4-FFF2-40B4-BE49-F238E27FC236}">
                <a16:creationId xmlns:a16="http://schemas.microsoft.com/office/drawing/2014/main" id="{BA8A1028-E32D-1031-261B-46469CC5FB4D}"/>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DBDE0FDF-55CD-E10E-4C56-1178532EFDF3}"/>
              </a:ext>
            </a:extLst>
          </p:cNvPr>
          <p:cNvSpPr>
            <a:spLocks noGrp="1"/>
          </p:cNvSpPr>
          <p:nvPr>
            <p:ph type="sldNum" sz="quarter" idx="12"/>
          </p:nvPr>
        </p:nvSpPr>
        <p:spPr/>
        <p:txBody>
          <a:bodyPr/>
          <a:lstStyle/>
          <a:p>
            <a:fld id="{EDF96001-7E4F-EB42-8596-9AF1BDDEE6AD}" type="slidenum">
              <a:rPr lang="en-US" smtClean="0"/>
              <a:t>6</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6CCC4DC5-CDDA-9E51-07A7-048A03AA0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6CF014EE-534B-0437-F84A-2EDA2EECECA0}"/>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83674E7B-971C-C174-B748-5D7C0AA34453}"/>
                </a:ext>
              </a:extLst>
            </p:cNvPr>
            <p:cNvPicPr>
              <a:picLocks noGrp="1" noRot="1" noChangeAspect="1" noMove="1" noResize="1" noEditPoints="1" noAdjustHandles="1" noChangeArrowheads="1" noChangeShapeType="1" noCrop="1"/>
            </p:cNvPicPr>
            <p:nvPr/>
          </p:nvPicPr>
          <p:blipFill>
            <a:blip r:embed="rId4"/>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B2CF40EC-64B0-7549-C485-FD5D24AF499A}"/>
                </a:ext>
              </a:extLst>
            </p:cNvPr>
            <p:cNvPicPr>
              <a:picLocks noGrp="1" noRot="1" noChangeAspect="1" noMove="1" noResize="1" noEditPoints="1" noAdjustHandles="1" noChangeArrowheads="1" noChangeShapeType="1" noCrop="1"/>
            </p:cNvPicPr>
            <p:nvPr/>
          </p:nvPicPr>
          <p:blipFill>
            <a:blip r:embed="rId4"/>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F3C5C9A6-7964-EF17-34F6-2F738107BB86}"/>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sp>
        <p:nvSpPr>
          <p:cNvPr id="4" name="TextBox 3">
            <a:extLst>
              <a:ext uri="{FF2B5EF4-FFF2-40B4-BE49-F238E27FC236}">
                <a16:creationId xmlns:a16="http://schemas.microsoft.com/office/drawing/2014/main" id="{E14972AC-BE6A-A993-891A-1A6219A4F9AB}"/>
              </a:ext>
            </a:extLst>
          </p:cNvPr>
          <p:cNvSpPr txBox="1"/>
          <p:nvPr/>
        </p:nvSpPr>
        <p:spPr>
          <a:xfrm>
            <a:off x="6812643" y="4733330"/>
            <a:ext cx="1333442" cy="307777"/>
          </a:xfrm>
          <a:prstGeom prst="rect">
            <a:avLst/>
          </a:prstGeom>
          <a:noFill/>
        </p:spPr>
        <p:txBody>
          <a:bodyPr wrap="none" rtlCol="0">
            <a:spAutoFit/>
          </a:bodyPr>
          <a:lstStyle/>
          <a:p>
            <a:r>
              <a:rPr lang="en-US" sz="1400" dirty="0"/>
              <a:t>(Mollick, 2024)</a:t>
            </a:r>
          </a:p>
        </p:txBody>
      </p:sp>
    </p:spTree>
    <p:extLst>
      <p:ext uri="{BB962C8B-B14F-4D97-AF65-F5344CB8AC3E}">
        <p14:creationId xmlns:p14="http://schemas.microsoft.com/office/powerpoint/2010/main" val="982065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6484B-BE6E-0C0C-5350-18506259D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904D-6F89-A9E6-CBAF-CA28B1446F9F}"/>
              </a:ext>
            </a:extLst>
          </p:cNvPr>
          <p:cNvSpPr>
            <a:spLocks noGrp="1"/>
          </p:cNvSpPr>
          <p:nvPr>
            <p:ph type="title"/>
          </p:nvPr>
        </p:nvSpPr>
        <p:spPr/>
        <p:txBody>
          <a:bodyPr/>
          <a:lstStyle/>
          <a:p>
            <a:r>
              <a:rPr lang="en-CA" sz="2800" b="1" dirty="0">
                <a:latin typeface="Aptos" panose="020B0004020202020204" pitchFamily="34" charset="0"/>
              </a:rPr>
              <a:t>AI Has Limits</a:t>
            </a:r>
            <a:br>
              <a:rPr lang="en-CA" dirty="0">
                <a:latin typeface="Aptos" panose="020B0004020202020204" pitchFamily="34" charset="0"/>
              </a:rPr>
            </a:br>
            <a:r>
              <a:rPr lang="en-CA" sz="1800" dirty="0">
                <a:latin typeface="Aptos" panose="020B0004020202020204" pitchFamily="34" charset="0"/>
              </a:rPr>
              <a:t>Cite and reference AI when you use it</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B171183C-03FF-986F-91CA-565652AD0FB8}"/>
              </a:ext>
            </a:extLst>
          </p:cNvPr>
          <p:cNvSpPr>
            <a:spLocks noGrp="1"/>
          </p:cNvSpPr>
          <p:nvPr>
            <p:ph sz="half" idx="1"/>
          </p:nvPr>
        </p:nvSpPr>
        <p:spPr>
          <a:xfrm>
            <a:off x="3779837" y="1278610"/>
            <a:ext cx="5248415" cy="3354113"/>
          </a:xfrm>
        </p:spPr>
        <p:txBody>
          <a:bodyPr>
            <a:noAutofit/>
          </a:bodyPr>
          <a:lstStyle/>
          <a:p>
            <a:pPr>
              <a:lnSpc>
                <a:spcPct val="114000"/>
              </a:lnSpc>
              <a:spcBef>
                <a:spcPts val="0"/>
              </a:spcBef>
            </a:pPr>
            <a:r>
              <a:rPr lang="en-US" sz="1800" dirty="0">
                <a:solidFill>
                  <a:schemeClr val="tx1"/>
                </a:solidFill>
                <a:latin typeface="Aptos Narrow" panose="020B0004020202020204" pitchFamily="34" charset="0"/>
                <a:ea typeface="Roboto Condensed"/>
                <a:cs typeface="Futura Condensed Medium" panose="020B0602020204020303" pitchFamily="34" charset="-79"/>
              </a:rPr>
              <a:t>Remember, even though generative AI can produce compelling content,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it lacks human judgement or understanding</a:t>
            </a:r>
            <a:r>
              <a:rPr lang="en-US" sz="1800" dirty="0">
                <a:solidFill>
                  <a:schemeClr val="tx1"/>
                </a:solidFill>
                <a:latin typeface="Aptos Narrow" panose="020B0004020202020204" pitchFamily="34" charset="0"/>
                <a:ea typeface="Roboto Condensed"/>
                <a:cs typeface="Futura Condensed Medium" panose="020B0602020204020303" pitchFamily="34" charset="-79"/>
              </a:rPr>
              <a:t>. It can't provide personal insights or contextual awareness, and it can't replace the value of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your own critical thinking</a:t>
            </a:r>
            <a:r>
              <a:rPr lang="en-US" sz="1800" dirty="0">
                <a:solidFill>
                  <a:schemeClr val="tx1"/>
                </a:solidFill>
                <a:latin typeface="Aptos Narrow" panose="020B0004020202020204" pitchFamily="34" charset="0"/>
                <a:ea typeface="Roboto Condensed"/>
                <a:cs typeface="Futura Condensed Medium" panose="020B0602020204020303" pitchFamily="34" charset="-79"/>
              </a:rPr>
              <a:t>. </a:t>
            </a:r>
          </a:p>
          <a:p>
            <a:pPr>
              <a:lnSpc>
                <a:spcPct val="114000"/>
              </a:lnSpc>
              <a:spcBef>
                <a:spcPts val="0"/>
              </a:spcBef>
            </a:pPr>
            <a:endParaRPr lang="en-US" sz="1800" dirty="0">
              <a:solidFill>
                <a:schemeClr val="tx1"/>
              </a:solidFill>
              <a:latin typeface="Aptos Narrow" panose="020B0004020202020204" pitchFamily="34" charset="0"/>
              <a:ea typeface="Roboto Condensed"/>
              <a:cs typeface="Futura Condensed Medium" panose="020B0602020204020303" pitchFamily="34" charset="-79"/>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Futura Condensed Medium" panose="020B0602020204020303" pitchFamily="34" charset="-79"/>
              </a:rPr>
              <a:t>Stay sharp and </a:t>
            </a:r>
            <a:r>
              <a:rPr lang="en-US" sz="1800" b="1" dirty="0">
                <a:solidFill>
                  <a:schemeClr val="tx1"/>
                </a:solidFill>
                <a:latin typeface="Aptos Narrow" panose="020B0004020202020204" pitchFamily="34" charset="0"/>
                <a:ea typeface="Roboto Condensed"/>
                <a:cs typeface="FUTURA CONDENSED MEDIUM" panose="020B0602020204020303" pitchFamily="34" charset="-79"/>
              </a:rPr>
              <a:t>use a reliable source </a:t>
            </a:r>
            <a:r>
              <a:rPr lang="en-US" sz="1800" dirty="0">
                <a:solidFill>
                  <a:schemeClr val="tx1"/>
                </a:solidFill>
                <a:latin typeface="Aptos Narrow" panose="020B0004020202020204" pitchFamily="34" charset="0"/>
                <a:ea typeface="Roboto Condensed"/>
                <a:cs typeface="Futura Condensed Medium" panose="020B0602020204020303" pitchFamily="34" charset="-79"/>
              </a:rPr>
              <a:t>to fact-check any content produced by AI before incorporating it into your work. Need help identifying a reliable source?  </a:t>
            </a:r>
            <a:r>
              <a:rPr lang="en-US" sz="1800" dirty="0">
                <a:solidFill>
                  <a:schemeClr val="tx1"/>
                </a:solidFill>
                <a:latin typeface="Aptos Narrow" panose="020B0004020202020204" pitchFamily="34" charset="0"/>
                <a:ea typeface="Roboto Condensed"/>
                <a:cs typeface="Futura Condensed Medium" panose="020B0602020204020303" pitchFamily="34" charset="-79"/>
                <a:hlinkClick r:id="rId3"/>
              </a:rPr>
              <a:t>Contact the Dalhousie Libraries!</a:t>
            </a:r>
            <a:endParaRPr lang="en-US" sz="1800" dirty="0">
              <a:solidFill>
                <a:schemeClr val="tx1"/>
              </a:solidFill>
              <a:latin typeface="Aptos Narrow" panose="020B0004020202020204" pitchFamily="34" charset="0"/>
              <a:ea typeface="Roboto Condensed"/>
              <a:cs typeface="Futura Condensed Medium" panose="020B0602020204020303" pitchFamily="34" charset="-79"/>
            </a:endParaRPr>
          </a:p>
        </p:txBody>
      </p:sp>
      <p:sp>
        <p:nvSpPr>
          <p:cNvPr id="5" name="Footer Placeholder 4">
            <a:extLst>
              <a:ext uri="{FF2B5EF4-FFF2-40B4-BE49-F238E27FC236}">
                <a16:creationId xmlns:a16="http://schemas.microsoft.com/office/drawing/2014/main" id="{345A2F59-1EC9-A55E-8AB0-EDEF4D397E06}"/>
              </a:ext>
            </a:extLst>
          </p:cNvPr>
          <p:cNvSpPr>
            <a:spLocks noGrp="1"/>
          </p:cNvSpPr>
          <p:nvPr>
            <p:ph type="ftr" sz="quarter" idx="11"/>
          </p:nvPr>
        </p:nvSpPr>
        <p:spPr/>
        <p:txBody>
          <a:bodyPr/>
          <a:lstStyle/>
          <a:p>
            <a:r>
              <a:rPr lang="en-US" dirty="0">
                <a:solidFill>
                  <a:schemeClr val="tx1"/>
                </a:solidFill>
              </a:rPr>
              <a:t>Generative A.I. for Students</a:t>
            </a:r>
          </a:p>
        </p:txBody>
      </p:sp>
      <p:sp>
        <p:nvSpPr>
          <p:cNvPr id="6" name="Slide Number Placeholder 5">
            <a:extLst>
              <a:ext uri="{FF2B5EF4-FFF2-40B4-BE49-F238E27FC236}">
                <a16:creationId xmlns:a16="http://schemas.microsoft.com/office/drawing/2014/main" id="{CAEA6E43-0B1A-D692-A034-94841461DDF4}"/>
              </a:ext>
            </a:extLst>
          </p:cNvPr>
          <p:cNvSpPr>
            <a:spLocks noGrp="1"/>
          </p:cNvSpPr>
          <p:nvPr>
            <p:ph type="sldNum" sz="quarter" idx="12"/>
          </p:nvPr>
        </p:nvSpPr>
        <p:spPr/>
        <p:txBody>
          <a:bodyPr/>
          <a:lstStyle/>
          <a:p>
            <a:fld id="{EDF96001-7E4F-EB42-8596-9AF1BDDEE6AD}" type="slidenum">
              <a:rPr lang="en-US" smtClean="0"/>
              <a:t>7</a:t>
            </a:fld>
            <a:endParaRPr lang="en-US"/>
          </a:p>
        </p:txBody>
      </p:sp>
      <p:pic>
        <p:nvPicPr>
          <p:cNvPr id="7" name="Picture 6" descr="An icon of a computer chip which reads, &quot;Generative AI&quot; in the centre.">
            <a:extLst>
              <a:ext uri="{FF2B5EF4-FFF2-40B4-BE49-F238E27FC236}">
                <a16:creationId xmlns:a16="http://schemas.microsoft.com/office/drawing/2014/main" id="{26C74CFE-A5D0-EE2C-60B3-34330C7D2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5" y="2647783"/>
            <a:ext cx="1548386" cy="1561289"/>
          </a:xfrm>
          <a:prstGeom prst="rect">
            <a:avLst/>
          </a:prstGeom>
        </p:spPr>
      </p:pic>
      <p:grpSp>
        <p:nvGrpSpPr>
          <p:cNvPr id="12" name="Group 11">
            <a:extLst>
              <a:ext uri="{FF2B5EF4-FFF2-40B4-BE49-F238E27FC236}">
                <a16:creationId xmlns:a16="http://schemas.microsoft.com/office/drawing/2014/main" id="{CFAE0FC5-7791-B2D8-679D-04D90CCA57BF}"/>
              </a:ext>
            </a:extLst>
          </p:cNvPr>
          <p:cNvGrpSpPr>
            <a:grpSpLocks noGrp="1" noUngrp="1" noRot="1" noMove="1" noResize="1"/>
          </p:cNvGrpSpPr>
          <p:nvPr/>
        </p:nvGrpSpPr>
        <p:grpSpPr>
          <a:xfrm>
            <a:off x="7595373" y="102393"/>
            <a:ext cx="1548627" cy="423495"/>
            <a:chOff x="7595373" y="102393"/>
            <a:chExt cx="1548627" cy="423495"/>
          </a:xfrm>
        </p:grpSpPr>
        <p:pic>
          <p:nvPicPr>
            <p:cNvPr id="10" name="Picture 9">
              <a:extLst>
                <a:ext uri="{FF2B5EF4-FFF2-40B4-BE49-F238E27FC236}">
                  <a16:creationId xmlns:a16="http://schemas.microsoft.com/office/drawing/2014/main" id="{E9CFC277-4A3D-80BE-CA50-33D7E8B8446F}"/>
                </a:ext>
              </a:extLst>
            </p:cNvPr>
            <p:cNvPicPr>
              <a:picLocks noGrp="1" noRot="1" noChangeAspect="1" noMove="1" noResize="1" noEditPoints="1" noAdjustHandles="1" noChangeArrowheads="1" noChangeShapeType="1" noCrop="1"/>
            </p:cNvPicPr>
            <p:nvPr/>
          </p:nvPicPr>
          <p:blipFill>
            <a:blip r:embed="rId5"/>
            <a:srcRect l="4816" r="14813" b="10926"/>
            <a:stretch/>
          </p:blipFill>
          <p:spPr>
            <a:xfrm>
              <a:off x="8106329" y="102393"/>
              <a:ext cx="1037671" cy="423495"/>
            </a:xfrm>
            <a:prstGeom prst="rect">
              <a:avLst/>
            </a:prstGeom>
          </p:spPr>
        </p:pic>
        <p:pic>
          <p:nvPicPr>
            <p:cNvPr id="8" name="Picture 7">
              <a:extLst>
                <a:ext uri="{FF2B5EF4-FFF2-40B4-BE49-F238E27FC236}">
                  <a16:creationId xmlns:a16="http://schemas.microsoft.com/office/drawing/2014/main" id="{DBC8E991-2205-AA11-731E-327A493A850E}"/>
                </a:ext>
              </a:extLst>
            </p:cNvPr>
            <p:cNvPicPr>
              <a:picLocks noGrp="1" noRot="1" noChangeAspect="1" noMove="1" noResize="1" noEditPoints="1" noAdjustHandles="1" noChangeArrowheads="1" noChangeShapeType="1" noCrop="1"/>
            </p:cNvPicPr>
            <p:nvPr/>
          </p:nvPicPr>
          <p:blipFill>
            <a:blip r:embed="rId5"/>
            <a:srcRect l="4816" b="10926"/>
            <a:stretch/>
          </p:blipFill>
          <p:spPr>
            <a:xfrm>
              <a:off x="7595373" y="102393"/>
              <a:ext cx="1228918" cy="423495"/>
            </a:xfrm>
            <a:prstGeom prst="rect">
              <a:avLst/>
            </a:prstGeom>
          </p:spPr>
        </p:pic>
        <p:sp>
          <p:nvSpPr>
            <p:cNvPr id="9" name="TextBox 8">
              <a:extLst>
                <a:ext uri="{FF2B5EF4-FFF2-40B4-BE49-F238E27FC236}">
                  <a16:creationId xmlns:a16="http://schemas.microsoft.com/office/drawing/2014/main" id="{4DAAB6C1-1F45-AFF4-A3CC-C64CDD3205D9}"/>
                </a:ext>
              </a:extLst>
            </p:cNvPr>
            <p:cNvSpPr txBox="1">
              <a:spLocks noGrp="1" noRot="1" noMove="1" noResize="1" noEditPoints="1" noAdjustHandles="1" noChangeArrowheads="1" noChangeShapeType="1"/>
            </p:cNvSpPr>
            <p:nvPr/>
          </p:nvSpPr>
          <p:spPr>
            <a:xfrm>
              <a:off x="7669103" y="162261"/>
              <a:ext cx="1015021" cy="307777"/>
            </a:xfrm>
            <a:prstGeom prst="rect">
              <a:avLst/>
            </a:prstGeom>
            <a:noFill/>
          </p:spPr>
          <p:txBody>
            <a:bodyPr wrap="none" rtlCol="0">
              <a:spAutoFit/>
            </a:bodyPr>
            <a:lstStyle/>
            <a:p>
              <a:r>
                <a:rPr lang="en-US" sz="1400" b="1" dirty="0">
                  <a:latin typeface="Aptos" panose="020B0004020202020204" pitchFamily="34" charset="0"/>
                </a:rPr>
                <a:t>2025-2026</a:t>
              </a:r>
            </a:p>
          </p:txBody>
        </p:sp>
      </p:grpSp>
    </p:spTree>
    <p:extLst>
      <p:ext uri="{BB962C8B-B14F-4D97-AF65-F5344CB8AC3E}">
        <p14:creationId xmlns:p14="http://schemas.microsoft.com/office/powerpoint/2010/main" val="142408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E81A634-AC10-86A7-D889-4932BB9AF6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875024-7FAF-CB7E-659F-9A090BC532E0}"/>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8858EAE9-2ADB-E77F-41A7-C2839E7E4BB3}"/>
              </a:ext>
            </a:extLst>
          </p:cNvPr>
          <p:cNvSpPr>
            <a:spLocks noGrp="1"/>
          </p:cNvSpPr>
          <p:nvPr>
            <p:ph type="sldNum" sz="quarter" idx="12"/>
          </p:nvPr>
        </p:nvSpPr>
        <p:spPr/>
        <p:txBody>
          <a:bodyPr/>
          <a:lstStyle/>
          <a:p>
            <a:fld id="{EDF96001-7E4F-EB42-8596-9AF1BDDEE6AD}" type="slidenum">
              <a:rPr lang="en-US" smtClean="0"/>
              <a:t>8</a:t>
            </a:fld>
            <a:endParaRPr lang="en-US" dirty="0"/>
          </a:p>
        </p:txBody>
      </p:sp>
      <p:cxnSp>
        <p:nvCxnSpPr>
          <p:cNvPr id="9" name="Straight Connector 8">
            <a:extLst>
              <a:ext uri="{FF2B5EF4-FFF2-40B4-BE49-F238E27FC236}">
                <a16:creationId xmlns:a16="http://schemas.microsoft.com/office/drawing/2014/main" id="{74312405-360F-631F-3BDF-5865CC186F93}"/>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E04DE9E4-4937-8B67-B06F-357013087073}"/>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Hallucinations</a:t>
            </a:r>
            <a:endParaRPr lang="en-US" b="1" dirty="0">
              <a:latin typeface="Aptos" panose="020B0004020202020204" pitchFamily="34" charset="0"/>
            </a:endParaRPr>
          </a:p>
        </p:txBody>
      </p:sp>
      <p:grpSp>
        <p:nvGrpSpPr>
          <p:cNvPr id="14" name="Group 13">
            <a:extLst>
              <a:ext uri="{FF2B5EF4-FFF2-40B4-BE49-F238E27FC236}">
                <a16:creationId xmlns:a16="http://schemas.microsoft.com/office/drawing/2014/main" id="{3CB7648F-8007-EB26-F304-03EF06F28641}"/>
              </a:ext>
            </a:extLst>
          </p:cNvPr>
          <p:cNvGrpSpPr>
            <a:grpSpLocks noGrp="1" noUngrp="1" noRot="1" noMove="1" noResize="1"/>
          </p:cNvGrpSpPr>
          <p:nvPr/>
        </p:nvGrpSpPr>
        <p:grpSpPr>
          <a:xfrm>
            <a:off x="5080898" y="273844"/>
            <a:ext cx="3739252" cy="4358880"/>
            <a:chOff x="5080898" y="273844"/>
            <a:chExt cx="3739252" cy="4358880"/>
          </a:xfrm>
        </p:grpSpPr>
        <p:sp>
          <p:nvSpPr>
            <p:cNvPr id="3" name="Content Placeholder 8">
              <a:extLst>
                <a:ext uri="{FF2B5EF4-FFF2-40B4-BE49-F238E27FC236}">
                  <a16:creationId xmlns:a16="http://schemas.microsoft.com/office/drawing/2014/main" id="{E557B5FD-7D0D-D1F5-95FC-E29FC38AE54E}"/>
                </a:ext>
              </a:extLst>
            </p:cNvPr>
            <p:cNvSpPr txBox="1">
              <a:spLocks noGrp="1" noRot="1" noMove="1" noResize="1" noEditPoints="1" noAdjustHandles="1" noChangeArrowheads="1" noChangeShapeType="1"/>
            </p:cNvSpPr>
            <p:nvPr/>
          </p:nvSpPr>
          <p:spPr>
            <a:xfrm>
              <a:off x="5080898" y="273844"/>
              <a:ext cx="3739252" cy="4358880"/>
            </a:xfrm>
            <a:prstGeom prst="roundRect">
              <a:avLst>
                <a:gd name="adj" fmla="val 5911"/>
              </a:avLst>
            </a:prstGeom>
            <a:solidFill>
              <a:srgbClr val="FFD400"/>
            </a:solidFill>
          </p:spPr>
          <p:txBody>
            <a:bodyPr lIns="180000" tIns="180000" rIns="180000" bIns="180000">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b="1">
                  <a:solidFill>
                    <a:schemeClr val="tx1"/>
                  </a:solidFill>
                  <a:latin typeface="Aptos" panose="020B0004020202020204" pitchFamily="34" charset="0"/>
                </a:rPr>
                <a:t>Example of Gen AI Hallucination</a:t>
              </a:r>
              <a:endParaRPr lang="en-US" sz="2000" b="1" dirty="0">
                <a:solidFill>
                  <a:schemeClr val="tx1"/>
                </a:solidFill>
                <a:latin typeface="Aptos" panose="020B0004020202020204" pitchFamily="34" charset="0"/>
              </a:endParaRPr>
            </a:p>
          </p:txBody>
        </p:sp>
        <p:pic>
          <p:nvPicPr>
            <p:cNvPr id="6" name="Picture 5">
              <a:extLst>
                <a:ext uri="{FF2B5EF4-FFF2-40B4-BE49-F238E27FC236}">
                  <a16:creationId xmlns:a16="http://schemas.microsoft.com/office/drawing/2014/main" id="{46C0C708-30D4-EE84-AD50-59E34FA74D5C}"/>
                </a:ext>
              </a:extLst>
            </p:cNvPr>
            <p:cNvPicPr>
              <a:picLocks noGrp="1" noRot="1" noChangeAspect="1" noMove="1" noResize="1" noEditPoints="1" noAdjustHandles="1" noChangeArrowheads="1" noChangeShapeType="1" noCrop="1"/>
            </p:cNvPicPr>
            <p:nvPr/>
          </p:nvPicPr>
          <p:blipFill>
            <a:blip r:embed="rId3"/>
            <a:stretch>
              <a:fillRect/>
            </a:stretch>
          </p:blipFill>
          <p:spPr>
            <a:xfrm>
              <a:off x="5220692" y="2207266"/>
              <a:ext cx="228600" cy="228600"/>
            </a:xfrm>
            <a:prstGeom prst="rect">
              <a:avLst/>
            </a:prstGeom>
          </p:spPr>
        </p:pic>
        <p:sp>
          <p:nvSpPr>
            <p:cNvPr id="7" name="Rounded Rectangle 6">
              <a:extLst>
                <a:ext uri="{FF2B5EF4-FFF2-40B4-BE49-F238E27FC236}">
                  <a16:creationId xmlns:a16="http://schemas.microsoft.com/office/drawing/2014/main" id="{0D26B39C-F6E4-98B2-0F19-6B6A198870F5}"/>
                </a:ext>
              </a:extLst>
            </p:cNvPr>
            <p:cNvSpPr>
              <a:spLocks noGrp="1" noRot="1" noMove="1" noResize="1" noEditPoints="1" noAdjustHandles="1" noChangeArrowheads="1" noChangeShapeType="1"/>
            </p:cNvSpPr>
            <p:nvPr/>
          </p:nvSpPr>
          <p:spPr>
            <a:xfrm>
              <a:off x="5869579" y="1363410"/>
              <a:ext cx="2818732" cy="551709"/>
            </a:xfrm>
            <a:prstGeom prst="round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How many Gs are in the phrase "Dalhousie academic integrity"?</a:t>
              </a:r>
              <a:endParaRPr lang="en-US" sz="1400" dirty="0">
                <a:solidFill>
                  <a:schemeClr val="tx1"/>
                </a:solidFill>
                <a:latin typeface="Aptos" panose="020B0004020202020204" pitchFamily="34" charset="0"/>
              </a:endParaRPr>
            </a:p>
          </p:txBody>
        </p:sp>
        <p:sp>
          <p:nvSpPr>
            <p:cNvPr id="8" name="Rounded Rectangle 7">
              <a:extLst>
                <a:ext uri="{FF2B5EF4-FFF2-40B4-BE49-F238E27FC236}">
                  <a16:creationId xmlns:a16="http://schemas.microsoft.com/office/drawing/2014/main" id="{A4265A48-A6EA-199E-DDBD-8E806C8F7DC0}"/>
                </a:ext>
              </a:extLst>
            </p:cNvPr>
            <p:cNvSpPr>
              <a:spLocks noGrp="1" noRot="1" noMove="1" noResize="1" noEditPoints="1" noAdjustHandles="1" noChangeArrowheads="1" noChangeShapeType="1"/>
            </p:cNvSpPr>
            <p:nvPr/>
          </p:nvSpPr>
          <p:spPr>
            <a:xfrm>
              <a:off x="5869579" y="3173396"/>
              <a:ext cx="2818732" cy="378962"/>
            </a:xfrm>
            <a:prstGeom prst="round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How sure are you of your answer?</a:t>
              </a:r>
              <a:endParaRPr lang="en-US" sz="1400" dirty="0">
                <a:solidFill>
                  <a:schemeClr val="tx1"/>
                </a:solidFill>
                <a:latin typeface="Aptos" panose="020B0004020202020204" pitchFamily="34" charset="0"/>
              </a:endParaRPr>
            </a:p>
          </p:txBody>
        </p:sp>
        <p:sp>
          <p:nvSpPr>
            <p:cNvPr id="10" name="Rounded Rectangle 9">
              <a:extLst>
                <a:ext uri="{FF2B5EF4-FFF2-40B4-BE49-F238E27FC236}">
                  <a16:creationId xmlns:a16="http://schemas.microsoft.com/office/drawing/2014/main" id="{18C5503F-FA58-94EB-4C4E-FF3B0576637B}"/>
                </a:ext>
              </a:extLst>
            </p:cNvPr>
            <p:cNvSpPr>
              <a:spLocks noGrp="1" noRot="1" noMove="1" noResize="1" noEditPoints="1" noAdjustHandles="1" noChangeArrowheads="1" noChangeShapeType="1"/>
            </p:cNvSpPr>
            <p:nvPr/>
          </p:nvSpPr>
          <p:spPr>
            <a:xfrm>
              <a:off x="5449292" y="2151384"/>
              <a:ext cx="3050274" cy="7857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The phrase "Dalhousie academic integrity" contains one G, which is in the word "academic."</a:t>
              </a:r>
              <a:endParaRPr lang="en-US" sz="1400" dirty="0">
                <a:solidFill>
                  <a:schemeClr val="tx1"/>
                </a:solidFill>
                <a:latin typeface="Aptos" panose="020B0004020202020204" pitchFamily="34" charset="0"/>
              </a:endParaRPr>
            </a:p>
          </p:txBody>
        </p:sp>
        <p:pic>
          <p:nvPicPr>
            <p:cNvPr id="11" name="Picture 10">
              <a:extLst>
                <a:ext uri="{FF2B5EF4-FFF2-40B4-BE49-F238E27FC236}">
                  <a16:creationId xmlns:a16="http://schemas.microsoft.com/office/drawing/2014/main" id="{B3F388DA-A3CE-0043-2477-8C5CD1923F48}"/>
                </a:ext>
              </a:extLst>
            </p:cNvPr>
            <p:cNvPicPr>
              <a:picLocks noGrp="1" noRot="1" noChangeAspect="1" noMove="1" noResize="1" noEditPoints="1" noAdjustHandles="1" noChangeArrowheads="1" noChangeShapeType="1" noCrop="1"/>
            </p:cNvPicPr>
            <p:nvPr/>
          </p:nvPicPr>
          <p:blipFill>
            <a:blip r:embed="rId3"/>
            <a:stretch>
              <a:fillRect/>
            </a:stretch>
          </p:blipFill>
          <p:spPr>
            <a:xfrm>
              <a:off x="5220692" y="3870086"/>
              <a:ext cx="228600" cy="228600"/>
            </a:xfrm>
            <a:prstGeom prst="rect">
              <a:avLst/>
            </a:prstGeom>
          </p:spPr>
        </p:pic>
        <p:sp>
          <p:nvSpPr>
            <p:cNvPr id="12" name="Rounded Rectangle 11">
              <a:extLst>
                <a:ext uri="{FF2B5EF4-FFF2-40B4-BE49-F238E27FC236}">
                  <a16:creationId xmlns:a16="http://schemas.microsoft.com/office/drawing/2014/main" id="{3FC8C3D6-D523-1BE2-7A5C-D25B43218B64}"/>
                </a:ext>
              </a:extLst>
            </p:cNvPr>
            <p:cNvSpPr>
              <a:spLocks noGrp="1" noRot="1" noMove="1" noResize="1" noEditPoints="1" noAdjustHandles="1" noChangeArrowheads="1" noChangeShapeType="1"/>
            </p:cNvSpPr>
            <p:nvPr/>
          </p:nvSpPr>
          <p:spPr>
            <a:xfrm>
              <a:off x="5449292" y="3788622"/>
              <a:ext cx="3050274" cy="384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ptos" panose="020B0004020202020204" pitchFamily="34" charset="0"/>
                </a:rPr>
                <a:t>I’m 100% sure of my answer.</a:t>
              </a:r>
              <a:endParaRPr lang="en-US" sz="1400" dirty="0">
                <a:solidFill>
                  <a:schemeClr val="tx1"/>
                </a:solidFill>
                <a:latin typeface="Aptos" panose="020B0004020202020204" pitchFamily="34" charset="0"/>
              </a:endParaRPr>
            </a:p>
          </p:txBody>
        </p:sp>
      </p:grpSp>
      <p:sp>
        <p:nvSpPr>
          <p:cNvPr id="13" name="Content Placeholder 2">
            <a:extLst>
              <a:ext uri="{FF2B5EF4-FFF2-40B4-BE49-F238E27FC236}">
                <a16:creationId xmlns:a16="http://schemas.microsoft.com/office/drawing/2014/main" id="{36E0DD07-3B87-DB6B-C674-2A1E94E1C354}"/>
              </a:ext>
            </a:extLst>
          </p:cNvPr>
          <p:cNvSpPr txBox="1">
            <a:spLocks/>
          </p:cNvSpPr>
          <p:nvPr/>
        </p:nvSpPr>
        <p:spPr>
          <a:xfrm>
            <a:off x="323850" y="1235195"/>
            <a:ext cx="4248150"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Sometimes AI makes things up or “</a:t>
            </a:r>
            <a:r>
              <a:rPr lang="en-US" sz="1800" b="1" dirty="0">
                <a:solidFill>
                  <a:schemeClr val="tx1"/>
                </a:solidFill>
                <a:latin typeface="Aptos Narrow" panose="020B0004020202020204" pitchFamily="34" charset="0"/>
                <a:ea typeface="Roboto Condensed"/>
                <a:cs typeface="Roboto Condensed"/>
              </a:rPr>
              <a:t>hallucinates</a:t>
            </a:r>
            <a:r>
              <a:rPr lang="en-US" sz="1800" dirty="0">
                <a:solidFill>
                  <a:schemeClr val="tx1"/>
                </a:solidFill>
                <a:latin typeface="Aptos Narrow" panose="020B0004020202020204" pitchFamily="34" charset="0"/>
                <a:ea typeface="Roboto Condensed"/>
                <a:cs typeface="Roboto Condensed"/>
              </a:rPr>
              <a:t>.”</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Sometimes a hallucination is obvious, like in this example.</a:t>
            </a:r>
          </a:p>
          <a:p>
            <a:pPr>
              <a:lnSpc>
                <a:spcPct val="114000"/>
              </a:lnSpc>
              <a:spcBef>
                <a:spcPts val="0"/>
              </a:spcBef>
            </a:pPr>
            <a:endParaRPr lang="en-US" sz="1800" dirty="0">
              <a:solidFill>
                <a:schemeClr val="tx1"/>
              </a:solidFill>
              <a:latin typeface="Aptos Narrow" panose="020B0004020202020204" pitchFamily="34" charset="0"/>
              <a:ea typeface="Roboto Condensed"/>
              <a:cs typeface="Roboto Condensed"/>
            </a:endParaRPr>
          </a:p>
          <a:p>
            <a:pPr>
              <a:lnSpc>
                <a:spcPct val="114000"/>
              </a:lnSpc>
              <a:spcBef>
                <a:spcPts val="0"/>
              </a:spcBef>
            </a:pPr>
            <a:r>
              <a:rPr lang="en-US" sz="1800" dirty="0">
                <a:solidFill>
                  <a:schemeClr val="tx1"/>
                </a:solidFill>
                <a:latin typeface="Aptos Narrow" panose="020B0004020202020204" pitchFamily="34" charset="0"/>
                <a:ea typeface="Roboto Condensed"/>
                <a:cs typeface="Roboto Condensed"/>
              </a:rPr>
              <a:t>Most of the time, however, it’s difficult to tell whether an AI response it accurate or not—it can be quite convincing! </a:t>
            </a:r>
          </a:p>
        </p:txBody>
      </p:sp>
    </p:spTree>
    <p:extLst>
      <p:ext uri="{BB962C8B-B14F-4D97-AF65-F5344CB8AC3E}">
        <p14:creationId xmlns:p14="http://schemas.microsoft.com/office/powerpoint/2010/main" val="389260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3693C585-0FA2-6E5E-6F0C-B9F01400104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2E421A7-8514-A120-ADC8-86A3E1A96FBC}"/>
              </a:ext>
            </a:extLst>
          </p:cNvPr>
          <p:cNvSpPr>
            <a:spLocks noGrp="1"/>
          </p:cNvSpPr>
          <p:nvPr>
            <p:ph type="ftr" sz="quarter" idx="11"/>
          </p:nvPr>
        </p:nvSpPr>
        <p:spPr>
          <a:xfrm>
            <a:off x="323850" y="4765989"/>
            <a:ext cx="2735264" cy="273844"/>
          </a:xfrm>
        </p:spPr>
        <p:txBody>
          <a:bodyPr/>
          <a:lstStyle/>
          <a:p>
            <a:r>
              <a:rPr lang="en-US" dirty="0"/>
              <a:t>Generative A.I. for Students</a:t>
            </a:r>
          </a:p>
        </p:txBody>
      </p:sp>
      <p:sp>
        <p:nvSpPr>
          <p:cNvPr id="5" name="Slide Number Placeholder 4">
            <a:extLst>
              <a:ext uri="{FF2B5EF4-FFF2-40B4-BE49-F238E27FC236}">
                <a16:creationId xmlns:a16="http://schemas.microsoft.com/office/drawing/2014/main" id="{893240E8-FBD1-806D-6B1B-91DA980AA5FF}"/>
              </a:ext>
            </a:extLst>
          </p:cNvPr>
          <p:cNvSpPr>
            <a:spLocks noGrp="1"/>
          </p:cNvSpPr>
          <p:nvPr>
            <p:ph type="sldNum" sz="quarter" idx="12"/>
          </p:nvPr>
        </p:nvSpPr>
        <p:spPr/>
        <p:txBody>
          <a:bodyPr/>
          <a:lstStyle/>
          <a:p>
            <a:fld id="{EDF96001-7E4F-EB42-8596-9AF1BDDEE6AD}" type="slidenum">
              <a:rPr lang="en-US" smtClean="0"/>
              <a:t>9</a:t>
            </a:fld>
            <a:endParaRPr lang="en-US" dirty="0"/>
          </a:p>
        </p:txBody>
      </p:sp>
      <p:cxnSp>
        <p:nvCxnSpPr>
          <p:cNvPr id="9" name="Straight Connector 8">
            <a:extLst>
              <a:ext uri="{FF2B5EF4-FFF2-40B4-BE49-F238E27FC236}">
                <a16:creationId xmlns:a16="http://schemas.microsoft.com/office/drawing/2014/main" id="{5A2F6DF1-6CBF-948F-687F-FBD33E378087}"/>
              </a:ext>
            </a:extLst>
          </p:cNvPr>
          <p:cNvCxnSpPr/>
          <p:nvPr/>
        </p:nvCxnSpPr>
        <p:spPr>
          <a:xfrm>
            <a:off x="3067065" y="4902912"/>
            <a:ext cx="3739252" cy="0"/>
          </a:xfrm>
          <a:prstGeom prst="line">
            <a:avLst/>
          </a:prstGeom>
          <a:ln>
            <a:solidFill>
              <a:srgbClr val="575655"/>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F8BAFAC0-CC97-FC83-BE5F-823C5D3050C2}"/>
              </a:ext>
            </a:extLst>
          </p:cNvPr>
          <p:cNvSpPr txBox="1">
            <a:spLocks/>
          </p:cNvSpPr>
          <p:nvPr/>
        </p:nvSpPr>
        <p:spPr>
          <a:xfrm>
            <a:off x="323850" y="273844"/>
            <a:ext cx="8496299" cy="64774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a:lstStyle>
          <a:p>
            <a:r>
              <a:rPr lang="en-CA" b="1" dirty="0">
                <a:latin typeface="Aptos" panose="020B0004020202020204" pitchFamily="34" charset="0"/>
              </a:rPr>
              <a:t>Ethical Considerations</a:t>
            </a:r>
            <a:endParaRPr lang="en-US" b="1" dirty="0">
              <a:latin typeface="Aptos" panose="020B0004020202020204" pitchFamily="34" charset="0"/>
            </a:endParaRPr>
          </a:p>
        </p:txBody>
      </p:sp>
      <p:sp>
        <p:nvSpPr>
          <p:cNvPr id="13" name="Content Placeholder 2">
            <a:extLst>
              <a:ext uri="{FF2B5EF4-FFF2-40B4-BE49-F238E27FC236}">
                <a16:creationId xmlns:a16="http://schemas.microsoft.com/office/drawing/2014/main" id="{010576C7-AF1D-C32B-54A7-D9284438AACA}"/>
              </a:ext>
            </a:extLst>
          </p:cNvPr>
          <p:cNvSpPr txBox="1">
            <a:spLocks/>
          </p:cNvSpPr>
          <p:nvPr/>
        </p:nvSpPr>
        <p:spPr>
          <a:xfrm>
            <a:off x="323849" y="1235195"/>
            <a:ext cx="8496299" cy="3354113"/>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Built on underpaid labour</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Negative impacts on the environment </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Inequitable access to AI tools</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Data security and privacy concerns</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Training data includes copyrighted content</a:t>
            </a:r>
          </a:p>
          <a:p>
            <a:pPr marL="285750" indent="-285750">
              <a:lnSpc>
                <a:spcPct val="114000"/>
              </a:lnSpc>
              <a:spcBef>
                <a:spcPts val="0"/>
              </a:spcBef>
              <a:buFont typeface="Arial" panose="020B0604020202020204" pitchFamily="34" charset="0"/>
              <a:buChar char="•"/>
            </a:pPr>
            <a:r>
              <a:rPr lang="en-US" sz="2400" dirty="0">
                <a:solidFill>
                  <a:schemeClr val="tx1"/>
                </a:solidFill>
                <a:latin typeface="Aptos Narrow" panose="020B0004020202020204" pitchFamily="34" charset="0"/>
                <a:ea typeface="Roboto Condensed"/>
                <a:cs typeface="Roboto Condensed"/>
              </a:rPr>
              <a:t>Tools replicate biases, stereotypes, and prejudices of training data</a:t>
            </a:r>
          </a:p>
        </p:txBody>
      </p:sp>
      <p:pic>
        <p:nvPicPr>
          <p:cNvPr id="17" name="Picture 16" descr="An icon of a computer chip which reads, &quot;Generative AI&quot; in the centre.">
            <a:extLst>
              <a:ext uri="{FF2B5EF4-FFF2-40B4-BE49-F238E27FC236}">
                <a16:creationId xmlns:a16="http://schemas.microsoft.com/office/drawing/2014/main" id="{B3AB4E4E-97A6-1241-D48E-7E41D104F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236" y="273844"/>
            <a:ext cx="1548386" cy="1561289"/>
          </a:xfrm>
          <a:prstGeom prst="rect">
            <a:avLst/>
          </a:prstGeom>
        </p:spPr>
      </p:pic>
    </p:spTree>
    <p:extLst>
      <p:ext uri="{BB962C8B-B14F-4D97-AF65-F5344CB8AC3E}">
        <p14:creationId xmlns:p14="http://schemas.microsoft.com/office/powerpoint/2010/main" val="19951677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8DD4A37A-287D-6C42-A49D-CF3DDE56DD7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694BA024-26CA-064C-A5F8-9D9869613E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DE4DF90532CF4490F768E89AD26B22" ma:contentTypeVersion="17" ma:contentTypeDescription="Create a new document." ma:contentTypeScope="" ma:versionID="45506ab1969e68abf9ef33c2b68d1318">
  <xsd:schema xmlns:xsd="http://www.w3.org/2001/XMLSchema" xmlns:xs="http://www.w3.org/2001/XMLSchema" xmlns:p="http://schemas.microsoft.com/office/2006/metadata/properties" xmlns:ns2="3a94a719-c89c-4f45-a489-299f449afbe2" xmlns:ns3="675d6f6c-1a45-4627-a849-6e1dffd780e9" targetNamespace="http://schemas.microsoft.com/office/2006/metadata/properties" ma:root="true" ma:fieldsID="92cd78ab755350552db7d6f564a67c52" ns2:_="" ns3:_="">
    <xsd:import namespace="3a94a719-c89c-4f45-a489-299f449afbe2"/>
    <xsd:import namespace="675d6f6c-1a45-4627-a849-6e1dffd780e9"/>
    <xsd:element name="properties">
      <xsd:complexType>
        <xsd:sequence>
          <xsd:element name="documentManagement">
            <xsd:complexType>
              <xsd:all>
                <xsd:element ref="ns2:contentOwner"/>
                <xsd:element ref="ns2:contentCategory" minOccurs="0"/>
                <xsd:element ref="ns2:contentTopic" minOccurs="0"/>
                <xsd:element ref="ns2:function" minOccurs="0"/>
                <xsd:element ref="ns2:audience" minOccurs="0"/>
                <xsd:element ref="ns3:Page" minOccurs="0"/>
                <xsd:element ref="ns3:ContentLiveinHub"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4a719-c89c-4f45-a489-299f449afbe2" elementFormDefault="qualified">
    <xsd:import namespace="http://schemas.microsoft.com/office/2006/documentManagement/types"/>
    <xsd:import namespace="http://schemas.microsoft.com/office/infopath/2007/PartnerControls"/>
    <xsd:element name="contentOwner" ma:index="2" ma:displayName="Content Owner(s)" ma:description="Identify the person(s) who own the content added to this site" ma:list="UserInfo" ma:SharePointGroup="0" ma:internalName="contentOwn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Category" ma:index="3" nillable="true" ma:displayName="Content Category" ma:description="Category of the content item" ma:format="RadioButtons" ma:internalName="contentCategory">
      <xsd:simpleType>
        <xsd:restriction base="dms:Choice">
          <xsd:enumeration value="Documentation"/>
          <xsd:enumeration value="Resource"/>
          <xsd:enumeration value="Form"/>
          <xsd:enumeration value="Guideline"/>
          <xsd:enumeration value="Information"/>
        </xsd:restriction>
      </xsd:simpleType>
    </xsd:element>
    <xsd:element name="contentTopic" ma:index="4" nillable="true" ma:displayName="Content Topic(s)" ma:description="Topic(s) of the content" ma:format="Dropdown" ma:internalName="contentTopic">
      <xsd:complexType>
        <xsd:complexContent>
          <xsd:extension base="dms:MultiChoice">
            <xsd:sequence>
              <xsd:element name="Value" maxOccurs="unbounded" minOccurs="0" nillable="true">
                <xsd:simpleType>
                  <xsd:restriction base="dms:Choice">
                    <xsd:enumeration value="Advertising"/>
                    <xsd:enumeration value="Branding"/>
                    <xsd:enumeration value="Research &amp; Insights"/>
                    <xsd:enumeration value="Communications"/>
                    <xsd:enumeration value="Dal.ca Web"/>
                    <xsd:enumeration value="Editorial"/>
                    <xsd:enumeration value="Events"/>
                    <xsd:enumeration value="Graphic Design"/>
                    <xsd:enumeration value="Logos"/>
                    <xsd:enumeration value="Media Relations"/>
                    <xsd:enumeration value="Newsletters"/>
                    <xsd:enumeration value="Photography"/>
                    <xsd:enumeration value="Presentations"/>
                    <xsd:enumeration value="Project Planning"/>
                    <xsd:enumeration value="Publications"/>
                    <xsd:enumeration value="Social Media"/>
                    <xsd:enumeration value="Training"/>
                    <xsd:enumeration value="Videography"/>
                  </xsd:restriction>
                </xsd:simpleType>
              </xsd:element>
            </xsd:sequence>
          </xsd:extension>
        </xsd:complexContent>
      </xsd:complexType>
    </xsd:element>
    <xsd:element name="function" ma:index="5" nillable="true" ma:displayName="Function(s)" ma:description="Function(s) within CMC that deliver(s) the support or resource" ma:internalName="function" ma:readOnly="false">
      <xsd:complexType>
        <xsd:complexContent>
          <xsd:extension base="dms:MultiChoice">
            <xsd:sequence>
              <xsd:element name="Value" maxOccurs="unbounded" minOccurs="0" nillable="true">
                <xsd:simpleType>
                  <xsd:restriction base="dms:Choice">
                    <xsd:enumeration value="Branding and Creative Design"/>
                    <xsd:enumeration value="Digital and Web"/>
                    <xsd:enumeration value="Marketing and Advertising"/>
                    <xsd:enumeration value="Media and Communications"/>
                  </xsd:restriction>
                </xsd:simpleType>
              </xsd:element>
            </xsd:sequence>
          </xsd:extension>
        </xsd:complexContent>
      </xsd:complexType>
    </xsd:element>
    <xsd:element name="audience" ma:index="6" nillable="true" ma:displayName="Audience(s)" ma:description="Target audience(s) for the content" ma:internalName="audience" ma:readOnly="false">
      <xsd:complexType>
        <xsd:complexContent>
          <xsd:extension base="dms:MultiChoice">
            <xsd:sequence>
              <xsd:element name="Value" maxOccurs="unbounded" minOccurs="0" nillable="true">
                <xsd:simpleType>
                  <xsd:restriction base="dms:Choice">
                    <xsd:enumeration value="Student"/>
                    <xsd:enumeration value="Faculty"/>
                    <xsd:enumeration value="Staff"/>
                    <xsd:enumeration value="CommPlanning"/>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5d6f6c-1a45-4627-a849-6e1dffd780e9" elementFormDefault="qualified">
    <xsd:import namespace="http://schemas.microsoft.com/office/2006/documentManagement/types"/>
    <xsd:import namespace="http://schemas.microsoft.com/office/infopath/2007/PartnerControls"/>
    <xsd:element name="Page" ma:index="7" nillable="true" ma:displayName="Page" ma:format="Dropdown" ma:internalName="Page" ma:readOnly="false">
      <xsd:simpleType>
        <xsd:restriction base="dms:Note">
          <xsd:maxLength value="255"/>
        </xsd:restriction>
      </xsd:simpleType>
    </xsd:element>
    <xsd:element name="ContentLiveinHub" ma:index="8" nillable="true" ma:displayName="Live in HUB" ma:default="0" ma:description="Using this to be able to filter only hub content in the &quot;most recent&quot; section of the marketing hub and for removing old content from public view in the future." ma:format="Dropdown" ma:internalName="ContentLiveinHub">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unction xmlns="3a94a719-c89c-4f45-a489-299f449afbe2">
      <Value>Branding and Creative Design</Value>
    </function>
    <contentOwner xmlns="3a94a719-c89c-4f45-a489-299f449afbe2">
      <UserInfo>
        <DisplayName>i:0#.f|membership|jl369436@dal.ca,#i:0#.f|membership|jl369436@dal.ca,#Julie.Hallett@dal.ca,#,#Julie Hallett,#,#Comms, Mktg &amp; Creative Services,#</DisplayName>
        <AccountId>24</AccountId>
        <AccountType/>
      </UserInfo>
    </contentOwner>
    <contentTopic xmlns="3a94a719-c89c-4f45-a489-299f449afbe2">
      <Value>Presentations</Value>
    </contentTopic>
    <contentCategory xmlns="3a94a719-c89c-4f45-a489-299f449afbe2">Resource</contentCategory>
    <audience xmlns="3a94a719-c89c-4f45-a489-299f449afbe2" xsi:nil="true"/>
    <Page xmlns="675d6f6c-1a45-4627-a849-6e1dffd780e9">presentation-templates</Page>
    <ContentLiveinHub xmlns="675d6f6c-1a45-4627-a849-6e1dffd780e9">false</ContentLiveinHub>
  </documentManagement>
</p:properties>
</file>

<file path=customXml/itemProps1.xml><?xml version="1.0" encoding="utf-8"?>
<ds:datastoreItem xmlns:ds="http://schemas.openxmlformats.org/officeDocument/2006/customXml" ds:itemID="{571526E2-C45C-461B-BA11-53B7B81F1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4a719-c89c-4f45-a489-299f449afbe2"/>
    <ds:schemaRef ds:uri="675d6f6c-1a45-4627-a849-6e1dffd78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F47714-929D-4213-85A8-C43BE38F4F0D}">
  <ds:schemaRefs>
    <ds:schemaRef ds:uri="http://schemas.microsoft.com/sharepoint/v3/contenttype/forms"/>
  </ds:schemaRefs>
</ds:datastoreItem>
</file>

<file path=customXml/itemProps3.xml><?xml version="1.0" encoding="utf-8"?>
<ds:datastoreItem xmlns:ds="http://schemas.openxmlformats.org/officeDocument/2006/customXml" ds:itemID="{8516154A-D0D2-4927-ADE7-7491DA9AD967}">
  <ds:schemaRefs>
    <ds:schemaRef ds:uri="http://www.w3.org/XML/1998/namespace"/>
    <ds:schemaRef ds:uri="http://schemas.openxmlformats.org/package/2006/metadata/core-properties"/>
    <ds:schemaRef ds:uri="675d6f6c-1a45-4627-a849-6e1dffd780e9"/>
    <ds:schemaRef ds:uri="http://schemas.microsoft.com/office/2006/documentManagement/types"/>
    <ds:schemaRef ds:uri="http://purl.org/dc/dcmitype/"/>
    <ds:schemaRef ds:uri="http://purl.org/dc/terms/"/>
    <ds:schemaRef ds:uri="http://purl.org/dc/elements/1.1/"/>
    <ds:schemaRef ds:uri="3a94a719-c89c-4f45-a489-299f449afbe2"/>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4156</TotalTime>
  <Words>2455</Words>
  <Application>Microsoft Macintosh PowerPoint</Application>
  <PresentationFormat>On-screen Show (16:9)</PresentationFormat>
  <Paragraphs>211</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Narrow</vt:lpstr>
      <vt:lpstr>Arial</vt:lpstr>
      <vt:lpstr>Calibri</vt:lpstr>
      <vt:lpstr>Franklin Gothic Book</vt:lpstr>
      <vt:lpstr>Franklin Gothic Demi</vt:lpstr>
      <vt:lpstr>Office Theme</vt:lpstr>
      <vt:lpstr>1_Office Theme</vt:lpstr>
      <vt:lpstr>PowerPoint Presentation</vt:lpstr>
      <vt:lpstr>PowerPoint Presentation</vt:lpstr>
      <vt:lpstr>Acknowledgement</vt:lpstr>
      <vt:lpstr>Acknowledgement</vt:lpstr>
      <vt:lpstr>What is Generative AI? Copilot, DALL-E, ChatGPT, etc.</vt:lpstr>
      <vt:lpstr>A Few Things About AI Ideas to keep in mind</vt:lpstr>
      <vt:lpstr>AI Has Limits Cite and reference AI when you use it</vt:lpstr>
      <vt:lpstr>PowerPoint Presentation</vt:lpstr>
      <vt:lpstr>PowerPoint Presentation</vt:lpstr>
      <vt:lpstr>Ask First Different courses may have different expectations</vt:lpstr>
      <vt:lpstr>PowerPoint Presentation</vt:lpstr>
      <vt:lpstr>Be Transparent Cite and reference your AI use</vt:lpstr>
      <vt:lpstr>PowerPoint Presentation</vt:lpstr>
      <vt:lpstr>Learning Matters AI can’t replace your learning</vt:lpstr>
      <vt:lpstr>Find Out More Technology is changing quickly – stay up to date!</vt:lpstr>
      <vt:lpstr>Any questions or concerns?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 Tyler Johnson</dc:creator>
  <cp:lastModifiedBy>Les Tyler Johnson</cp:lastModifiedBy>
  <cp:revision>77</cp:revision>
  <dcterms:created xsi:type="dcterms:W3CDTF">2025-01-14T17:40:22Z</dcterms:created>
  <dcterms:modified xsi:type="dcterms:W3CDTF">2025-07-10T13:52:58Z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0x0101008EDE4DF90532CF4490F768E89AD26B22</vt:lpwstr>
  </property>
</Properties>
</file>