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30"/>
  </p:notesMasterIdLst>
  <p:sldIdLst>
    <p:sldId id="258" r:id="rId5"/>
    <p:sldId id="259" r:id="rId6"/>
    <p:sldId id="260" r:id="rId7"/>
    <p:sldId id="283" r:id="rId8"/>
    <p:sldId id="284" r:id="rId9"/>
    <p:sldId id="276" r:id="rId10"/>
    <p:sldId id="261" r:id="rId11"/>
    <p:sldId id="305" r:id="rId12"/>
    <p:sldId id="262" r:id="rId13"/>
    <p:sldId id="303" r:id="rId14"/>
    <p:sldId id="286" r:id="rId15"/>
    <p:sldId id="287" r:id="rId16"/>
    <p:sldId id="288" r:id="rId17"/>
    <p:sldId id="289" r:id="rId18"/>
    <p:sldId id="297" r:id="rId19"/>
    <p:sldId id="298" r:id="rId20"/>
    <p:sldId id="299" r:id="rId21"/>
    <p:sldId id="300" r:id="rId22"/>
    <p:sldId id="333" r:id="rId23"/>
    <p:sldId id="336" r:id="rId24"/>
    <p:sldId id="332" r:id="rId25"/>
    <p:sldId id="322" r:id="rId26"/>
    <p:sldId id="282" r:id="rId27"/>
    <p:sldId id="304" r:id="rId28"/>
    <p:sldId id="30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Deirdre" initials="E" lastIdx="1" clrIdx="0">
    <p:extLst>
      <p:ext uri="{19B8F6BF-5375-455C-9EA6-DF929625EA0E}">
        <p15:presenceInfo xmlns:p15="http://schemas.microsoft.com/office/powerpoint/2012/main" userId="S::W0271169@campus.nscc.ca::4355edae-05e5-43ba-ae8e-e1dee4947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4B4A9-A5AA-4A70-A234-5EABF69669E0}" v="12" dt="2025-08-26T18:56:33.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06" autoAdjust="0"/>
  </p:normalViewPr>
  <p:slideViewPr>
    <p:cSldViewPr snapToGrid="0">
      <p:cViewPr varScale="1">
        <p:scale>
          <a:sx n="74" d="100"/>
          <a:sy n="74" d="100"/>
        </p:scale>
        <p:origin x="54" y="19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Deirdre" userId="4355edae-05e5-43ba-ae8e-e1dee4947082" providerId="ADAL" clId="{90B96BB2-FF2A-4BA8-AFD1-11F488D899F8}"/>
    <pc:docChg chg="modSld">
      <pc:chgData name="Evans,Deirdre" userId="4355edae-05e5-43ba-ae8e-e1dee4947082" providerId="ADAL" clId="{90B96BB2-FF2A-4BA8-AFD1-11F488D899F8}" dt="2022-09-20T11:15:34.892" v="0" actId="1076"/>
      <pc:docMkLst>
        <pc:docMk/>
      </pc:docMkLst>
      <pc:sldChg chg="modSp mod">
        <pc:chgData name="Evans,Deirdre" userId="4355edae-05e5-43ba-ae8e-e1dee4947082" providerId="ADAL" clId="{90B96BB2-FF2A-4BA8-AFD1-11F488D899F8}" dt="2022-09-20T11:15:34.892" v="0" actId="1076"/>
        <pc:sldMkLst>
          <pc:docMk/>
          <pc:sldMk cId="343583269" sldId="338"/>
        </pc:sldMkLst>
      </pc:sldChg>
    </pc:docChg>
  </pc:docChgLst>
  <pc:docChgLst>
    <pc:chgData name="Evans,Deirdre" userId="4355edae-05e5-43ba-ae8e-e1dee4947082" providerId="ADAL" clId="{2E2A4ED9-A52A-497D-91AF-56596F23B463}"/>
    <pc:docChg chg="modSld modNotesMaster">
      <pc:chgData name="Evans,Deirdre" userId="4355edae-05e5-43ba-ae8e-e1dee4947082" providerId="ADAL" clId="{2E2A4ED9-A52A-497D-91AF-56596F23B463}" dt="2023-09-18T12:57:34.965" v="0"/>
      <pc:docMkLst>
        <pc:docMk/>
      </pc:docMkLst>
      <pc:sldChg chg="modNotes">
        <pc:chgData name="Evans,Deirdre" userId="4355edae-05e5-43ba-ae8e-e1dee4947082" providerId="ADAL" clId="{2E2A4ED9-A52A-497D-91AF-56596F23B463}" dt="2023-09-18T12:57:34.965" v="0"/>
        <pc:sldMkLst>
          <pc:docMk/>
          <pc:sldMk cId="145753167" sldId="258"/>
        </pc:sldMkLst>
      </pc:sldChg>
      <pc:sldChg chg="modNotes">
        <pc:chgData name="Evans,Deirdre" userId="4355edae-05e5-43ba-ae8e-e1dee4947082" providerId="ADAL" clId="{2E2A4ED9-A52A-497D-91AF-56596F23B463}" dt="2023-09-18T12:57:34.965" v="0"/>
        <pc:sldMkLst>
          <pc:docMk/>
          <pc:sldMk cId="2904572951" sldId="259"/>
        </pc:sldMkLst>
      </pc:sldChg>
      <pc:sldChg chg="modNotes">
        <pc:chgData name="Evans,Deirdre" userId="4355edae-05e5-43ba-ae8e-e1dee4947082" providerId="ADAL" clId="{2E2A4ED9-A52A-497D-91AF-56596F23B463}" dt="2023-09-18T12:57:34.965" v="0"/>
        <pc:sldMkLst>
          <pc:docMk/>
          <pc:sldMk cId="1425678408" sldId="260"/>
        </pc:sldMkLst>
      </pc:sldChg>
      <pc:sldChg chg="modNotes">
        <pc:chgData name="Evans,Deirdre" userId="4355edae-05e5-43ba-ae8e-e1dee4947082" providerId="ADAL" clId="{2E2A4ED9-A52A-497D-91AF-56596F23B463}" dt="2023-09-18T12:57:34.965" v="0"/>
        <pc:sldMkLst>
          <pc:docMk/>
          <pc:sldMk cId="454474377" sldId="261"/>
        </pc:sldMkLst>
      </pc:sldChg>
      <pc:sldChg chg="modNotes">
        <pc:chgData name="Evans,Deirdre" userId="4355edae-05e5-43ba-ae8e-e1dee4947082" providerId="ADAL" clId="{2E2A4ED9-A52A-497D-91AF-56596F23B463}" dt="2023-09-18T12:57:34.965" v="0"/>
        <pc:sldMkLst>
          <pc:docMk/>
          <pc:sldMk cId="577366973" sldId="262"/>
        </pc:sldMkLst>
      </pc:sldChg>
      <pc:sldChg chg="modNotes">
        <pc:chgData name="Evans,Deirdre" userId="4355edae-05e5-43ba-ae8e-e1dee4947082" providerId="ADAL" clId="{2E2A4ED9-A52A-497D-91AF-56596F23B463}" dt="2023-09-18T12:57:34.965" v="0"/>
        <pc:sldMkLst>
          <pc:docMk/>
          <pc:sldMk cId="3568481274" sldId="276"/>
        </pc:sldMkLst>
      </pc:sldChg>
      <pc:sldChg chg="modNotes">
        <pc:chgData name="Evans,Deirdre" userId="4355edae-05e5-43ba-ae8e-e1dee4947082" providerId="ADAL" clId="{2E2A4ED9-A52A-497D-91AF-56596F23B463}" dt="2023-09-18T12:57:34.965" v="0"/>
        <pc:sldMkLst>
          <pc:docMk/>
          <pc:sldMk cId="1101663960" sldId="282"/>
        </pc:sldMkLst>
      </pc:sldChg>
      <pc:sldChg chg="modNotes">
        <pc:chgData name="Evans,Deirdre" userId="4355edae-05e5-43ba-ae8e-e1dee4947082" providerId="ADAL" clId="{2E2A4ED9-A52A-497D-91AF-56596F23B463}" dt="2023-09-18T12:57:34.965" v="0"/>
        <pc:sldMkLst>
          <pc:docMk/>
          <pc:sldMk cId="3727481969" sldId="284"/>
        </pc:sldMkLst>
      </pc:sldChg>
      <pc:sldChg chg="modNotes">
        <pc:chgData name="Evans,Deirdre" userId="4355edae-05e5-43ba-ae8e-e1dee4947082" providerId="ADAL" clId="{2E2A4ED9-A52A-497D-91AF-56596F23B463}" dt="2023-09-18T12:57:34.965" v="0"/>
        <pc:sldMkLst>
          <pc:docMk/>
          <pc:sldMk cId="374639205" sldId="332"/>
        </pc:sldMkLst>
      </pc:sldChg>
    </pc:docChg>
  </pc:docChgLst>
  <pc:docChgLst>
    <pc:chgData name="Evans,Deirdre" userId="4355edae-05e5-43ba-ae8e-e1dee4947082" providerId="ADAL" clId="{C104B4A9-A5AA-4A70-A234-5EABF69669E0}"/>
    <pc:docChg chg="custSel delSld modSld">
      <pc:chgData name="Evans,Deirdre" userId="4355edae-05e5-43ba-ae8e-e1dee4947082" providerId="ADAL" clId="{C104B4A9-A5AA-4A70-A234-5EABF69669E0}" dt="2025-08-26T18:58:18.404" v="156" actId="113"/>
      <pc:docMkLst>
        <pc:docMk/>
      </pc:docMkLst>
      <pc:sldChg chg="modSp mod">
        <pc:chgData name="Evans,Deirdre" userId="4355edae-05e5-43ba-ae8e-e1dee4947082" providerId="ADAL" clId="{C104B4A9-A5AA-4A70-A234-5EABF69669E0}" dt="2025-08-26T18:20:47.868" v="20" actId="27636"/>
        <pc:sldMkLst>
          <pc:docMk/>
          <pc:sldMk cId="454474377" sldId="261"/>
        </pc:sldMkLst>
        <pc:spChg chg="mod">
          <ac:chgData name="Evans,Deirdre" userId="4355edae-05e5-43ba-ae8e-e1dee4947082" providerId="ADAL" clId="{C104B4A9-A5AA-4A70-A234-5EABF69669E0}" dt="2025-08-26T18:20:47.868" v="20" actId="27636"/>
          <ac:spMkLst>
            <pc:docMk/>
            <pc:sldMk cId="454474377" sldId="261"/>
            <ac:spMk id="2" creationId="{00000000-0000-0000-0000-000000000000}"/>
          </ac:spMkLst>
        </pc:spChg>
      </pc:sldChg>
      <pc:sldChg chg="addSp modSp mod setBg">
        <pc:chgData name="Evans,Deirdre" userId="4355edae-05e5-43ba-ae8e-e1dee4947082" providerId="ADAL" clId="{C104B4A9-A5AA-4A70-A234-5EABF69669E0}" dt="2025-08-26T18:28:55.482" v="46" actId="20577"/>
        <pc:sldMkLst>
          <pc:docMk/>
          <pc:sldMk cId="577366973" sldId="262"/>
        </pc:sldMkLst>
        <pc:spChg chg="ord">
          <ac:chgData name="Evans,Deirdre" userId="4355edae-05e5-43ba-ae8e-e1dee4947082" providerId="ADAL" clId="{C104B4A9-A5AA-4A70-A234-5EABF69669E0}" dt="2025-08-26T18:28:49" v="44" actId="26606"/>
          <ac:spMkLst>
            <pc:docMk/>
            <pc:sldMk cId="577366973" sldId="262"/>
            <ac:spMk id="2" creationId="{00000000-0000-0000-0000-000000000000}"/>
          </ac:spMkLst>
        </pc:spChg>
        <pc:spChg chg="mod ord">
          <ac:chgData name="Evans,Deirdre" userId="4355edae-05e5-43ba-ae8e-e1dee4947082" providerId="ADAL" clId="{C104B4A9-A5AA-4A70-A234-5EABF69669E0}" dt="2025-08-26T18:28:49" v="44" actId="26606"/>
          <ac:spMkLst>
            <pc:docMk/>
            <pc:sldMk cId="577366973" sldId="262"/>
            <ac:spMk id="3" creationId="{545B6B1C-DF12-4B2A-99BD-DB35C15C2682}"/>
          </ac:spMkLst>
        </pc:spChg>
        <pc:spChg chg="mod">
          <ac:chgData name="Evans,Deirdre" userId="4355edae-05e5-43ba-ae8e-e1dee4947082" providerId="ADAL" clId="{C104B4A9-A5AA-4A70-A234-5EABF69669E0}" dt="2025-08-26T18:28:49" v="44" actId="26606"/>
          <ac:spMkLst>
            <pc:docMk/>
            <pc:sldMk cId="577366973" sldId="262"/>
            <ac:spMk id="4" creationId="{32520C3D-29F6-4C8E-8F67-D9134F3EF14E}"/>
          </ac:spMkLst>
        </pc:spChg>
        <pc:spChg chg="mod">
          <ac:chgData name="Evans,Deirdre" userId="4355edae-05e5-43ba-ae8e-e1dee4947082" providerId="ADAL" clId="{C104B4A9-A5AA-4A70-A234-5EABF69669E0}" dt="2025-08-26T18:28:49" v="44" actId="26606"/>
          <ac:spMkLst>
            <pc:docMk/>
            <pc:sldMk cId="577366973" sldId="262"/>
            <ac:spMk id="5" creationId="{229D4FF0-8286-41F7-9E79-EDA6F28A532C}"/>
          </ac:spMkLst>
        </pc:spChg>
        <pc:spChg chg="add mod ord">
          <ac:chgData name="Evans,Deirdre" userId="4355edae-05e5-43ba-ae8e-e1dee4947082" providerId="ADAL" clId="{C104B4A9-A5AA-4A70-A234-5EABF69669E0}" dt="2025-08-26T18:28:55.482" v="46" actId="20577"/>
          <ac:spMkLst>
            <pc:docMk/>
            <pc:sldMk cId="577366973" sldId="262"/>
            <ac:spMk id="6" creationId="{38711E8A-F217-7730-488F-8A7761512675}"/>
          </ac:spMkLst>
        </pc:spChg>
        <pc:spChg chg="add">
          <ac:chgData name="Evans,Deirdre" userId="4355edae-05e5-43ba-ae8e-e1dee4947082" providerId="ADAL" clId="{C104B4A9-A5AA-4A70-A234-5EABF69669E0}" dt="2025-08-26T18:28:49" v="44" actId="26606"/>
          <ac:spMkLst>
            <pc:docMk/>
            <pc:sldMk cId="577366973" sldId="262"/>
            <ac:spMk id="2055" creationId="{416A0E3C-60E6-4F39-BC55-5F7C224E1F7C}"/>
          </ac:spMkLst>
        </pc:spChg>
        <pc:spChg chg="add">
          <ac:chgData name="Evans,Deirdre" userId="4355edae-05e5-43ba-ae8e-e1dee4947082" providerId="ADAL" clId="{C104B4A9-A5AA-4A70-A234-5EABF69669E0}" dt="2025-08-26T18:28:49" v="44" actId="26606"/>
          <ac:spMkLst>
            <pc:docMk/>
            <pc:sldMk cId="577366973" sldId="262"/>
            <ac:spMk id="2059" creationId="{F64BBAA4-C62B-4146-B49F-FE4CC4655EE0}"/>
          </ac:spMkLst>
        </pc:spChg>
        <pc:spChg chg="add">
          <ac:chgData name="Evans,Deirdre" userId="4355edae-05e5-43ba-ae8e-e1dee4947082" providerId="ADAL" clId="{C104B4A9-A5AA-4A70-A234-5EABF69669E0}" dt="2025-08-26T18:28:49" v="44" actId="26606"/>
          <ac:spMkLst>
            <pc:docMk/>
            <pc:sldMk cId="577366973" sldId="262"/>
            <ac:spMk id="2063" creationId="{6BF36B24-6632-4516-9692-731462896C1F}"/>
          </ac:spMkLst>
        </pc:spChg>
        <pc:picChg chg="add mod">
          <ac:chgData name="Evans,Deirdre" userId="4355edae-05e5-43ba-ae8e-e1dee4947082" providerId="ADAL" clId="{C104B4A9-A5AA-4A70-A234-5EABF69669E0}" dt="2025-08-26T18:28:49" v="44" actId="26606"/>
          <ac:picMkLst>
            <pc:docMk/>
            <pc:sldMk cId="577366973" sldId="262"/>
            <ac:picMk id="2050" creationId="{00000000-0000-0000-0000-000000000000}"/>
          </ac:picMkLst>
        </pc:picChg>
        <pc:cxnChg chg="add">
          <ac:chgData name="Evans,Deirdre" userId="4355edae-05e5-43ba-ae8e-e1dee4947082" providerId="ADAL" clId="{C104B4A9-A5AA-4A70-A234-5EABF69669E0}" dt="2025-08-26T18:28:49" v="44" actId="26606"/>
          <ac:cxnSpMkLst>
            <pc:docMk/>
            <pc:sldMk cId="577366973" sldId="262"/>
            <ac:cxnSpMk id="2061" creationId="{EEB57AA8-F021-480C-A9E2-F89913313611}"/>
          </ac:cxnSpMkLst>
        </pc:cxnChg>
      </pc:sldChg>
      <pc:sldChg chg="modSp mod">
        <pc:chgData name="Evans,Deirdre" userId="4355edae-05e5-43ba-ae8e-e1dee4947082" providerId="ADAL" clId="{C104B4A9-A5AA-4A70-A234-5EABF69669E0}" dt="2025-08-26T18:18:48.528" v="15" actId="27636"/>
        <pc:sldMkLst>
          <pc:docMk/>
          <pc:sldMk cId="3568481274" sldId="276"/>
        </pc:sldMkLst>
        <pc:spChg chg="mod">
          <ac:chgData name="Evans,Deirdre" userId="4355edae-05e5-43ba-ae8e-e1dee4947082" providerId="ADAL" clId="{C104B4A9-A5AA-4A70-A234-5EABF69669E0}" dt="2025-08-26T18:18:48.528" v="15" actId="27636"/>
          <ac:spMkLst>
            <pc:docMk/>
            <pc:sldMk cId="3568481274" sldId="276"/>
            <ac:spMk id="3" creationId="{00000000-0000-0000-0000-000000000000}"/>
          </ac:spMkLst>
        </pc:spChg>
      </pc:sldChg>
      <pc:sldChg chg="addSp modSp mod setBg">
        <pc:chgData name="Evans,Deirdre" userId="4355edae-05e5-43ba-ae8e-e1dee4947082" providerId="ADAL" clId="{C104B4A9-A5AA-4A70-A234-5EABF69669E0}" dt="2025-08-26T18:46:24.974" v="93" actId="26606"/>
        <pc:sldMkLst>
          <pc:docMk/>
          <pc:sldMk cId="1101663960" sldId="282"/>
        </pc:sldMkLst>
        <pc:spChg chg="mod ord">
          <ac:chgData name="Evans,Deirdre" userId="4355edae-05e5-43ba-ae8e-e1dee4947082" providerId="ADAL" clId="{C104B4A9-A5AA-4A70-A234-5EABF69669E0}" dt="2025-08-26T18:46:24.974" v="93" actId="26606"/>
          <ac:spMkLst>
            <pc:docMk/>
            <pc:sldMk cId="1101663960" sldId="282"/>
            <ac:spMk id="2" creationId="{E3184F38-6880-41A4-BB20-35C45CEFB86F}"/>
          </ac:spMkLst>
        </pc:spChg>
        <pc:spChg chg="mod">
          <ac:chgData name="Evans,Deirdre" userId="4355edae-05e5-43ba-ae8e-e1dee4947082" providerId="ADAL" clId="{C104B4A9-A5AA-4A70-A234-5EABF69669E0}" dt="2025-08-26T18:46:24.974" v="93" actId="26606"/>
          <ac:spMkLst>
            <pc:docMk/>
            <pc:sldMk cId="1101663960" sldId="282"/>
            <ac:spMk id="3" creationId="{00000000-0000-0000-0000-000000000000}"/>
          </ac:spMkLst>
        </pc:spChg>
        <pc:spChg chg="mod">
          <ac:chgData name="Evans,Deirdre" userId="4355edae-05e5-43ba-ae8e-e1dee4947082" providerId="ADAL" clId="{C104B4A9-A5AA-4A70-A234-5EABF69669E0}" dt="2025-08-26T18:46:24.974" v="93" actId="26606"/>
          <ac:spMkLst>
            <pc:docMk/>
            <pc:sldMk cId="1101663960" sldId="282"/>
            <ac:spMk id="4" creationId="{00000000-0000-0000-0000-000000000000}"/>
          </ac:spMkLst>
        </pc:spChg>
        <pc:spChg chg="mod">
          <ac:chgData name="Evans,Deirdre" userId="4355edae-05e5-43ba-ae8e-e1dee4947082" providerId="ADAL" clId="{C104B4A9-A5AA-4A70-A234-5EABF69669E0}" dt="2025-08-26T18:46:24.974" v="93" actId="26606"/>
          <ac:spMkLst>
            <pc:docMk/>
            <pc:sldMk cId="1101663960" sldId="282"/>
            <ac:spMk id="5" creationId="{DAF6E535-1345-4506-8683-6DB92118029F}"/>
          </ac:spMkLst>
        </pc:spChg>
        <pc:spChg chg="mod">
          <ac:chgData name="Evans,Deirdre" userId="4355edae-05e5-43ba-ae8e-e1dee4947082" providerId="ADAL" clId="{C104B4A9-A5AA-4A70-A234-5EABF69669E0}" dt="2025-08-26T18:46:24.974" v="93" actId="26606"/>
          <ac:spMkLst>
            <pc:docMk/>
            <pc:sldMk cId="1101663960" sldId="282"/>
            <ac:spMk id="6" creationId="{5EF996AF-F251-48BA-AE0C-EF2BECB6D387}"/>
          </ac:spMkLst>
        </pc:spChg>
        <pc:spChg chg="add">
          <ac:chgData name="Evans,Deirdre" userId="4355edae-05e5-43ba-ae8e-e1dee4947082" providerId="ADAL" clId="{C104B4A9-A5AA-4A70-A234-5EABF69669E0}" dt="2025-08-26T18:46:24.974" v="93" actId="26606"/>
          <ac:spMkLst>
            <pc:docMk/>
            <pc:sldMk cId="1101663960" sldId="282"/>
            <ac:spMk id="13" creationId="{F64BBAA4-C62B-4146-B49F-FE4CC4655EE0}"/>
          </ac:spMkLst>
        </pc:spChg>
        <pc:spChg chg="add">
          <ac:chgData name="Evans,Deirdre" userId="4355edae-05e5-43ba-ae8e-e1dee4947082" providerId="ADAL" clId="{C104B4A9-A5AA-4A70-A234-5EABF69669E0}" dt="2025-08-26T18:46:24.974" v="93" actId="26606"/>
          <ac:spMkLst>
            <pc:docMk/>
            <pc:sldMk cId="1101663960" sldId="282"/>
            <ac:spMk id="17" creationId="{6BF36B24-6632-4516-9692-731462896C1F}"/>
          </ac:spMkLst>
        </pc:spChg>
        <pc:picChg chg="add">
          <ac:chgData name="Evans,Deirdre" userId="4355edae-05e5-43ba-ae8e-e1dee4947082" providerId="ADAL" clId="{C104B4A9-A5AA-4A70-A234-5EABF69669E0}" dt="2025-08-26T18:46:24.974" v="93" actId="26606"/>
          <ac:picMkLst>
            <pc:docMk/>
            <pc:sldMk cId="1101663960" sldId="282"/>
            <ac:picMk id="10" creationId="{DC4C448C-9DA9-D877-CD8C-8B80DA967AED}"/>
          </ac:picMkLst>
        </pc:picChg>
        <pc:cxnChg chg="add">
          <ac:chgData name="Evans,Deirdre" userId="4355edae-05e5-43ba-ae8e-e1dee4947082" providerId="ADAL" clId="{C104B4A9-A5AA-4A70-A234-5EABF69669E0}" dt="2025-08-26T18:46:24.974" v="93" actId="26606"/>
          <ac:cxnSpMkLst>
            <pc:docMk/>
            <pc:sldMk cId="1101663960" sldId="282"/>
            <ac:cxnSpMk id="15" creationId="{EEB57AA8-F021-480C-A9E2-F89913313611}"/>
          </ac:cxnSpMkLst>
        </pc:cxnChg>
      </pc:sldChg>
      <pc:sldChg chg="modSp mod">
        <pc:chgData name="Evans,Deirdre" userId="4355edae-05e5-43ba-ae8e-e1dee4947082" providerId="ADAL" clId="{C104B4A9-A5AA-4A70-A234-5EABF69669E0}" dt="2025-08-26T18:13:56.775" v="4" actId="1076"/>
        <pc:sldMkLst>
          <pc:docMk/>
          <pc:sldMk cId="2612251277" sldId="283"/>
        </pc:sldMkLst>
        <pc:spChg chg="mod">
          <ac:chgData name="Evans,Deirdre" userId="4355edae-05e5-43ba-ae8e-e1dee4947082" providerId="ADAL" clId="{C104B4A9-A5AA-4A70-A234-5EABF69669E0}" dt="2025-08-26T18:13:53.031" v="3" actId="14100"/>
          <ac:spMkLst>
            <pc:docMk/>
            <pc:sldMk cId="2612251277" sldId="283"/>
            <ac:spMk id="3" creationId="{00000000-0000-0000-0000-000000000000}"/>
          </ac:spMkLst>
        </pc:spChg>
        <pc:spChg chg="mod">
          <ac:chgData name="Evans,Deirdre" userId="4355edae-05e5-43ba-ae8e-e1dee4947082" providerId="ADAL" clId="{C104B4A9-A5AA-4A70-A234-5EABF69669E0}" dt="2025-08-26T18:13:56.775" v="4" actId="1076"/>
          <ac:spMkLst>
            <pc:docMk/>
            <pc:sldMk cId="2612251277" sldId="283"/>
            <ac:spMk id="7" creationId="{7016FFAA-B233-49BE-88A6-87C82882C31D}"/>
          </ac:spMkLst>
        </pc:spChg>
      </pc:sldChg>
      <pc:sldChg chg="addSp delSp modSp mod">
        <pc:chgData name="Evans,Deirdre" userId="4355edae-05e5-43ba-ae8e-e1dee4947082" providerId="ADAL" clId="{C104B4A9-A5AA-4A70-A234-5EABF69669E0}" dt="2025-08-26T18:58:18.404" v="156" actId="113"/>
        <pc:sldMkLst>
          <pc:docMk/>
          <pc:sldMk cId="567515571" sldId="302"/>
        </pc:sldMkLst>
        <pc:spChg chg="del">
          <ac:chgData name="Evans,Deirdre" userId="4355edae-05e5-43ba-ae8e-e1dee4947082" providerId="ADAL" clId="{C104B4A9-A5AA-4A70-A234-5EABF69669E0}" dt="2025-08-26T18:55:23.860" v="109" actId="478"/>
          <ac:spMkLst>
            <pc:docMk/>
            <pc:sldMk cId="567515571" sldId="302"/>
            <ac:spMk id="3" creationId="{00000000-0000-0000-0000-000000000000}"/>
          </ac:spMkLst>
        </pc:spChg>
        <pc:spChg chg="mod">
          <ac:chgData name="Evans,Deirdre" userId="4355edae-05e5-43ba-ae8e-e1dee4947082" providerId="ADAL" clId="{C104B4A9-A5AA-4A70-A234-5EABF69669E0}" dt="2025-08-26T18:58:18.404" v="156" actId="113"/>
          <ac:spMkLst>
            <pc:docMk/>
            <pc:sldMk cId="567515571" sldId="302"/>
            <ac:spMk id="8" creationId="{F266387C-377B-4440-B4F4-60FE1D589372}"/>
          </ac:spMkLst>
        </pc:spChg>
        <pc:spChg chg="add del mod">
          <ac:chgData name="Evans,Deirdre" userId="4355edae-05e5-43ba-ae8e-e1dee4947082" providerId="ADAL" clId="{C104B4A9-A5AA-4A70-A234-5EABF69669E0}" dt="2025-08-26T18:55:28.422" v="110" actId="478"/>
          <ac:spMkLst>
            <pc:docMk/>
            <pc:sldMk cId="567515571" sldId="302"/>
            <ac:spMk id="9" creationId="{00076CBC-2677-52FA-0D8F-E27777F5F4F3}"/>
          </ac:spMkLst>
        </pc:spChg>
        <pc:spChg chg="del mod">
          <ac:chgData name="Evans,Deirdre" userId="4355edae-05e5-43ba-ae8e-e1dee4947082" providerId="ADAL" clId="{C104B4A9-A5AA-4A70-A234-5EABF69669E0}" dt="2025-08-26T18:55:44.868" v="115" actId="478"/>
          <ac:spMkLst>
            <pc:docMk/>
            <pc:sldMk cId="567515571" sldId="302"/>
            <ac:spMk id="12" creationId="{C6CD3A87-A852-1749-968E-2EE52E2C40DB}"/>
          </ac:spMkLst>
        </pc:spChg>
        <pc:spChg chg="mod">
          <ac:chgData name="Evans,Deirdre" userId="4355edae-05e5-43ba-ae8e-e1dee4947082" providerId="ADAL" clId="{C104B4A9-A5AA-4A70-A234-5EABF69669E0}" dt="2025-08-26T18:57:45.981" v="149" actId="1076"/>
          <ac:spMkLst>
            <pc:docMk/>
            <pc:sldMk cId="567515571" sldId="302"/>
            <ac:spMk id="13" creationId="{0408E4EB-AB3E-8743-A0F8-06CBE461B7FE}"/>
          </ac:spMkLst>
        </pc:spChg>
      </pc:sldChg>
      <pc:sldChg chg="addSp modSp mod setBg">
        <pc:chgData name="Evans,Deirdre" userId="4355edae-05e5-43ba-ae8e-e1dee4947082" providerId="ADAL" clId="{C104B4A9-A5AA-4A70-A234-5EABF69669E0}" dt="2025-08-26T18:46:44.710" v="94" actId="26606"/>
        <pc:sldMkLst>
          <pc:docMk/>
          <pc:sldMk cId="2089182509" sldId="304"/>
        </pc:sldMkLst>
        <pc:spChg chg="mod">
          <ac:chgData name="Evans,Deirdre" userId="4355edae-05e5-43ba-ae8e-e1dee4947082" providerId="ADAL" clId="{C104B4A9-A5AA-4A70-A234-5EABF69669E0}" dt="2025-08-26T18:46:44.710" v="94" actId="26606"/>
          <ac:spMkLst>
            <pc:docMk/>
            <pc:sldMk cId="2089182509" sldId="304"/>
            <ac:spMk id="2" creationId="{5AB77817-83F7-43B8-BAEF-3E6ED86D4126}"/>
          </ac:spMkLst>
        </pc:spChg>
        <pc:spChg chg="mod ord">
          <ac:chgData name="Evans,Deirdre" userId="4355edae-05e5-43ba-ae8e-e1dee4947082" providerId="ADAL" clId="{C104B4A9-A5AA-4A70-A234-5EABF69669E0}" dt="2025-08-26T18:46:44.710" v="94" actId="26606"/>
          <ac:spMkLst>
            <pc:docMk/>
            <pc:sldMk cId="2089182509" sldId="304"/>
            <ac:spMk id="4" creationId="{67067CE5-A156-4F42-81CA-7A8663911E2B}"/>
          </ac:spMkLst>
        </pc:spChg>
        <pc:spChg chg="mod">
          <ac:chgData name="Evans,Deirdre" userId="4355edae-05e5-43ba-ae8e-e1dee4947082" providerId="ADAL" clId="{C104B4A9-A5AA-4A70-A234-5EABF69669E0}" dt="2025-08-26T18:46:44.710" v="94" actId="26606"/>
          <ac:spMkLst>
            <pc:docMk/>
            <pc:sldMk cId="2089182509" sldId="304"/>
            <ac:spMk id="5" creationId="{6E60600C-9394-4B76-AF97-29553CE9B14B}"/>
          </ac:spMkLst>
        </pc:spChg>
        <pc:spChg chg="mod">
          <ac:chgData name="Evans,Deirdre" userId="4355edae-05e5-43ba-ae8e-e1dee4947082" providerId="ADAL" clId="{C104B4A9-A5AA-4A70-A234-5EABF69669E0}" dt="2025-08-26T18:46:44.710" v="94" actId="26606"/>
          <ac:spMkLst>
            <pc:docMk/>
            <pc:sldMk cId="2089182509" sldId="304"/>
            <ac:spMk id="6" creationId="{19964359-7E82-4017-A85A-B4F4BC21AD8A}"/>
          </ac:spMkLst>
        </pc:spChg>
        <pc:spChg chg="add">
          <ac:chgData name="Evans,Deirdre" userId="4355edae-05e5-43ba-ae8e-e1dee4947082" providerId="ADAL" clId="{C104B4A9-A5AA-4A70-A234-5EABF69669E0}" dt="2025-08-26T18:46:44.710" v="94" actId="26606"/>
          <ac:spMkLst>
            <pc:docMk/>
            <pc:sldMk cId="2089182509" sldId="304"/>
            <ac:spMk id="12" creationId="{39E3965E-AC41-4711-9D10-E25ABB132D86}"/>
          </ac:spMkLst>
        </pc:spChg>
        <pc:spChg chg="add">
          <ac:chgData name="Evans,Deirdre" userId="4355edae-05e5-43ba-ae8e-e1dee4947082" providerId="ADAL" clId="{C104B4A9-A5AA-4A70-A234-5EABF69669E0}" dt="2025-08-26T18:46:44.710" v="94" actId="26606"/>
          <ac:spMkLst>
            <pc:docMk/>
            <pc:sldMk cId="2089182509" sldId="304"/>
            <ac:spMk id="16" creationId="{33428ACC-71EC-4171-9527-10983BA6B41D}"/>
          </ac:spMkLst>
        </pc:spChg>
        <pc:spChg chg="add">
          <ac:chgData name="Evans,Deirdre" userId="4355edae-05e5-43ba-ae8e-e1dee4947082" providerId="ADAL" clId="{C104B4A9-A5AA-4A70-A234-5EABF69669E0}" dt="2025-08-26T18:46:44.710" v="94" actId="26606"/>
          <ac:spMkLst>
            <pc:docMk/>
            <pc:sldMk cId="2089182509" sldId="304"/>
            <ac:spMk id="20" creationId="{8D4480B4-953D-41FA-9052-09AB3A026947}"/>
          </ac:spMkLst>
        </pc:spChg>
        <pc:picChg chg="mod ord">
          <ac:chgData name="Evans,Deirdre" userId="4355edae-05e5-43ba-ae8e-e1dee4947082" providerId="ADAL" clId="{C104B4A9-A5AA-4A70-A234-5EABF69669E0}" dt="2025-08-26T18:46:44.710" v="94" actId="26606"/>
          <ac:picMkLst>
            <pc:docMk/>
            <pc:sldMk cId="2089182509" sldId="304"/>
            <ac:picMk id="7" creationId="{CD0CDF2D-7986-46B0-A43D-9CB518092ED6}"/>
          </ac:picMkLst>
        </pc:picChg>
        <pc:cxnChg chg="add">
          <ac:chgData name="Evans,Deirdre" userId="4355edae-05e5-43ba-ae8e-e1dee4947082" providerId="ADAL" clId="{C104B4A9-A5AA-4A70-A234-5EABF69669E0}" dt="2025-08-26T18:46:44.710" v="94" actId="26606"/>
          <ac:cxnSpMkLst>
            <pc:docMk/>
            <pc:sldMk cId="2089182509" sldId="304"/>
            <ac:cxnSpMk id="14" creationId="{1F5DC8C3-BA5F-4EED-BB9A-A14272BD82A1}"/>
          </ac:cxnSpMkLst>
        </pc:cxnChg>
        <pc:cxnChg chg="add">
          <ac:chgData name="Evans,Deirdre" userId="4355edae-05e5-43ba-ae8e-e1dee4947082" providerId="ADAL" clId="{C104B4A9-A5AA-4A70-A234-5EABF69669E0}" dt="2025-08-26T18:46:44.710" v="94" actId="26606"/>
          <ac:cxnSpMkLst>
            <pc:docMk/>
            <pc:sldMk cId="2089182509" sldId="304"/>
            <ac:cxnSpMk id="18" creationId="{BA22713B-ABB6-4391-97F9-0449A2B9B664}"/>
          </ac:cxnSpMkLst>
        </pc:cxnChg>
      </pc:sldChg>
      <pc:sldChg chg="addSp delSp modSp mod">
        <pc:chgData name="Evans,Deirdre" userId="4355edae-05e5-43ba-ae8e-e1dee4947082" providerId="ADAL" clId="{C104B4A9-A5AA-4A70-A234-5EABF69669E0}" dt="2025-08-26T18:40:12.051" v="92" actId="1037"/>
        <pc:sldMkLst>
          <pc:docMk/>
          <pc:sldMk cId="2907192" sldId="322"/>
        </pc:sldMkLst>
        <pc:spChg chg="mod">
          <ac:chgData name="Evans,Deirdre" userId="4355edae-05e5-43ba-ae8e-e1dee4947082" providerId="ADAL" clId="{C104B4A9-A5AA-4A70-A234-5EABF69669E0}" dt="2025-08-26T18:40:12.051" v="92" actId="1037"/>
          <ac:spMkLst>
            <pc:docMk/>
            <pc:sldMk cId="2907192" sldId="322"/>
            <ac:spMk id="2" creationId="{FF1A279A-B6A6-7A4C-A320-6C9EB91419B2}"/>
          </ac:spMkLst>
        </pc:spChg>
        <pc:spChg chg="del mod">
          <ac:chgData name="Evans,Deirdre" userId="4355edae-05e5-43ba-ae8e-e1dee4947082" providerId="ADAL" clId="{C104B4A9-A5AA-4A70-A234-5EABF69669E0}" dt="2025-08-26T18:34:34.050" v="49" actId="478"/>
          <ac:spMkLst>
            <pc:docMk/>
            <pc:sldMk cId="2907192" sldId="322"/>
            <ac:spMk id="3" creationId="{D9C0CA87-62FA-B640-A580-5938FAD8FCA4}"/>
          </ac:spMkLst>
        </pc:spChg>
        <pc:spChg chg="add mod">
          <ac:chgData name="Evans,Deirdre" userId="4355edae-05e5-43ba-ae8e-e1dee4947082" providerId="ADAL" clId="{C104B4A9-A5AA-4A70-A234-5EABF69669E0}" dt="2025-08-26T18:34:58.515" v="50"/>
          <ac:spMkLst>
            <pc:docMk/>
            <pc:sldMk cId="2907192" sldId="322"/>
            <ac:spMk id="5" creationId="{9F917CE4-B702-3D9A-1602-A9745C33F425}"/>
          </ac:spMkLst>
        </pc:spChg>
        <pc:graphicFrameChg chg="add del mod modGraphic">
          <ac:chgData name="Evans,Deirdre" userId="4355edae-05e5-43ba-ae8e-e1dee4947082" providerId="ADAL" clId="{C104B4A9-A5AA-4A70-A234-5EABF69669E0}" dt="2025-08-26T18:36:45.176" v="58" actId="478"/>
          <ac:graphicFrameMkLst>
            <pc:docMk/>
            <pc:sldMk cId="2907192" sldId="322"/>
            <ac:graphicFrameMk id="4" creationId="{37ABD92D-95E6-C403-268D-62E73B07B30C}"/>
          </ac:graphicFrameMkLst>
        </pc:graphicFrameChg>
        <pc:graphicFrameChg chg="add mod modGraphic">
          <ac:chgData name="Evans,Deirdre" userId="4355edae-05e5-43ba-ae8e-e1dee4947082" providerId="ADAL" clId="{C104B4A9-A5AA-4A70-A234-5EABF69669E0}" dt="2025-08-26T18:39:13.220" v="79" actId="14100"/>
          <ac:graphicFrameMkLst>
            <pc:docMk/>
            <pc:sldMk cId="2907192" sldId="322"/>
            <ac:graphicFrameMk id="6" creationId="{6F407774-F0DC-2784-170A-E0FF4FEDB879}"/>
          </ac:graphicFrameMkLst>
        </pc:graphicFrameChg>
      </pc:sldChg>
      <pc:sldChg chg="del">
        <pc:chgData name="Evans,Deirdre" userId="4355edae-05e5-43ba-ae8e-e1dee4947082" providerId="ADAL" clId="{C104B4A9-A5AA-4A70-A234-5EABF69669E0}" dt="2025-08-26T18:33:57.115" v="47" actId="47"/>
        <pc:sldMkLst>
          <pc:docMk/>
          <pc:sldMk cId="446168075" sldId="323"/>
        </pc:sldMkLst>
      </pc:sldChg>
      <pc:sldChg chg="del">
        <pc:chgData name="Evans,Deirdre" userId="4355edae-05e5-43ba-ae8e-e1dee4947082" providerId="ADAL" clId="{C104B4A9-A5AA-4A70-A234-5EABF69669E0}" dt="2025-08-26T18:51:42.084" v="95" actId="47"/>
        <pc:sldMkLst>
          <pc:docMk/>
          <pc:sldMk cId="3051648045" sldId="337"/>
        </pc:sldMkLst>
      </pc:sldChg>
      <pc:sldChg chg="del">
        <pc:chgData name="Evans,Deirdre" userId="4355edae-05e5-43ba-ae8e-e1dee4947082" providerId="ADAL" clId="{C104B4A9-A5AA-4A70-A234-5EABF69669E0}" dt="2025-08-26T18:51:43.508" v="96" actId="47"/>
        <pc:sldMkLst>
          <pc:docMk/>
          <pc:sldMk cId="343583269" sldId="338"/>
        </pc:sldMkLst>
      </pc:sldChg>
    </pc:docChg>
  </pc:docChgLst>
  <pc:docChgLst>
    <pc:chgData name="Evans,Deirdre" userId="4355edae-05e5-43ba-ae8e-e1dee4947082" providerId="ADAL" clId="{D9ED3977-842D-4CA9-90A5-55BA0ABA9791}"/>
    <pc:docChg chg="modSld">
      <pc:chgData name="Evans,Deirdre" userId="4355edae-05e5-43ba-ae8e-e1dee4947082" providerId="ADAL" clId="{D9ED3977-842D-4CA9-90A5-55BA0ABA9791}" dt="2020-09-23T11:30:20.520" v="28"/>
      <pc:docMkLst>
        <pc:docMk/>
      </pc:docMkLst>
      <pc:sldChg chg="modNotesTx">
        <pc:chgData name="Evans,Deirdre" userId="4355edae-05e5-43ba-ae8e-e1dee4947082" providerId="ADAL" clId="{D9ED3977-842D-4CA9-90A5-55BA0ABA9791}" dt="2020-09-23T11:30:16.797" v="27"/>
        <pc:sldMkLst>
          <pc:docMk/>
          <pc:sldMk cId="2907192" sldId="322"/>
        </pc:sldMkLst>
      </pc:sldChg>
      <pc:sldChg chg="modNotesTx">
        <pc:chgData name="Evans,Deirdre" userId="4355edae-05e5-43ba-ae8e-e1dee4947082" providerId="ADAL" clId="{D9ED3977-842D-4CA9-90A5-55BA0ABA9791}" dt="2020-09-23T11:30:13.754" v="26"/>
        <pc:sldMkLst>
          <pc:docMk/>
          <pc:sldMk cId="446168075" sldId="323"/>
        </pc:sldMkLst>
      </pc:sldChg>
      <pc:sldChg chg="modNotesTx">
        <pc:chgData name="Evans,Deirdre" userId="4355edae-05e5-43ba-ae8e-e1dee4947082" providerId="ADAL" clId="{D9ED3977-842D-4CA9-90A5-55BA0ABA9791}" dt="2020-09-23T11:30:20.520" v="28"/>
        <pc:sldMkLst>
          <pc:docMk/>
          <pc:sldMk cId="374639205" sldId="332"/>
        </pc:sldMkLst>
      </pc:sldChg>
    </pc:docChg>
  </pc:docChgLst>
  <pc:docChgLst>
    <pc:chgData name="Evans,Deirdre" userId="4355edae-05e5-43ba-ae8e-e1dee4947082" providerId="ADAL" clId="{DA715FED-64E1-42B3-8C62-1EC779775461}"/>
    <pc:docChg chg="addSld modSld">
      <pc:chgData name="Evans,Deirdre" userId="4355edae-05e5-43ba-ae8e-e1dee4947082" providerId="ADAL" clId="{DA715FED-64E1-42B3-8C62-1EC779775461}" dt="2022-01-25T19:09:37.993" v="20" actId="20577"/>
      <pc:docMkLst>
        <pc:docMk/>
      </pc:docMkLst>
      <pc:sldChg chg="addSp delSp modSp">
        <pc:chgData name="Evans,Deirdre" userId="4355edae-05e5-43ba-ae8e-e1dee4947082" providerId="ADAL" clId="{DA715FED-64E1-42B3-8C62-1EC779775461}" dt="2022-01-25T19:07:06.286" v="1"/>
        <pc:sldMkLst>
          <pc:docMk/>
          <pc:sldMk cId="567515571" sldId="302"/>
        </pc:sldMkLst>
      </pc:sldChg>
      <pc:sldChg chg="addSp modSp new mod">
        <pc:chgData name="Evans,Deirdre" userId="4355edae-05e5-43ba-ae8e-e1dee4947082" providerId="ADAL" clId="{DA715FED-64E1-42B3-8C62-1EC779775461}" dt="2022-01-25T19:07:14.477" v="4" actId="1076"/>
        <pc:sldMkLst>
          <pc:docMk/>
          <pc:sldMk cId="3051648045" sldId="337"/>
        </pc:sldMkLst>
      </pc:sldChg>
      <pc:sldChg chg="addSp modSp new mod">
        <pc:chgData name="Evans,Deirdre" userId="4355edae-05e5-43ba-ae8e-e1dee4947082" providerId="ADAL" clId="{DA715FED-64E1-42B3-8C62-1EC779775461}" dt="2022-01-25T19:09:37.993" v="20" actId="20577"/>
        <pc:sldMkLst>
          <pc:docMk/>
          <pc:sldMk cId="343583269"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474237-D161-4727-B5D1-02F7F3D515ED}" type="datetimeFigureOut">
              <a:rPr lang="en-CA" smtClean="0"/>
              <a:t>2025-08-26</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A415DC-E308-4FBC-BF60-26D6FCD6C377}" type="slidenum">
              <a:rPr lang="en-CA" smtClean="0"/>
              <a:t>‹#›</a:t>
            </a:fld>
            <a:endParaRPr lang="en-CA"/>
          </a:p>
        </p:txBody>
      </p:sp>
    </p:spTree>
    <p:extLst>
      <p:ext uri="{BB962C8B-B14F-4D97-AF65-F5344CB8AC3E}">
        <p14:creationId xmlns:p14="http://schemas.microsoft.com/office/powerpoint/2010/main" val="39219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m.wikipedia.org/wiki/Marketing_mix#Lauterborn.27s_four_C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m.wikipedia.org/wiki/Marketing_mix#Lauterborn.27s_four_C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m.wikipedia.org/wiki/Marketing_mix#Lauterborn.27s_four_C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m.wikipedia.org/wiki/Marketing_mix#Lauterborn.27s_four_C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ressbooks.nscc.ca/nsccprinciplesofmarketing/chapter/outcome-using-the-marketing-mix-2/#footnote-125-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ressbooks.nscc.ca/nsccprinciplesofmarketing/chapter/outcome-using-the-marketing-mix-2/#footnote-125-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Product_life-cycle_management_(marketin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sevenfloorsdown/454350861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fogfish/440431622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hopify.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essbooks.nscc.ca/nsccprinciplesofmarketing/chapter/outcome-marketing-mix/#footnote-115-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ressbooks.nscc.ca/nsccprinciplesofmarketing/chapter/outcome-marketing-mix/#footnote-115-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rtl="0"/>
            <a:r>
              <a:rPr lang="en-US">
                <a:latin typeface="GillSans Light" panose="020B0402020204020204" pitchFamily="34" charset="0"/>
              </a:rPr>
              <a:t>All text in these slides is taken from  </a:t>
            </a:r>
            <a:r>
              <a:rPr lang="en-US">
                <a:hlinkClick r:id="rId3"/>
              </a:rPr>
              <a:t>https://courses.lumenlearning.com/wmopen-principlesofmarketing/</a:t>
            </a:r>
            <a:r>
              <a:rPr lang="en-US">
                <a:latin typeface="GillSans Light" panose="020B0402020204020204" pitchFamily="34" charset="0"/>
              </a:rPr>
              <a:t>, where it is published under one or more open licenses.</a:t>
            </a:r>
            <a:endParaRPr lang="en-US" b="0">
              <a:effectLst/>
              <a:latin typeface="GillSans Light" panose="020B0402020204020204" pitchFamily="34" charset="0"/>
            </a:endParaRPr>
          </a:p>
          <a:p>
            <a:r>
              <a:rPr lang="en-US">
                <a:latin typeface="GillSans Light" panose="020B0402020204020204" pitchFamily="34" charset="0"/>
              </a:rPr>
              <a:t>All images in these slides are attributed in the notes of the slide on which they appear and licensed as indicated.</a:t>
            </a:r>
          </a:p>
          <a:p>
            <a:endParaRPr lang="en-US">
              <a:latin typeface="GillSans Light" panose="020B0402020204020204" pitchFamily="34" charset="0"/>
            </a:endParaRPr>
          </a:p>
          <a:p>
            <a:pPr defTabSz="931774">
              <a:defRPr/>
            </a:pPr>
            <a:r>
              <a:rPr lang="en-US"/>
              <a:t>Cover Image: "Shopping freak." Provided by: </a:t>
            </a:r>
            <a:r>
              <a:rPr lang="en-US" err="1"/>
              <a:t>freestocks.org</a:t>
            </a:r>
            <a:r>
              <a:rPr lang="en-US"/>
              <a:t>. Located at: </a:t>
            </a:r>
            <a:r>
              <a:rPr lang="en-US" u="sng">
                <a:hlinkClick r:id="rId4"/>
              </a:rPr>
              <a:t>https://unsplash.com/photos/_3Q3tsJ01nc</a:t>
            </a:r>
            <a:r>
              <a:rPr lang="en-US"/>
              <a:t>. Content Type: CC Licensed Content, Shared Previously. License: </a:t>
            </a:r>
            <a:r>
              <a:rPr lang="en-US" u="sng">
                <a:hlinkClick r:id="rId5"/>
              </a:rPr>
              <a:t>CC0: No Rights Reserved</a:t>
            </a:r>
            <a:r>
              <a:rPr lang="en-US"/>
              <a:t>.</a:t>
            </a:r>
            <a:endParaRPr lang="en-US" b="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pPr defTabSz="931774">
              <a:defRPr/>
            </a:pPr>
            <a:endParaRPr lang="en-US"/>
          </a:p>
          <a:p>
            <a:pPr defTabSz="931774">
              <a:defRPr/>
            </a:pPr>
            <a:r>
              <a:rPr lang="en-US"/>
              <a:t>Adapted from 4 Ps and 4 Cs chart. </a:t>
            </a:r>
            <a:r>
              <a:rPr lang="en-US" b="1"/>
              <a:t>Provided by</a:t>
            </a:r>
            <a:r>
              <a:rPr lang="en-US"/>
              <a:t>: Wikipedia. </a:t>
            </a:r>
            <a:r>
              <a:rPr lang="en-US" b="1"/>
              <a:t>Located at</a:t>
            </a:r>
            <a:r>
              <a:rPr lang="en-US"/>
              <a:t>: </a:t>
            </a:r>
            <a:r>
              <a:rPr lang="en-US" b="1" u="sng">
                <a:hlinkClick r:id="rId3"/>
              </a:rPr>
              <a:t>https://en.m.wikipedia.org/wiki/Marketing_mix#Lauterborn.27s_four_Cs</a:t>
            </a:r>
            <a:r>
              <a:rPr lang="en-US"/>
              <a:t>. </a:t>
            </a:r>
            <a:r>
              <a:rPr lang="en-US" b="1"/>
              <a:t>License</a:t>
            </a:r>
            <a:r>
              <a:rPr lang="en-US"/>
              <a:t>: </a:t>
            </a:r>
            <a:r>
              <a:rPr lang="en-US" b="1" i="1" u="sng">
                <a:hlinkClick r:id="rId4"/>
              </a:rPr>
              <a:t>CC BY-SA: Attribution-</a:t>
            </a:r>
            <a:r>
              <a:rPr lang="en-US" b="1" i="1" u="sng" err="1">
                <a:hlinkClick r:id="rId4"/>
              </a:rPr>
              <a:t>ShareAlike</a:t>
            </a:r>
            <a:endParaRPr lang="en-US" b="1" i="1" u="sng"/>
          </a:p>
          <a:p>
            <a:pPr defTabSz="931774">
              <a:defRPr/>
            </a:pPr>
            <a:r>
              <a:rPr lang="en-US" b="1" i="1" u="sng"/>
              <a:t>Coca Cola located at: https://pixy.org/4166906/ </a:t>
            </a:r>
            <a:r>
              <a:rPr lang="en-US" b="0" i="1" u="none"/>
              <a:t>License: </a:t>
            </a:r>
            <a:r>
              <a:rPr lang="en-US" b="0" i="0" u="none">
                <a:solidFill>
                  <a:srgbClr val="333333"/>
                </a:solidFill>
                <a:effectLst/>
                <a:latin typeface="Helvetica Neue"/>
              </a:rPr>
              <a:t>Free for </a:t>
            </a:r>
            <a:r>
              <a:rPr lang="en-US" b="0" i="0">
                <a:solidFill>
                  <a:srgbClr val="333333"/>
                </a:solidFill>
                <a:effectLst/>
                <a:latin typeface="Helvetica Neue"/>
              </a:rPr>
              <a:t>commercial use, No attribution required</a:t>
            </a:r>
            <a:endParaRPr lang="en-US"/>
          </a:p>
        </p:txBody>
      </p:sp>
      <p:sp>
        <p:nvSpPr>
          <p:cNvPr id="4" name="Slide Number Placeholder 3"/>
          <p:cNvSpPr>
            <a:spLocks noGrp="1"/>
          </p:cNvSpPr>
          <p:nvPr>
            <p:ph type="sldNum" sz="quarter" idx="5"/>
          </p:nvPr>
        </p:nvSpPr>
        <p:spPr/>
        <p:txBody>
          <a:bodyPr/>
          <a:lstStyle/>
          <a:p>
            <a:fld id="{B1E6DF9A-4138-4CE9-A2AE-AB9413786FF0}" type="slidenum">
              <a:rPr lang="en-US" smtClean="0"/>
              <a:pPr/>
              <a:t>11</a:t>
            </a:fld>
            <a:endParaRPr lang="en-US"/>
          </a:p>
        </p:txBody>
      </p:sp>
    </p:spTree>
    <p:extLst>
      <p:ext uri="{BB962C8B-B14F-4D97-AF65-F5344CB8AC3E}">
        <p14:creationId xmlns:p14="http://schemas.microsoft.com/office/powerpoint/2010/main" val="106308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Adapted from 4 Ps and 4 Cs chart. </a:t>
            </a:r>
            <a:r>
              <a:rPr lang="en-US" b="1"/>
              <a:t>Provided by</a:t>
            </a:r>
            <a:r>
              <a:rPr lang="en-US"/>
              <a:t>: Wikipedia. </a:t>
            </a:r>
            <a:r>
              <a:rPr lang="en-US" b="1"/>
              <a:t>Located at</a:t>
            </a:r>
            <a:r>
              <a:rPr lang="en-US"/>
              <a:t>: </a:t>
            </a:r>
            <a:r>
              <a:rPr lang="en-US" b="1" u="sng">
                <a:hlinkClick r:id="rId3"/>
              </a:rPr>
              <a:t>https://en.m.wikipedia.org/wiki/Marketing_mix#Lauterborn.27s_four_Cs</a:t>
            </a:r>
            <a:r>
              <a:rPr lang="en-US"/>
              <a:t>. </a:t>
            </a:r>
            <a:r>
              <a:rPr lang="en-US" b="1"/>
              <a:t>License</a:t>
            </a:r>
            <a:r>
              <a:rPr lang="en-US"/>
              <a:t>: </a:t>
            </a:r>
            <a:r>
              <a:rPr lang="en-US" b="1" i="1" u="sng">
                <a:hlinkClick r:id="rId4"/>
              </a:rPr>
              <a:t>CC BY-SA: Attribution-ShareAlike</a:t>
            </a:r>
            <a:endParaRPr lang="en-US"/>
          </a:p>
          <a:p>
            <a:endParaRPr lang="en-US"/>
          </a:p>
        </p:txBody>
      </p:sp>
      <p:sp>
        <p:nvSpPr>
          <p:cNvPr id="4" name="Slide Number Placeholder 3"/>
          <p:cNvSpPr>
            <a:spLocks noGrp="1"/>
          </p:cNvSpPr>
          <p:nvPr>
            <p:ph type="sldNum" sz="quarter" idx="5"/>
          </p:nvPr>
        </p:nvSpPr>
        <p:spPr/>
        <p:txBody>
          <a:bodyPr/>
          <a:lstStyle/>
          <a:p>
            <a:fld id="{B1E6DF9A-4138-4CE9-A2AE-AB9413786FF0}" type="slidenum">
              <a:rPr lang="en-US" smtClean="0"/>
              <a:pPr/>
              <a:t>12</a:t>
            </a:fld>
            <a:endParaRPr lang="en-US"/>
          </a:p>
        </p:txBody>
      </p:sp>
    </p:spTree>
    <p:extLst>
      <p:ext uri="{BB962C8B-B14F-4D97-AF65-F5344CB8AC3E}">
        <p14:creationId xmlns:p14="http://schemas.microsoft.com/office/powerpoint/2010/main" val="218737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pPr defTabSz="931774">
              <a:defRPr/>
            </a:pPr>
            <a:r>
              <a:rPr lang="en-US"/>
              <a:t>Adapted from 4 Ps and 4 Cs chart. </a:t>
            </a:r>
            <a:r>
              <a:rPr lang="en-US" b="1"/>
              <a:t>Provided by</a:t>
            </a:r>
            <a:r>
              <a:rPr lang="en-US"/>
              <a:t>: Wikipedia. </a:t>
            </a:r>
            <a:r>
              <a:rPr lang="en-US" b="1"/>
              <a:t>Located at</a:t>
            </a:r>
            <a:r>
              <a:rPr lang="en-US"/>
              <a:t>: </a:t>
            </a:r>
            <a:r>
              <a:rPr lang="en-US" b="1" u="sng">
                <a:hlinkClick r:id="rId3"/>
              </a:rPr>
              <a:t>https://en.m.wikipedia.org/wiki/Marketing_mix#Lauterborn.27s_four_Cs</a:t>
            </a:r>
            <a:r>
              <a:rPr lang="en-US"/>
              <a:t>. </a:t>
            </a:r>
            <a:r>
              <a:rPr lang="en-US" b="1"/>
              <a:t>License</a:t>
            </a:r>
            <a:r>
              <a:rPr lang="en-US"/>
              <a:t>: </a:t>
            </a:r>
            <a:r>
              <a:rPr lang="en-US" b="1" i="1" u="sng">
                <a:hlinkClick r:id="rId4"/>
              </a:rPr>
              <a:t>CC BY-SA: Attribution-ShareAlike</a:t>
            </a:r>
            <a:endParaRPr lang="en-US"/>
          </a:p>
          <a:p>
            <a:endParaRPr lang="en-US"/>
          </a:p>
        </p:txBody>
      </p:sp>
      <p:sp>
        <p:nvSpPr>
          <p:cNvPr id="4" name="Slide Number Placeholder 3"/>
          <p:cNvSpPr>
            <a:spLocks noGrp="1"/>
          </p:cNvSpPr>
          <p:nvPr>
            <p:ph type="sldNum" sz="quarter" idx="5"/>
          </p:nvPr>
        </p:nvSpPr>
        <p:spPr/>
        <p:txBody>
          <a:bodyPr/>
          <a:lstStyle/>
          <a:p>
            <a:fld id="{B1E6DF9A-4138-4CE9-A2AE-AB9413786FF0}" type="slidenum">
              <a:rPr lang="en-US" smtClean="0"/>
              <a:pPr/>
              <a:t>13</a:t>
            </a:fld>
            <a:endParaRPr lang="en-US"/>
          </a:p>
        </p:txBody>
      </p:sp>
    </p:spTree>
    <p:extLst>
      <p:ext uri="{BB962C8B-B14F-4D97-AF65-F5344CB8AC3E}">
        <p14:creationId xmlns:p14="http://schemas.microsoft.com/office/powerpoint/2010/main" val="27408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Adapted from 4 Ps and 4 Cs chart. </a:t>
            </a:r>
            <a:r>
              <a:rPr lang="en-US" b="1"/>
              <a:t>Provided by</a:t>
            </a:r>
            <a:r>
              <a:rPr lang="en-US"/>
              <a:t>: Wikipedia. </a:t>
            </a:r>
            <a:r>
              <a:rPr lang="en-US" b="1"/>
              <a:t>Located at</a:t>
            </a:r>
            <a:r>
              <a:rPr lang="en-US"/>
              <a:t>: </a:t>
            </a:r>
            <a:r>
              <a:rPr lang="en-US" b="1" u="sng">
                <a:hlinkClick r:id="rId3"/>
              </a:rPr>
              <a:t>https://en.m.wikipedia.org/wiki/Marketing_mix#Lauterborn.27s_four_Cs</a:t>
            </a:r>
            <a:r>
              <a:rPr lang="en-US"/>
              <a:t>. </a:t>
            </a:r>
            <a:r>
              <a:rPr lang="en-US" b="1"/>
              <a:t>License</a:t>
            </a:r>
            <a:r>
              <a:rPr lang="en-US"/>
              <a:t>: </a:t>
            </a:r>
            <a:r>
              <a:rPr lang="en-US" b="1" i="1" u="sng">
                <a:hlinkClick r:id="rId4"/>
              </a:rPr>
              <a:t>CC BY-SA: Attribution-ShareAlike</a:t>
            </a:r>
            <a:endParaRPr lang="en-US"/>
          </a:p>
          <a:p>
            <a:endParaRPr lang="en-US"/>
          </a:p>
        </p:txBody>
      </p:sp>
      <p:sp>
        <p:nvSpPr>
          <p:cNvPr id="4" name="Slide Number Placeholder 3"/>
          <p:cNvSpPr>
            <a:spLocks noGrp="1"/>
          </p:cNvSpPr>
          <p:nvPr>
            <p:ph type="sldNum" sz="quarter" idx="5"/>
          </p:nvPr>
        </p:nvSpPr>
        <p:spPr/>
        <p:txBody>
          <a:bodyPr/>
          <a:lstStyle/>
          <a:p>
            <a:fld id="{B1E6DF9A-4138-4CE9-A2AE-AB9413786FF0}" type="slidenum">
              <a:rPr lang="en-US" smtClean="0"/>
              <a:pPr/>
              <a:t>14</a:t>
            </a:fld>
            <a:endParaRPr lang="en-US"/>
          </a:p>
        </p:txBody>
      </p:sp>
    </p:spTree>
    <p:extLst>
      <p:ext uri="{BB962C8B-B14F-4D97-AF65-F5344CB8AC3E}">
        <p14:creationId xmlns:p14="http://schemas.microsoft.com/office/powerpoint/2010/main" val="267145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73D3F"/>
                </a:solidFill>
                <a:effectLst/>
                <a:latin typeface="Roboto"/>
              </a:rPr>
              <a:t>Products include either physical things (goods) and/or intangible things (services). Some products include both goods and services.  In combination, or individually goods and services are a solution and referred to as the product in the marketing mix. Examples of the product include:</a:t>
            </a:r>
          </a:p>
          <a:p>
            <a:pPr algn="l">
              <a:buFont typeface="Arial" panose="020B0604020202020204" pitchFamily="34" charset="0"/>
              <a:buChar char="•"/>
            </a:pPr>
            <a:r>
              <a:rPr lang="en-US" b="0" i="0">
                <a:solidFill>
                  <a:srgbClr val="373D3F"/>
                </a:solidFill>
                <a:effectLst/>
                <a:latin typeface="Roboto"/>
              </a:rPr>
              <a:t>The Tesla Model S, a premium electric car</a:t>
            </a:r>
          </a:p>
          <a:p>
            <a:pPr algn="l">
              <a:buFont typeface="Arial" panose="020B0604020202020204" pitchFamily="34" charset="0"/>
              <a:buChar char="•"/>
            </a:pPr>
            <a:r>
              <a:rPr lang="en-US" b="0" i="0">
                <a:solidFill>
                  <a:srgbClr val="373D3F"/>
                </a:solidFill>
                <a:effectLst/>
                <a:latin typeface="Roboto"/>
              </a:rPr>
              <a:t>A Stay at a Holiday Inn Express, a low-price national hotel chain</a:t>
            </a:r>
          </a:p>
          <a:p>
            <a:pPr algn="l">
              <a:buFont typeface="Arial" panose="020B0604020202020204" pitchFamily="34" charset="0"/>
              <a:buChar char="•"/>
            </a:pPr>
            <a:r>
              <a:rPr lang="en-US" b="0" i="0">
                <a:solidFill>
                  <a:srgbClr val="373D3F"/>
                </a:solidFill>
                <a:effectLst/>
                <a:latin typeface="Roboto"/>
              </a:rPr>
              <a:t>Doritos Nachos Cheese, a snack food</a:t>
            </a:r>
          </a:p>
          <a:p>
            <a:pPr algn="l">
              <a:buFont typeface="Arial" panose="020B0604020202020204" pitchFamily="34" charset="0"/>
              <a:buChar char="•"/>
            </a:pPr>
            <a:r>
              <a:rPr lang="en-US" b="0" i="0">
                <a:solidFill>
                  <a:srgbClr val="373D3F"/>
                </a:solidFill>
                <a:effectLst/>
                <a:latin typeface="Roboto"/>
              </a:rPr>
              <a:t>Simple, an online banking service</a:t>
            </a:r>
          </a:p>
          <a:p>
            <a:pPr algn="l"/>
            <a:r>
              <a:rPr lang="en-US" b="0" i="0">
                <a:solidFill>
                  <a:srgbClr val="373D3F"/>
                </a:solidFill>
                <a:effectLst/>
                <a:latin typeface="Roboto"/>
              </a:rPr>
              <a:t>Each of these products has a unique set of features, design, name, and brand that are focused on a target customer. The characteristics of the products are different from competitors’ products.</a:t>
            </a:r>
          </a:p>
          <a:p>
            <a:pPr defTabSz="931774">
              <a:defRPr/>
            </a:pPr>
            <a:r>
              <a:rPr lang="en-US" b="0" i="0">
                <a:solidFill>
                  <a:srgbClr val="373D3F"/>
                </a:solidFill>
                <a:effectLst/>
                <a:latin typeface="Roboto"/>
              </a:rPr>
              <a:t> </a:t>
            </a:r>
            <a:endParaRPr lang="en-US"/>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15</a:t>
            </a:fld>
            <a:endParaRPr lang="en-CA"/>
          </a:p>
        </p:txBody>
      </p:sp>
    </p:spTree>
    <p:extLst>
      <p:ext uri="{BB962C8B-B14F-4D97-AF65-F5344CB8AC3E}">
        <p14:creationId xmlns:p14="http://schemas.microsoft.com/office/powerpoint/2010/main" val="259249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73D3F"/>
                </a:solidFill>
                <a:effectLst/>
                <a:latin typeface="Roboto"/>
              </a:rPr>
              <a:t>In the marketing mix, the term “promotion” refers to the communications that occur between the company and the customer. Promotion includes both the messages sent by the company and messages that customers send to the public about their experience. Examples of promotion include:</a:t>
            </a:r>
          </a:p>
          <a:p>
            <a:pPr algn="l">
              <a:buFont typeface="Arial" panose="020B0604020202020204" pitchFamily="34" charset="0"/>
              <a:buChar char="•"/>
            </a:pPr>
            <a:r>
              <a:rPr lang="en-US" b="0" i="0">
                <a:solidFill>
                  <a:srgbClr val="373D3F"/>
                </a:solidFill>
                <a:effectLst/>
                <a:latin typeface="Roboto"/>
              </a:rPr>
              <a:t>An advertisement in Cooking Light magazine</a:t>
            </a:r>
          </a:p>
          <a:p>
            <a:pPr algn="l">
              <a:buFont typeface="Arial" panose="020B0604020202020204" pitchFamily="34" charset="0"/>
              <a:buChar char="•"/>
            </a:pPr>
            <a:r>
              <a:rPr lang="en-US" b="0" i="0">
                <a:solidFill>
                  <a:srgbClr val="373D3F"/>
                </a:solidFill>
                <a:effectLst/>
                <a:latin typeface="Roboto"/>
              </a:rPr>
              <a:t>A customer’s review of the product on Tumblr</a:t>
            </a:r>
          </a:p>
          <a:p>
            <a:pPr algn="l">
              <a:buFont typeface="Arial" panose="020B0604020202020204" pitchFamily="34" charset="0"/>
              <a:buChar char="•"/>
            </a:pPr>
            <a:r>
              <a:rPr lang="en-US" b="0" i="0">
                <a:solidFill>
                  <a:srgbClr val="373D3F"/>
                </a:solidFill>
                <a:effectLst/>
                <a:latin typeface="Roboto"/>
              </a:rPr>
              <a:t>A newspaper article in the local paper quoting a company employee as an expert</a:t>
            </a:r>
          </a:p>
          <a:p>
            <a:pPr algn="l">
              <a:buFont typeface="Arial" panose="020B0604020202020204" pitchFamily="34" charset="0"/>
              <a:buChar char="•"/>
            </a:pPr>
            <a:r>
              <a:rPr lang="en-US" b="0" i="0">
                <a:solidFill>
                  <a:srgbClr val="373D3F"/>
                </a:solidFill>
                <a:effectLst/>
                <a:latin typeface="Roboto"/>
              </a:rPr>
              <a:t>A test message sent to a list of customers or prospect</a:t>
            </a:r>
          </a:p>
          <a:p>
            <a:pPr defTabSz="931774">
              <a:defRPr/>
            </a:pPr>
            <a:endParaRPr lang="en-US"/>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16</a:t>
            </a:fld>
            <a:endParaRPr lang="en-CA"/>
          </a:p>
        </p:txBody>
      </p:sp>
    </p:spTree>
    <p:extLst>
      <p:ext uri="{BB962C8B-B14F-4D97-AF65-F5344CB8AC3E}">
        <p14:creationId xmlns:p14="http://schemas.microsoft.com/office/powerpoint/2010/main" val="236060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73D3F"/>
                </a:solidFill>
                <a:effectLst/>
                <a:latin typeface="Roboto"/>
              </a:rPr>
              <a:t>In the marketing mix, the term “place” refers to the distribution of the product. Where does the customer buy the product? “Place” might be a traditional brick-and-mortar store, or it could be online. Examples include:</a:t>
            </a:r>
          </a:p>
          <a:p>
            <a:pPr algn="l">
              <a:buFont typeface="Arial" panose="020B0604020202020204" pitchFamily="34" charset="0"/>
              <a:buChar char="•"/>
            </a:pPr>
            <a:r>
              <a:rPr lang="en-US" b="0" i="0">
                <a:solidFill>
                  <a:srgbClr val="373D3F"/>
                </a:solidFill>
                <a:effectLst/>
                <a:latin typeface="Roboto"/>
              </a:rPr>
              <a:t>Distribution through an online retailer such as Amazon.com</a:t>
            </a:r>
          </a:p>
          <a:p>
            <a:pPr algn="l">
              <a:buFont typeface="Arial" panose="020B0604020202020204" pitchFamily="34" charset="0"/>
              <a:buChar char="•"/>
            </a:pPr>
            <a:r>
              <a:rPr lang="en-US" b="0" i="0">
                <a:solidFill>
                  <a:srgbClr val="373D3F"/>
                </a:solidFill>
                <a:effectLst/>
                <a:latin typeface="Roboto"/>
              </a:rPr>
              <a:t>Use of a direct sales force that sells directly to buyers</a:t>
            </a:r>
          </a:p>
          <a:p>
            <a:pPr algn="l">
              <a:buFont typeface="Arial" panose="020B0604020202020204" pitchFamily="34" charset="0"/>
              <a:buChar char="•"/>
            </a:pPr>
            <a:r>
              <a:rPr lang="en-US" b="0" i="0">
                <a:solidFill>
                  <a:srgbClr val="373D3F"/>
                </a:solidFill>
                <a:effectLst/>
                <a:latin typeface="Roboto"/>
              </a:rPr>
              <a:t>Sales through the company’s Web site, such as the shoe purchases at Nike.com</a:t>
            </a:r>
          </a:p>
          <a:p>
            <a:pPr algn="l">
              <a:buFont typeface="Arial" panose="020B0604020202020204" pitchFamily="34" charset="0"/>
              <a:buChar char="•"/>
            </a:pPr>
            <a:r>
              <a:rPr lang="en-US" b="0" i="0">
                <a:solidFill>
                  <a:srgbClr val="373D3F"/>
                </a:solidFill>
                <a:effectLst/>
                <a:latin typeface="Roboto"/>
              </a:rPr>
              <a:t>Sales by a distributor or partner, such as the purchase of a Samsung phone from Best Buy or from a Verizon store</a:t>
            </a: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17</a:t>
            </a:fld>
            <a:endParaRPr lang="en-CA"/>
          </a:p>
        </p:txBody>
      </p:sp>
    </p:spTree>
    <p:extLst>
      <p:ext uri="{BB962C8B-B14F-4D97-AF65-F5344CB8AC3E}">
        <p14:creationId xmlns:p14="http://schemas.microsoft.com/office/powerpoint/2010/main" val="344776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73D3F"/>
                </a:solidFill>
                <a:effectLst/>
                <a:latin typeface="Roboto"/>
              </a:rPr>
              <a:t>In the marketing mix, the term “price” refers to the cost to the customer. This requires the company to analyze the product’s value for the target customer. Examples of price include:</a:t>
            </a:r>
          </a:p>
          <a:p>
            <a:pPr algn="l">
              <a:buFont typeface="Arial" panose="020B0604020202020204" pitchFamily="34" charset="0"/>
              <a:buChar char="•"/>
            </a:pPr>
            <a:r>
              <a:rPr lang="en-US" b="0" i="0">
                <a:solidFill>
                  <a:srgbClr val="373D3F"/>
                </a:solidFill>
                <a:effectLst/>
                <a:latin typeface="Roboto"/>
              </a:rPr>
              <a:t>The price of a used college textbook in the campus bookstore</a:t>
            </a:r>
          </a:p>
          <a:p>
            <a:pPr algn="l">
              <a:buFont typeface="Arial" panose="020B0604020202020204" pitchFamily="34" charset="0"/>
              <a:buChar char="•"/>
            </a:pPr>
            <a:r>
              <a:rPr lang="en-US" b="0" i="0">
                <a:solidFill>
                  <a:srgbClr val="373D3F"/>
                </a:solidFill>
                <a:effectLst/>
                <a:latin typeface="Roboto"/>
              </a:rPr>
              <a:t>Promotional pricing such as Sonic Drive-In’s half-price cheeseburgers on Tuesdays</a:t>
            </a:r>
          </a:p>
          <a:p>
            <a:pPr algn="l">
              <a:buFont typeface="Arial" panose="020B0604020202020204" pitchFamily="34" charset="0"/>
              <a:buChar char="•"/>
            </a:pPr>
            <a:r>
              <a:rPr lang="en-US" b="0" i="0">
                <a:solidFill>
                  <a:srgbClr val="373D3F"/>
                </a:solidFill>
                <a:effectLst/>
                <a:latin typeface="Roboto"/>
              </a:rPr>
              <a:t>Discounts to trade customers, such as furniture discounts for interior designers</a:t>
            </a:r>
          </a:p>
          <a:p>
            <a:pPr algn="l"/>
            <a:r>
              <a:rPr lang="en-US" b="0" i="0">
                <a:solidFill>
                  <a:srgbClr val="373D3F"/>
                </a:solidFill>
                <a:effectLst/>
                <a:latin typeface="Roboto"/>
              </a:rPr>
              <a:t>Marketing professionals must analyze what buyers are willing to pay, what competitors are charging, and what the price means to the target customer when calculating the product’s value. Determining price is almost always a complicated analysis that brings together many variables.</a:t>
            </a: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18</a:t>
            </a:fld>
            <a:endParaRPr lang="en-CA"/>
          </a:p>
        </p:txBody>
      </p:sp>
    </p:spTree>
    <p:extLst>
      <p:ext uri="{BB962C8B-B14F-4D97-AF65-F5344CB8AC3E}">
        <p14:creationId xmlns:p14="http://schemas.microsoft.com/office/powerpoint/2010/main" val="1909717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Chobani- </a:t>
            </a:r>
            <a:r>
              <a:rPr lang="en-US" err="1"/>
              <a:t>yogourt</a:t>
            </a:r>
            <a:r>
              <a:rPr lang="en-US"/>
              <a:t> example- 4 Ps</a:t>
            </a:r>
          </a:p>
          <a:p>
            <a:r>
              <a:rPr lang="en-US"/>
              <a:t>Product_ t</a:t>
            </a:r>
            <a:r>
              <a:rPr lang="en-US" b="0" i="0">
                <a:solidFill>
                  <a:srgbClr val="373D3F"/>
                </a:solidFill>
                <a:effectLst/>
                <a:latin typeface="Roboto"/>
              </a:rPr>
              <a:t>he recipe for Chobani is thicker and creamier than regular yogurt, with twice the protein and none of the preservatives and artificial flavors found in conventional yogurt</a:t>
            </a:r>
            <a:endParaRPr lang="en-US"/>
          </a:p>
          <a:p>
            <a:r>
              <a:rPr lang="en-US"/>
              <a:t>Place-</a:t>
            </a:r>
            <a:r>
              <a:rPr lang="en-US" b="0" i="0">
                <a:solidFill>
                  <a:srgbClr val="373D3F"/>
                </a:solidFill>
                <a:effectLst/>
                <a:latin typeface="Roboto"/>
              </a:rPr>
              <a:t>mass-distribution channels of grocery store chains. </a:t>
            </a:r>
            <a:endParaRPr lang="en-US"/>
          </a:p>
          <a:p>
            <a:pPr algn="l"/>
            <a:r>
              <a:rPr lang="en-US"/>
              <a:t>Promo- SM- </a:t>
            </a:r>
            <a:r>
              <a:rPr lang="en-US" b="0" i="0">
                <a:solidFill>
                  <a:srgbClr val="373D3F"/>
                </a:solidFill>
                <a:effectLst/>
                <a:latin typeface="Roboto"/>
              </a:rPr>
              <a:t>Chobani worked to develop a two-way dialogue with happy customers.</a:t>
            </a:r>
          </a:p>
          <a:p>
            <a:pPr algn="l"/>
            <a:r>
              <a:rPr lang="en-US" b="0">
                <a:effectLst/>
              </a:rPr>
              <a:t>We’re on all the major social media platforms. The growth of Chobani really started virally, where one person would try it, tell five friends who each told five friends, </a:t>
            </a:r>
          </a:p>
          <a:p>
            <a:pPr defTabSz="931774">
              <a:defRPr/>
            </a:pPr>
            <a:r>
              <a:rPr lang="en-US" b="0" i="0">
                <a:solidFill>
                  <a:srgbClr val="373D3F"/>
                </a:solidFill>
                <a:effectLst/>
                <a:latin typeface="Roboto"/>
              </a:rPr>
              <a:t>Price its product at roughly $1 per cup. This decision was based on the expectation that the product would be successful. </a:t>
            </a:r>
            <a:r>
              <a:rPr lang="en-US" b="0" i="0" err="1">
                <a:solidFill>
                  <a:srgbClr val="373D3F"/>
                </a:solidFill>
                <a:effectLst/>
                <a:latin typeface="Roboto"/>
              </a:rPr>
              <a:t>Ulakaya</a:t>
            </a:r>
            <a:r>
              <a:rPr lang="en-US" b="0" i="0">
                <a:solidFill>
                  <a:srgbClr val="373D3F"/>
                </a:solidFill>
                <a:effectLst/>
                <a:latin typeface="Roboto"/>
              </a:rPr>
              <a:t> set the price assuming economies of scale—that the company would gain efficiencies as sales increased—instead of trying to recover the early costs. The price factored in the higher cost of premium ingredients, which also supported the product and promotion goals. </a:t>
            </a:r>
            <a:r>
              <a:rPr lang="en-US" b="0" i="0" u="sng" baseline="30000">
                <a:solidFill>
                  <a:srgbClr val="373D3F"/>
                </a:solidFill>
                <a:effectLst/>
                <a:latin typeface="Roboto"/>
                <a:hlinkClick r:id="rId3" tooltip="http://www.businessinsider.com/the-success-story-of-chobani-yogurt-2013-5#ixzz3l6bHLWtN"/>
              </a:rPr>
              <a:t>[4]</a:t>
            </a:r>
            <a:endParaRPr lang="en-US" b="0" i="0">
              <a:solidFill>
                <a:srgbClr val="373D3F"/>
              </a:solidFill>
              <a:effectLst/>
              <a:latin typeface="Roboto"/>
            </a:endParaRPr>
          </a:p>
          <a:p>
            <a:pPr algn="l"/>
            <a:endParaRPr lang="en-US" b="0">
              <a:effectLst/>
            </a:endParaRPr>
          </a:p>
          <a:p>
            <a:endParaRPr lang="en-US"/>
          </a:p>
          <a:p>
            <a:r>
              <a:rPr lang="en-CA" b="0" i="0">
                <a:solidFill>
                  <a:srgbClr val="333333"/>
                </a:solidFill>
                <a:effectLst/>
                <a:latin typeface="HelveticaNeue-Light"/>
              </a:rPr>
              <a:t>Chobani Ventures</a:t>
            </a:r>
            <a:r>
              <a:rPr lang="en-US" b="0" i="0">
                <a:solidFill>
                  <a:srgbClr val="333333"/>
                </a:solidFill>
                <a:effectLst/>
                <a:latin typeface="HelveticaNeue-Light"/>
              </a:rPr>
              <a:t>- supporting entrepreneurs making delicious, nutritious and natural foods more affordable to people.</a:t>
            </a:r>
          </a:p>
          <a:p>
            <a:pPr algn="l"/>
            <a:r>
              <a:rPr lang="en-US" b="0" i="0">
                <a:solidFill>
                  <a:srgbClr val="373D3F"/>
                </a:solidFill>
                <a:effectLst/>
                <a:latin typeface="Roboto"/>
              </a:rPr>
              <a:t>When Chobani entered the market, prices for the traditional offerings in the market clustered around 65 cents per cup. Premium Greek yogurt cost $1.34 per cup. </a:t>
            </a:r>
            <a:r>
              <a:rPr lang="en-US" b="0" i="0" u="sng" baseline="30000">
                <a:solidFill>
                  <a:srgbClr val="373D3F"/>
                </a:solidFill>
                <a:effectLst/>
                <a:latin typeface="Roboto"/>
                <a:hlinkClick r:id="rId4" tooltip="http://minnesota.cbslocal.com/2012/04/26/behind-the-hype-costs-and-benefits-of-greek-yogurt/"/>
              </a:rPr>
              <a:t>[3]</a:t>
            </a:r>
            <a:endParaRPr lang="en-US" b="0" i="0">
              <a:solidFill>
                <a:srgbClr val="373D3F"/>
              </a:solidFill>
              <a:effectLst/>
              <a:latin typeface="Roboto"/>
            </a:endParaRP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19</a:t>
            </a:fld>
            <a:endParaRPr lang="en-CA"/>
          </a:p>
        </p:txBody>
      </p:sp>
    </p:spTree>
    <p:extLst>
      <p:ext uri="{BB962C8B-B14F-4D97-AF65-F5344CB8AC3E}">
        <p14:creationId xmlns:p14="http://schemas.microsoft.com/office/powerpoint/2010/main" val="175213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solidFill>
                  <a:schemeClr val="dk1"/>
                </a:solidFill>
                <a:latin typeface="Calibri"/>
                <a:ea typeface="Calibri"/>
                <a:cs typeface="Calibri"/>
                <a:sym typeface="Calibri"/>
              </a:rPr>
              <a:t>Revision and adaptation. </a:t>
            </a:r>
            <a:r>
              <a:rPr lang="en-US" b="1">
                <a:solidFill>
                  <a:schemeClr val="dk1"/>
                </a:solidFill>
                <a:latin typeface="Calibri"/>
                <a:ea typeface="Calibri"/>
                <a:cs typeface="Calibri"/>
                <a:sym typeface="Calibri"/>
              </a:rPr>
              <a:t>Provided by</a:t>
            </a:r>
            <a:r>
              <a:rPr lang="en-US">
                <a:solidFill>
                  <a:schemeClr val="dk1"/>
                </a:solidFill>
                <a:latin typeface="Calibri"/>
                <a:ea typeface="Calibri"/>
                <a:cs typeface="Calibri"/>
                <a:sym typeface="Calibri"/>
              </a:rPr>
              <a:t>: Lumen Learning. </a:t>
            </a:r>
            <a:r>
              <a:rPr lang="en-US" b="1">
                <a:solidFill>
                  <a:schemeClr val="dk1"/>
                </a:solidFill>
                <a:latin typeface="Calibri"/>
                <a:ea typeface="Calibri"/>
                <a:cs typeface="Calibri"/>
                <a:sym typeface="Calibri"/>
              </a:rPr>
              <a:t>License</a:t>
            </a:r>
            <a:r>
              <a:rPr lang="en-US">
                <a:solidFill>
                  <a:schemeClr val="dk1"/>
                </a:solidFill>
                <a:latin typeface="Calibri"/>
                <a:ea typeface="Calibri"/>
                <a:cs typeface="Calibri"/>
                <a:sym typeface="Calibri"/>
              </a:rPr>
              <a:t>: </a:t>
            </a:r>
            <a:r>
              <a:rPr lang="en-US" b="1" i="1" u="sng">
                <a:solidFill>
                  <a:schemeClr val="dk1"/>
                </a:solidFill>
                <a:latin typeface="Calibri"/>
                <a:ea typeface="Calibri"/>
                <a:cs typeface="Calibri"/>
                <a:sym typeface="Calibri"/>
                <a:hlinkClick r:id="rId3"/>
              </a:rPr>
              <a:t>CC BY: Attribution</a:t>
            </a:r>
            <a:endParaRPr lang="en-US">
              <a:solidFill>
                <a:schemeClr val="dk1"/>
              </a:solidFill>
              <a:latin typeface="Calibri"/>
              <a:ea typeface="Calibri"/>
              <a:cs typeface="Calibri"/>
              <a:sym typeface="Calibri"/>
            </a:endParaRPr>
          </a:p>
          <a:p>
            <a:pPr defTabSz="931774">
              <a:defRPr/>
            </a:pPr>
            <a:endParaRPr lang="en-US" b="0" i="0">
              <a:solidFill>
                <a:srgbClr val="373D3F"/>
              </a:solidFill>
              <a:effectLst/>
              <a:latin typeface="Roboto"/>
            </a:endParaRPr>
          </a:p>
          <a:p>
            <a:pPr defTabSz="931774">
              <a:defRPr/>
            </a:pPr>
            <a:r>
              <a:rPr lang="en-US" b="0" i="0">
                <a:solidFill>
                  <a:srgbClr val="373D3F"/>
                </a:solidFill>
                <a:effectLst/>
                <a:latin typeface="Roboto"/>
              </a:rPr>
              <a:t>Marketers use the product life cycle to follow this progression and identify strategies to influence it.</a:t>
            </a:r>
            <a:endParaRPr lang="en-US"/>
          </a:p>
          <a:p>
            <a:pPr algn="l"/>
            <a:endParaRPr lang="en-US" b="0" i="0">
              <a:solidFill>
                <a:srgbClr val="373D3F"/>
              </a:solidFill>
              <a:effectLst/>
              <a:latin typeface="Roboto"/>
            </a:endParaRPr>
          </a:p>
          <a:p>
            <a:pPr algn="l"/>
            <a:r>
              <a:rPr lang="en-US" b="0" i="0">
                <a:solidFill>
                  <a:srgbClr val="373D3F"/>
                </a:solidFill>
                <a:effectLst/>
                <a:latin typeface="Roboto"/>
              </a:rPr>
              <a:t>The five stages of the PLC are:</a:t>
            </a:r>
          </a:p>
          <a:p>
            <a:pPr algn="l">
              <a:buFont typeface="+mj-lt"/>
              <a:buAutoNum type="arabicPeriod"/>
            </a:pPr>
            <a:r>
              <a:rPr lang="en-US" b="0" i="0">
                <a:solidFill>
                  <a:srgbClr val="373D3F"/>
                </a:solidFill>
                <a:effectLst/>
                <a:latin typeface="Roboto"/>
              </a:rPr>
              <a:t>Product development</a:t>
            </a:r>
          </a:p>
          <a:p>
            <a:pPr algn="l">
              <a:buFont typeface="+mj-lt"/>
              <a:buAutoNum type="arabicPeriod"/>
            </a:pPr>
            <a:r>
              <a:rPr lang="en-US" b="0" i="0">
                <a:solidFill>
                  <a:srgbClr val="373D3F"/>
                </a:solidFill>
                <a:effectLst/>
                <a:latin typeface="Roboto"/>
              </a:rPr>
              <a:t>Market introduction</a:t>
            </a:r>
          </a:p>
          <a:p>
            <a:pPr algn="l">
              <a:buFont typeface="+mj-lt"/>
              <a:buAutoNum type="arabicPeriod"/>
            </a:pPr>
            <a:r>
              <a:rPr lang="en-US" b="0" i="0">
                <a:solidFill>
                  <a:srgbClr val="373D3F"/>
                </a:solidFill>
                <a:effectLst/>
                <a:latin typeface="Roboto"/>
              </a:rPr>
              <a:t>Growth</a:t>
            </a:r>
          </a:p>
          <a:p>
            <a:pPr algn="l">
              <a:buFont typeface="+mj-lt"/>
              <a:buAutoNum type="arabicPeriod"/>
            </a:pPr>
            <a:r>
              <a:rPr lang="en-US" b="0" i="0">
                <a:solidFill>
                  <a:srgbClr val="373D3F"/>
                </a:solidFill>
                <a:effectLst/>
                <a:latin typeface="Roboto"/>
              </a:rPr>
              <a:t>Maturity</a:t>
            </a:r>
          </a:p>
          <a:p>
            <a:pPr algn="l">
              <a:buFont typeface="+mj-lt"/>
              <a:buAutoNum type="arabicPeriod"/>
            </a:pPr>
            <a:r>
              <a:rPr lang="en-US" b="0" i="0">
                <a:solidFill>
                  <a:srgbClr val="373D3F"/>
                </a:solidFill>
                <a:effectLst/>
                <a:latin typeface="Roboto"/>
              </a:rPr>
              <a:t>Decline</a:t>
            </a:r>
          </a:p>
          <a:p>
            <a:endParaRPr lang="en-US"/>
          </a:p>
          <a:p>
            <a:pPr algn="l"/>
            <a:r>
              <a:rPr lang="en-US" b="0" i="0">
                <a:solidFill>
                  <a:srgbClr val="3A3A3A"/>
                </a:solidFill>
                <a:effectLst/>
                <a:latin typeface="Open Sans"/>
              </a:rPr>
              <a:t>In this case, the product has four stages:</a:t>
            </a:r>
          </a:p>
          <a:p>
            <a:pPr algn="l">
              <a:buFont typeface="+mj-lt"/>
              <a:buAutoNum type="arabicPeriod"/>
            </a:pPr>
            <a:r>
              <a:rPr lang="en-US" b="1" i="0">
                <a:solidFill>
                  <a:srgbClr val="3A3A3A"/>
                </a:solidFill>
                <a:effectLst/>
                <a:latin typeface="Open Sans"/>
              </a:rPr>
              <a:t>Introduction</a:t>
            </a:r>
            <a:r>
              <a:rPr lang="en-US" b="0" i="0">
                <a:solidFill>
                  <a:srgbClr val="3A3A3A"/>
                </a:solidFill>
                <a:effectLst/>
                <a:latin typeface="Open Sans"/>
              </a:rPr>
              <a:t> – when the product is introduced and struggles to gain brand recognition.</a:t>
            </a:r>
          </a:p>
          <a:p>
            <a:pPr algn="l">
              <a:buFont typeface="+mj-lt"/>
              <a:buAutoNum type="arabicPeriod"/>
            </a:pPr>
            <a:r>
              <a:rPr lang="en-US" b="1" i="0">
                <a:solidFill>
                  <a:srgbClr val="3A3A3A"/>
                </a:solidFill>
                <a:effectLst/>
                <a:latin typeface="Open Sans"/>
              </a:rPr>
              <a:t>Growth</a:t>
            </a:r>
            <a:r>
              <a:rPr lang="en-US" b="0" i="0">
                <a:solidFill>
                  <a:srgbClr val="3A3A3A"/>
                </a:solidFill>
                <a:effectLst/>
                <a:latin typeface="Open Sans"/>
              </a:rPr>
              <a:t> – advertising and word of mouth helps the product to increase sales. As sales growth, more firms are willing to stock the product which helps the product to grow even further.</a:t>
            </a:r>
          </a:p>
          <a:p>
            <a:pPr algn="l">
              <a:buFont typeface="+mj-lt"/>
              <a:buAutoNum type="arabicPeriod"/>
            </a:pPr>
            <a:r>
              <a:rPr lang="en-US" b="1" i="0">
                <a:solidFill>
                  <a:srgbClr val="3A3A3A"/>
                </a:solidFill>
                <a:effectLst/>
                <a:latin typeface="Open Sans"/>
              </a:rPr>
              <a:t>Maturity</a:t>
            </a:r>
            <a:r>
              <a:rPr lang="en-US" b="0" i="0">
                <a:solidFill>
                  <a:srgbClr val="3A3A3A"/>
                </a:solidFill>
                <a:effectLst/>
                <a:latin typeface="Open Sans"/>
              </a:rPr>
              <a:t> – When the product reaches peak market penetration.</a:t>
            </a:r>
          </a:p>
          <a:p>
            <a:pPr algn="l">
              <a:buFont typeface="+mj-lt"/>
              <a:buAutoNum type="arabicPeriod"/>
            </a:pPr>
            <a:r>
              <a:rPr lang="en-US" b="1" i="0">
                <a:solidFill>
                  <a:srgbClr val="3A3A3A"/>
                </a:solidFill>
                <a:effectLst/>
                <a:latin typeface="Open Sans"/>
              </a:rPr>
              <a:t>Decline</a:t>
            </a:r>
            <a:r>
              <a:rPr lang="en-US" b="0" i="0">
                <a:solidFill>
                  <a:srgbClr val="3A3A3A"/>
                </a:solidFill>
                <a:effectLst/>
                <a:latin typeface="Open Sans"/>
              </a:rPr>
              <a:t> – the product gets eclipsed by new products</a:t>
            </a:r>
          </a:p>
          <a:p>
            <a:r>
              <a:rPr lang="en-US"/>
              <a:t>https://www.economicshelp.org/blog/140934/business/product-life-cycle/</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34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a:p>
        </p:txBody>
      </p:sp>
    </p:spTree>
    <p:extLst>
      <p:ext uri="{BB962C8B-B14F-4D97-AF65-F5344CB8AC3E}">
        <p14:creationId xmlns:p14="http://schemas.microsoft.com/office/powerpoint/2010/main" val="415603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chemeClr val="dk1"/>
                </a:solidFill>
                <a:latin typeface="Calibri"/>
                <a:ea typeface="Calibri"/>
                <a:cs typeface="Calibri"/>
                <a:sym typeface="Calibri"/>
              </a:rPr>
              <a:t>Product Life-cycle Management (Marketing). </a:t>
            </a:r>
            <a:r>
              <a:rPr lang="en-US" b="1">
                <a:solidFill>
                  <a:schemeClr val="dk1"/>
                </a:solidFill>
                <a:latin typeface="Calibri"/>
                <a:ea typeface="Calibri"/>
                <a:cs typeface="Calibri"/>
                <a:sym typeface="Calibri"/>
              </a:rPr>
              <a:t>Provided by</a:t>
            </a:r>
            <a:r>
              <a:rPr lang="en-US">
                <a:solidFill>
                  <a:schemeClr val="dk1"/>
                </a:solidFill>
                <a:latin typeface="Calibri"/>
                <a:ea typeface="Calibri"/>
                <a:cs typeface="Calibri"/>
                <a:sym typeface="Calibri"/>
              </a:rPr>
              <a:t>: Wikipedia. </a:t>
            </a:r>
            <a:r>
              <a:rPr lang="en-US" b="1">
                <a:solidFill>
                  <a:schemeClr val="dk1"/>
                </a:solidFill>
                <a:latin typeface="Calibri"/>
                <a:ea typeface="Calibri"/>
                <a:cs typeface="Calibri"/>
                <a:sym typeface="Calibri"/>
              </a:rPr>
              <a:t>Located at</a:t>
            </a:r>
            <a:r>
              <a:rPr lang="en-US">
                <a:solidFill>
                  <a:schemeClr val="dk1"/>
                </a:solidFill>
                <a:latin typeface="Calibri"/>
                <a:ea typeface="Calibri"/>
                <a:cs typeface="Calibri"/>
                <a:sym typeface="Calibri"/>
              </a:rPr>
              <a:t>: </a:t>
            </a:r>
            <a:r>
              <a:rPr lang="en-US" b="1" u="sng">
                <a:solidFill>
                  <a:schemeClr val="dk1"/>
                </a:solidFill>
                <a:latin typeface="Calibri"/>
                <a:ea typeface="Calibri"/>
                <a:cs typeface="Calibri"/>
                <a:sym typeface="Calibri"/>
                <a:hlinkClick r:id="rId3"/>
              </a:rPr>
              <a:t>https://en.wikipedia.org/wiki/Product_life-cycle_management_(marketing)</a:t>
            </a: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License</a:t>
            </a:r>
            <a:r>
              <a:rPr lang="en-US">
                <a:solidFill>
                  <a:schemeClr val="dk1"/>
                </a:solidFill>
                <a:latin typeface="Calibri"/>
                <a:ea typeface="Calibri"/>
                <a:cs typeface="Calibri"/>
                <a:sym typeface="Calibri"/>
              </a:rPr>
              <a:t>: </a:t>
            </a:r>
            <a:r>
              <a:rPr lang="en-US" b="1" i="1" u="sng">
                <a:solidFill>
                  <a:schemeClr val="dk1"/>
                </a:solidFill>
                <a:latin typeface="Calibri"/>
                <a:ea typeface="Calibri"/>
                <a:cs typeface="Calibri"/>
                <a:sym typeface="Calibri"/>
                <a:hlinkClick r:id="rId4"/>
              </a:rPr>
              <a:t>CC BY-SA: Attribution-ShareAlike</a:t>
            </a:r>
            <a:endParaRPr lang="en-US">
              <a:solidFill>
                <a:schemeClr val="dk1"/>
              </a:solidFill>
              <a:latin typeface="Calibri"/>
              <a:ea typeface="Calibri"/>
              <a:cs typeface="Calibri"/>
              <a:sym typeface="Calibri"/>
            </a:endParaRPr>
          </a:p>
          <a:p>
            <a:pPr algn="l">
              <a:buFont typeface="+mj-lt"/>
              <a:buAutoNum type="arabicPeriod"/>
            </a:pPr>
            <a:r>
              <a:rPr lang="en-US" b="1" i="0">
                <a:solidFill>
                  <a:srgbClr val="3A3A3A"/>
                </a:solidFill>
                <a:effectLst/>
                <a:latin typeface="Open Sans"/>
              </a:rPr>
              <a:t>Development- </a:t>
            </a:r>
            <a:r>
              <a:rPr lang="en-US" b="1" i="0" err="1">
                <a:solidFill>
                  <a:srgbClr val="3A3A3A"/>
                </a:solidFill>
                <a:effectLst/>
                <a:latin typeface="Open Sans"/>
              </a:rPr>
              <a:t>R&amp;d</a:t>
            </a:r>
            <a:endParaRPr lang="en-US" b="1" i="0">
              <a:solidFill>
                <a:srgbClr val="3A3A3A"/>
              </a:solidFill>
              <a:effectLst/>
              <a:latin typeface="Open Sans"/>
            </a:endParaRPr>
          </a:p>
          <a:p>
            <a:pPr algn="l">
              <a:buFont typeface="+mj-lt"/>
              <a:buAutoNum type="arabicPeriod"/>
            </a:pPr>
            <a:r>
              <a:rPr lang="en-US" b="1" i="0">
                <a:solidFill>
                  <a:srgbClr val="3A3A3A"/>
                </a:solidFill>
                <a:effectLst/>
                <a:latin typeface="Open Sans"/>
              </a:rPr>
              <a:t>Introduction</a:t>
            </a:r>
            <a:r>
              <a:rPr lang="en-US" b="0" i="0">
                <a:solidFill>
                  <a:srgbClr val="3A3A3A"/>
                </a:solidFill>
                <a:effectLst/>
                <a:latin typeface="Open Sans"/>
              </a:rPr>
              <a:t> – </a:t>
            </a:r>
            <a:r>
              <a:rPr lang="en-US" b="1" i="0">
                <a:solidFill>
                  <a:srgbClr val="3A3A3A"/>
                </a:solidFill>
                <a:effectLst/>
                <a:latin typeface="Open Sans"/>
              </a:rPr>
              <a:t>Self-driving cars</a:t>
            </a:r>
            <a:r>
              <a:rPr lang="en-US" b="0" i="0">
                <a:solidFill>
                  <a:srgbClr val="3A3A3A"/>
                </a:solidFill>
                <a:effectLst/>
                <a:latin typeface="Open Sans"/>
              </a:rPr>
              <a:t>. Self-driving cars are still at the testing stage, but firms hope to be able to sell to early adopters relatively soon.</a:t>
            </a:r>
          </a:p>
          <a:p>
            <a:pPr algn="l">
              <a:buFont typeface="+mj-lt"/>
              <a:buAutoNum type="arabicPeriod"/>
            </a:pPr>
            <a:r>
              <a:rPr lang="en-US" b="1" i="0">
                <a:solidFill>
                  <a:srgbClr val="3A3A3A"/>
                </a:solidFill>
                <a:effectLst/>
                <a:latin typeface="Open Sans"/>
              </a:rPr>
              <a:t>Growth</a:t>
            </a:r>
            <a:r>
              <a:rPr lang="en-US" b="0" i="0">
                <a:solidFill>
                  <a:srgbClr val="3A3A3A"/>
                </a:solidFill>
                <a:effectLst/>
                <a:latin typeface="Open Sans"/>
              </a:rPr>
              <a:t> – Electric cars. For example, the </a:t>
            </a:r>
            <a:r>
              <a:rPr lang="en-US" b="1" i="0">
                <a:solidFill>
                  <a:srgbClr val="3A3A3A"/>
                </a:solidFill>
                <a:effectLst/>
                <a:latin typeface="Open Sans"/>
              </a:rPr>
              <a:t>Tesla Model S</a:t>
            </a:r>
            <a:r>
              <a:rPr lang="en-US" b="0" i="0">
                <a:solidFill>
                  <a:srgbClr val="3A3A3A"/>
                </a:solidFill>
                <a:effectLst/>
                <a:latin typeface="Open Sans"/>
              </a:rPr>
              <a:t> is in its growth phase. Electric cars still need to convince people that it will work and be practical. As there are more electric charging points and more people adopt, it becomes easier to sell to those who are more </a:t>
            </a:r>
            <a:r>
              <a:rPr lang="en-US" b="0" i="0" err="1">
                <a:solidFill>
                  <a:srgbClr val="3A3A3A"/>
                </a:solidFill>
                <a:effectLst/>
                <a:latin typeface="Open Sans"/>
              </a:rPr>
              <a:t>sceptical</a:t>
            </a:r>
            <a:r>
              <a:rPr lang="en-US" b="0" i="0">
                <a:solidFill>
                  <a:srgbClr val="3A3A3A"/>
                </a:solidFill>
                <a:effectLst/>
                <a:latin typeface="Open Sans"/>
              </a:rPr>
              <a:t> of new technology like electric cars.</a:t>
            </a:r>
          </a:p>
          <a:p>
            <a:pPr algn="l">
              <a:buFont typeface="+mj-lt"/>
              <a:buAutoNum type="arabicPeriod"/>
            </a:pPr>
            <a:r>
              <a:rPr lang="en-US" b="1" i="0">
                <a:solidFill>
                  <a:srgbClr val="3A3A3A"/>
                </a:solidFill>
                <a:effectLst/>
                <a:latin typeface="Open Sans"/>
              </a:rPr>
              <a:t>Maturity –</a:t>
            </a:r>
            <a:r>
              <a:rPr lang="en-US" b="0" i="0">
                <a:solidFill>
                  <a:srgbClr val="3A3A3A"/>
                </a:solidFill>
                <a:effectLst/>
                <a:latin typeface="Open Sans"/>
              </a:rPr>
              <a:t> </a:t>
            </a:r>
            <a:r>
              <a:rPr lang="en-US" b="1" i="0">
                <a:solidFill>
                  <a:srgbClr val="3A3A3A"/>
                </a:solidFill>
                <a:effectLst/>
                <a:latin typeface="Open Sans"/>
              </a:rPr>
              <a:t>Ford Focus</a:t>
            </a:r>
            <a:r>
              <a:rPr lang="en-US" b="0" i="0">
                <a:solidFill>
                  <a:srgbClr val="3A3A3A"/>
                </a:solidFill>
                <a:effectLst/>
                <a:latin typeface="Open Sans"/>
              </a:rPr>
              <a:t>. The Ford Focus is a well-established car. It has a good brand reputation and has reached its peak level of market penetration. It would be difficult to gain a significantly greater market share. The product life cycle of the Ford Focus has been extended by constant upgrades and redesigns to keep the car on top of the market.</a:t>
            </a:r>
          </a:p>
          <a:p>
            <a:pPr algn="l">
              <a:buFont typeface="+mj-lt"/>
              <a:buAutoNum type="arabicPeriod"/>
            </a:pPr>
            <a:r>
              <a:rPr lang="en-US" b="1" i="0">
                <a:solidFill>
                  <a:srgbClr val="3A3A3A"/>
                </a:solidFill>
                <a:effectLst/>
                <a:latin typeface="Open Sans"/>
              </a:rPr>
              <a:t>Decline</a:t>
            </a:r>
            <a:r>
              <a:rPr lang="en-US" b="0" i="0">
                <a:solidFill>
                  <a:srgbClr val="3A3A3A"/>
                </a:solidFill>
                <a:effectLst/>
                <a:latin typeface="Open Sans"/>
              </a:rPr>
              <a:t> – Diesel cars. Since governments have expressed concern at the level of pollution from diesel cars. Some cities have threatened to ban diesel cars within a few years. Sales have fallen considerably and the market for diesel cars may be in terminal decline.</a:t>
            </a:r>
          </a:p>
          <a:p>
            <a:endParaRPr lang="en-US"/>
          </a:p>
          <a:p>
            <a:r>
              <a:rPr lang="en-US"/>
              <a:t>https://www.economicshelp.org/blog/140934/business/product-life-cycle/</a:t>
            </a:r>
          </a:p>
        </p:txBody>
      </p:sp>
      <p:sp>
        <p:nvSpPr>
          <p:cNvPr id="4" name="Slide Number Placeholder 3"/>
          <p:cNvSpPr>
            <a:spLocks noGrp="1"/>
          </p:cNvSpPr>
          <p:nvPr>
            <p:ph type="sldNum" sz="quarter" idx="5"/>
          </p:nvPr>
        </p:nvSpPr>
        <p:spPr/>
        <p:txBody>
          <a:bodyPr/>
          <a:lstStyle/>
          <a:p>
            <a:fld id="{B1E6DF9A-4138-4CE9-A2AE-AB9413786FF0}" type="slidenum">
              <a:rPr lang="en-US" smtClean="0"/>
              <a:pPr/>
              <a:t>22</a:t>
            </a:fld>
            <a:endParaRPr lang="en-US"/>
          </a:p>
        </p:txBody>
      </p:sp>
    </p:spTree>
    <p:extLst>
      <p:ext uri="{BB962C8B-B14F-4D97-AF65-F5344CB8AC3E}">
        <p14:creationId xmlns:p14="http://schemas.microsoft.com/office/powerpoint/2010/main" val="313838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a:p>
        </p:txBody>
      </p:sp>
    </p:spTree>
    <p:extLst>
      <p:ext uri="{BB962C8B-B14F-4D97-AF65-F5344CB8AC3E}">
        <p14:creationId xmlns:p14="http://schemas.microsoft.com/office/powerpoint/2010/main" val="1897110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73D3F"/>
                </a:solidFill>
                <a:effectLst/>
                <a:latin typeface="Roboto"/>
              </a:rPr>
              <a:t>The company’s </a:t>
            </a:r>
            <a:r>
              <a:rPr lang="en-US" b="1" i="0">
                <a:solidFill>
                  <a:srgbClr val="373D3F"/>
                </a:solidFill>
                <a:effectLst/>
                <a:latin typeface="Roboto"/>
              </a:rPr>
              <a:t>mission</a:t>
            </a:r>
            <a:r>
              <a:rPr lang="en-US" b="0" i="0">
                <a:solidFill>
                  <a:srgbClr val="373D3F"/>
                </a:solidFill>
                <a:effectLst/>
                <a:latin typeface="Roboto"/>
              </a:rPr>
              <a:t> describes its purpose and explains why it exists. The executive leadership defines corporate goals and the high-level strategies that marketing activities should support.</a:t>
            </a:r>
          </a:p>
          <a:p>
            <a:endParaRPr lang="en-US" b="0" i="0">
              <a:solidFill>
                <a:srgbClr val="373D3F"/>
              </a:solidFill>
              <a:effectLst/>
              <a:latin typeface="Roboto"/>
            </a:endParaRPr>
          </a:p>
          <a:p>
            <a:pPr marL="174708" indent="-174708">
              <a:buFont typeface="Arial" panose="020B0604020202020204" pitchFamily="34" charset="0"/>
              <a:buChar char="•"/>
            </a:pPr>
            <a:r>
              <a:rPr lang="en-US" b="0" i="0">
                <a:solidFill>
                  <a:srgbClr val="373D3F"/>
                </a:solidFill>
                <a:effectLst/>
                <a:latin typeface="Roboto"/>
              </a:rPr>
              <a:t>A </a:t>
            </a:r>
            <a:r>
              <a:rPr lang="en-US" b="1" i="1">
                <a:solidFill>
                  <a:srgbClr val="373D3F"/>
                </a:solidFill>
                <a:effectLst/>
                <a:latin typeface="Roboto"/>
              </a:rPr>
              <a:t>situation analysis</a:t>
            </a:r>
            <a:r>
              <a:rPr lang="en-US" b="1" i="0">
                <a:solidFill>
                  <a:srgbClr val="373D3F"/>
                </a:solidFill>
                <a:effectLst/>
                <a:latin typeface="Roboto"/>
              </a:rPr>
              <a:t> </a:t>
            </a:r>
            <a:r>
              <a:rPr lang="en-US" b="0" i="0">
                <a:solidFill>
                  <a:srgbClr val="373D3F"/>
                </a:solidFill>
                <a:effectLst/>
                <a:latin typeface="Roboto"/>
              </a:rPr>
              <a:t>examines both the internal and external factors that might impact the marketing plan.</a:t>
            </a:r>
          </a:p>
          <a:p>
            <a:pPr marL="174708" indent="-174708">
              <a:buFont typeface="Arial" panose="020B0604020202020204" pitchFamily="34" charset="0"/>
              <a:buChar char="•"/>
            </a:pPr>
            <a:r>
              <a:rPr lang="en-US" b="0" i="0">
                <a:solidFill>
                  <a:srgbClr val="373D3F"/>
                </a:solidFill>
                <a:effectLst/>
                <a:latin typeface="Roboto"/>
              </a:rPr>
              <a:t>The situation analysis helps refine corporate goals and produce a relevant set of </a:t>
            </a:r>
            <a:r>
              <a:rPr lang="en-US" b="1" i="0">
                <a:solidFill>
                  <a:srgbClr val="373D3F"/>
                </a:solidFill>
                <a:effectLst/>
                <a:latin typeface="Roboto"/>
              </a:rPr>
              <a:t>marketing objectives</a:t>
            </a:r>
          </a:p>
          <a:p>
            <a:pPr marL="174708" indent="-174708">
              <a:buFont typeface="Arial" panose="020B0604020202020204" pitchFamily="34" charset="0"/>
              <a:buChar char="•"/>
            </a:pPr>
            <a:r>
              <a:rPr lang="en-US" b="0" i="0">
                <a:solidFill>
                  <a:srgbClr val="373D3F"/>
                </a:solidFill>
                <a:effectLst/>
                <a:latin typeface="Roboto"/>
              </a:rPr>
              <a:t>Once the organization has conducted a situation analysis and identified its marketing objectives, the next step is to figure out what </a:t>
            </a:r>
            <a:r>
              <a:rPr lang="en-US" b="1" i="0">
                <a:solidFill>
                  <a:srgbClr val="373D3F"/>
                </a:solidFill>
                <a:effectLst/>
                <a:latin typeface="Roboto"/>
              </a:rPr>
              <a:t>strategies</a:t>
            </a:r>
            <a:r>
              <a:rPr lang="en-US" b="0" i="0">
                <a:solidFill>
                  <a:srgbClr val="373D3F"/>
                </a:solidFill>
                <a:effectLst/>
                <a:latin typeface="Roboto"/>
              </a:rPr>
              <a:t> will be most effective and the </a:t>
            </a:r>
            <a:r>
              <a:rPr lang="en-US" b="1" i="0">
                <a:solidFill>
                  <a:srgbClr val="373D3F"/>
                </a:solidFill>
                <a:effectLst/>
                <a:latin typeface="Roboto"/>
              </a:rPr>
              <a:t>tactics</a:t>
            </a:r>
            <a:r>
              <a:rPr lang="en-US" b="0" i="0">
                <a:solidFill>
                  <a:srgbClr val="373D3F"/>
                </a:solidFill>
                <a:effectLst/>
                <a:latin typeface="Roboto"/>
              </a:rPr>
              <a:t> that will be used to carry them out</a:t>
            </a:r>
          </a:p>
          <a:p>
            <a:pPr marL="174708" indent="-174708">
              <a:buFont typeface="Arial" panose="020B0604020202020204" pitchFamily="34" charset="0"/>
              <a:buChar char="•"/>
            </a:pPr>
            <a:r>
              <a:rPr lang="en-US" b="1" i="0">
                <a:solidFill>
                  <a:srgbClr val="373D3F"/>
                </a:solidFill>
                <a:effectLst/>
                <a:latin typeface="Roboto"/>
              </a:rPr>
              <a:t>Implementation and evaluation- </a:t>
            </a:r>
            <a:r>
              <a:rPr lang="en-US" b="0" i="0">
                <a:solidFill>
                  <a:srgbClr val="373D3F"/>
                </a:solidFill>
                <a:effectLst/>
                <a:latin typeface="Roboto"/>
              </a:rPr>
              <a:t>How will you know if it has been executed well? Marketing organizations need to identify what constitutes a successful marketing campaign and then measure the results to determine whether it had the desired impact.</a:t>
            </a:r>
          </a:p>
          <a:p>
            <a:pPr marL="174708" indent="-174708">
              <a:buFont typeface="Arial" panose="020B0604020202020204" pitchFamily="34" charset="0"/>
              <a:buChar char="•"/>
            </a:pPr>
            <a:endParaRPr lang="en-US" b="0" i="0">
              <a:solidFill>
                <a:srgbClr val="373D3F"/>
              </a:solidFill>
              <a:effectLst/>
              <a:latin typeface="Roboto"/>
            </a:endParaRPr>
          </a:p>
          <a:p>
            <a:r>
              <a:rPr lang="en-US" b="0" i="0">
                <a:solidFill>
                  <a:srgbClr val="373D3F"/>
                </a:solidFill>
                <a:effectLst/>
                <a:latin typeface="Roboto"/>
              </a:rPr>
              <a:t>think of the strategy as the “big idea,” or approach, and tactics as “the details”—the specific actions that will be taken to make the big idea a reality and help the organization reach its goals.</a:t>
            </a:r>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24</a:t>
            </a:fld>
            <a:endParaRPr lang="en-CA"/>
          </a:p>
        </p:txBody>
      </p:sp>
    </p:spTree>
    <p:extLst>
      <p:ext uri="{BB962C8B-B14F-4D97-AF65-F5344CB8AC3E}">
        <p14:creationId xmlns:p14="http://schemas.microsoft.com/office/powerpoint/2010/main" val="82831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OOL. </a:t>
            </a:r>
            <a:r>
              <a:rPr lang="en-US" b="1"/>
              <a:t>Authored by</a:t>
            </a:r>
            <a:r>
              <a:rPr lang="en-US"/>
              <a:t>: Christian Rivera. </a:t>
            </a:r>
            <a:r>
              <a:rPr lang="en-US" b="1"/>
              <a:t>Located at</a:t>
            </a:r>
            <a:r>
              <a:rPr lang="en-US"/>
              <a:t>: </a:t>
            </a:r>
            <a:r>
              <a:rPr lang="en-US" b="1" u="sng">
                <a:hlinkClick r:id="rId3"/>
              </a:rPr>
              <a:t>https://www.flickr.com/photos/sevenfloorsdown/4543508614/</a:t>
            </a:r>
            <a:r>
              <a:rPr lang="en-US"/>
              <a:t>. </a:t>
            </a:r>
            <a:r>
              <a:rPr lang="en-US" b="1"/>
              <a:t>License</a:t>
            </a:r>
            <a:r>
              <a:rPr lang="en-US"/>
              <a:t>: </a:t>
            </a:r>
            <a:r>
              <a:rPr lang="en-US" b="1" i="1" u="sng">
                <a:hlinkClick r:id="rId4"/>
              </a:rPr>
              <a:t>CC BY-NC-ND: Attribution-</a:t>
            </a:r>
            <a:r>
              <a:rPr lang="en-US" b="1" i="1" u="sng" err="1">
                <a:hlinkClick r:id="rId4"/>
              </a:rPr>
              <a:t>NonCommercial</a:t>
            </a:r>
            <a:r>
              <a:rPr lang="en-US" b="1" i="1" u="sng">
                <a:hlinkClick r:id="rId4"/>
              </a:rPr>
              <a:t>-</a:t>
            </a:r>
            <a:r>
              <a:rPr lang="en-US" b="1" i="1" u="sng" err="1">
                <a:hlinkClick r:id="rId4"/>
              </a:rPr>
              <a:t>NoDerivatives</a:t>
            </a:r>
            <a:endParaRPr lang="en-US"/>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3</a:t>
            </a:fld>
            <a:endParaRPr lang="en-US"/>
          </a:p>
        </p:txBody>
      </p:sp>
    </p:spTree>
    <p:extLst>
      <p:ext uri="{BB962C8B-B14F-4D97-AF65-F5344CB8AC3E}">
        <p14:creationId xmlns:p14="http://schemas.microsoft.com/office/powerpoint/2010/main" val="22713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73D3F"/>
                </a:solidFill>
                <a:effectLst/>
                <a:latin typeface="Barlow"/>
              </a:rPr>
              <a:t>Step 1: Identify the Business Need You Address</a:t>
            </a:r>
          </a:p>
          <a:p>
            <a:pPr algn="l"/>
            <a:r>
              <a:rPr lang="en-US" b="0" i="0">
                <a:solidFill>
                  <a:srgbClr val="373D3F"/>
                </a:solidFill>
                <a:effectLst/>
                <a:latin typeface="Roboto"/>
              </a:rPr>
              <a:t>To define your total market, start by stating the needs you will fulfill: Who are your products or services intended for? Who do you want to do business with? What is unique about your product? If you’re selling products used in automotive detailing, your total market consists of vehicle owners—that is, all the people who could potentially buy your product. Your business will help them keep their vehicles clean and shiny.</a:t>
            </a:r>
          </a:p>
          <a:p>
            <a:pPr algn="l"/>
            <a:endParaRPr lang="en-US" b="0" i="0">
              <a:solidFill>
                <a:srgbClr val="373D3F"/>
              </a:solidFill>
              <a:effectLst/>
              <a:latin typeface="Roboto"/>
            </a:endParaRPr>
          </a:p>
          <a:p>
            <a:pPr algn="l"/>
            <a:r>
              <a:rPr lang="en-US" b="1" i="0">
                <a:solidFill>
                  <a:srgbClr val="373D3F"/>
                </a:solidFill>
                <a:effectLst/>
                <a:latin typeface="Barlow"/>
              </a:rPr>
              <a:t>Step 2: Segment Your Total Market</a:t>
            </a:r>
          </a:p>
          <a:p>
            <a:pPr algn="l"/>
            <a:r>
              <a:rPr lang="en-US" b="0" i="0">
                <a:solidFill>
                  <a:srgbClr val="373D3F"/>
                </a:solidFill>
                <a:effectLst/>
                <a:latin typeface="Roboto"/>
              </a:rPr>
              <a:t>Next, break down this large market into smaller sections, using a process known as segmentation. You can divide your total market into groups with common wants or needs. In this case, we can segment by vehicle ownership and related </a:t>
            </a:r>
            <a:r>
              <a:rPr lang="en-US" b="0" i="0" err="1">
                <a:solidFill>
                  <a:srgbClr val="373D3F"/>
                </a:solidFill>
                <a:effectLst/>
                <a:latin typeface="Roboto"/>
              </a:rPr>
              <a:t>behaviour</a:t>
            </a:r>
            <a:r>
              <a:rPr lang="en-US" b="0" i="0">
                <a:solidFill>
                  <a:srgbClr val="373D3F"/>
                </a:solidFill>
                <a:effectLst/>
                <a:latin typeface="Roboto"/>
              </a:rPr>
              <a:t>.</a:t>
            </a:r>
          </a:p>
          <a:p>
            <a:endParaRPr lang="en-CA"/>
          </a:p>
          <a:p>
            <a:r>
              <a:rPr lang="en-US" b="0" i="0">
                <a:solidFill>
                  <a:srgbClr val="373D3F"/>
                </a:solidFill>
                <a:effectLst/>
                <a:latin typeface="Roboto"/>
              </a:rPr>
              <a:t> Market segment for automotive detailing products: will be automobile owners who have both the time and the interest to do their own detailing work—people who enjoy puttering with their vehicles, who have the time to spend, and who take pride in their vehicle’s appearance.</a:t>
            </a:r>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4</a:t>
            </a:fld>
            <a:endParaRPr lang="en-CA"/>
          </a:p>
        </p:txBody>
      </p:sp>
    </p:spTree>
    <p:extLst>
      <p:ext uri="{BB962C8B-B14F-4D97-AF65-F5344CB8AC3E}">
        <p14:creationId xmlns:p14="http://schemas.microsoft.com/office/powerpoint/2010/main" val="113042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latin typeface="Tahoma" panose="020B0604030504040204" pitchFamily="34" charset="0"/>
              </a:rPr>
              <a:t>Customer Profile Dimensions. </a:t>
            </a:r>
            <a:r>
              <a:rPr lang="en-US" b="1">
                <a:latin typeface="Tahoma" panose="020B0604030504040204" pitchFamily="34" charset="0"/>
              </a:rPr>
              <a:t>Authored by</a:t>
            </a:r>
            <a:r>
              <a:rPr lang="en-US">
                <a:latin typeface="Tahoma" panose="020B0604030504040204" pitchFamily="34" charset="0"/>
              </a:rPr>
              <a:t>: </a:t>
            </a:r>
            <a:r>
              <a:rPr lang="en-US" err="1">
                <a:latin typeface="Tahoma" panose="020B0604030504040204" pitchFamily="34" charset="0"/>
              </a:rPr>
              <a:t>fogfish</a:t>
            </a:r>
            <a:r>
              <a:rPr lang="en-US">
                <a:latin typeface="Tahoma" panose="020B0604030504040204" pitchFamily="34" charset="0"/>
              </a:rPr>
              <a:t>. </a:t>
            </a:r>
            <a:r>
              <a:rPr lang="en-US" b="1">
                <a:latin typeface="Tahoma" panose="020B0604030504040204" pitchFamily="34" charset="0"/>
              </a:rPr>
              <a:t>Located at</a:t>
            </a:r>
            <a:r>
              <a:rPr lang="en-US">
                <a:latin typeface="Tahoma" panose="020B0604030504040204" pitchFamily="34" charset="0"/>
              </a:rPr>
              <a:t>: </a:t>
            </a:r>
            <a:r>
              <a:rPr lang="en-US" b="1" u="sng">
                <a:latin typeface="Tahoma" panose="020B0604030504040204" pitchFamily="34" charset="0"/>
                <a:hlinkClick r:id="rId3"/>
              </a:rPr>
              <a:t>https://www.flickr.com/photos/fogfish/4404316225</a:t>
            </a:r>
            <a:r>
              <a:rPr lang="en-US">
                <a:latin typeface="Tahoma" panose="020B0604030504040204" pitchFamily="34" charset="0"/>
              </a:rPr>
              <a:t>. </a:t>
            </a:r>
            <a:r>
              <a:rPr lang="en-US" b="1">
                <a:latin typeface="Tahoma" panose="020B0604030504040204" pitchFamily="34" charset="0"/>
              </a:rPr>
              <a:t>License</a:t>
            </a:r>
            <a:r>
              <a:rPr lang="en-US">
                <a:latin typeface="Tahoma" panose="020B0604030504040204" pitchFamily="34" charset="0"/>
              </a:rPr>
              <a:t>: </a:t>
            </a:r>
            <a:r>
              <a:rPr lang="en-US" b="1" i="1" u="sng">
                <a:latin typeface="Tahoma" panose="020B0604030504040204" pitchFamily="34" charset="0"/>
                <a:hlinkClick r:id="rId4"/>
              </a:rPr>
              <a:t>CC BY-SA: Attribution-</a:t>
            </a:r>
            <a:r>
              <a:rPr lang="en-US" b="1" i="1" u="sng" err="1">
                <a:latin typeface="Tahoma" panose="020B0604030504040204" pitchFamily="34" charset="0"/>
                <a:hlinkClick r:id="rId4"/>
              </a:rPr>
              <a:t>ShareAlike</a:t>
            </a:r>
            <a:endParaRPr lang="en-US">
              <a:latin typeface="Tahoma" panose="020B0604030504040204" pitchFamily="34" charset="0"/>
            </a:endParaRPr>
          </a:p>
          <a:p>
            <a:endParaRPr lang="en-US"/>
          </a:p>
          <a:p>
            <a:r>
              <a:rPr lang="en-US" b="0" i="0">
                <a:solidFill>
                  <a:srgbClr val="373D3F"/>
                </a:solidFill>
                <a:effectLst/>
                <a:latin typeface="Roboto"/>
              </a:rPr>
              <a:t>Develop profiles of your target customer(s) to get a true picture of the people you’re trying to serve. Describe these potential customers as fully as you can. Who will actually buy your product? What do you know about them? Where are they situated geographically? How much do they spend on car detailing? What are they likely to spend on your products? Where do they shop? What is their annual income? What languages do they speak? What kinds of automobiles do they drive? If you are selling online, what methods do they prefer for online payment? What type of Web sites do they visit? How do they want their product delivered?</a:t>
            </a:r>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5</a:t>
            </a:fld>
            <a:endParaRPr lang="en-US"/>
          </a:p>
        </p:txBody>
      </p:sp>
    </p:spTree>
    <p:extLst>
      <p:ext uri="{BB962C8B-B14F-4D97-AF65-F5344CB8AC3E}">
        <p14:creationId xmlns:p14="http://schemas.microsoft.com/office/powerpoint/2010/main" val="335902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a:p>
        </p:txBody>
      </p:sp>
    </p:spTree>
    <p:extLst>
      <p:ext uri="{BB962C8B-B14F-4D97-AF65-F5344CB8AC3E}">
        <p14:creationId xmlns:p14="http://schemas.microsoft.com/office/powerpoint/2010/main" val="221293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endParaRPr lang="en-US" dirty="0"/>
          </a:p>
          <a:p>
            <a:pPr algn="l"/>
            <a:endParaRPr lang="en-US" b="1" i="0" dirty="0">
              <a:solidFill>
                <a:srgbClr val="373D3F"/>
              </a:solidFill>
              <a:effectLst/>
              <a:latin typeface="Roboto"/>
            </a:endParaRPr>
          </a:p>
          <a:p>
            <a:pPr algn="l"/>
            <a:r>
              <a:rPr lang="en-US" b="0" i="0" dirty="0">
                <a:solidFill>
                  <a:srgbClr val="373D3F"/>
                </a:solidFill>
                <a:effectLst/>
                <a:latin typeface="Roboto"/>
              </a:rPr>
              <a:t>A value proposition needs to very simply answer the question: Why should someone buy what you are offering? If you look closely at this question it contains three components:</a:t>
            </a:r>
          </a:p>
          <a:p>
            <a:pPr algn="l">
              <a:buFont typeface="Arial" panose="020B0604020202020204" pitchFamily="34" charset="0"/>
              <a:buChar char="•"/>
            </a:pPr>
            <a:r>
              <a:rPr lang="en-US" b="1" i="0" dirty="0">
                <a:solidFill>
                  <a:srgbClr val="373D3F"/>
                </a:solidFill>
                <a:effectLst/>
                <a:latin typeface="Roboto"/>
              </a:rPr>
              <a:t>Who? </a:t>
            </a:r>
            <a:r>
              <a:rPr lang="en-US" b="0" i="0" dirty="0">
                <a:solidFill>
                  <a:srgbClr val="373D3F"/>
                </a:solidFill>
                <a:effectLst/>
                <a:latin typeface="Roboto"/>
              </a:rPr>
              <a:t>The value proposition does not name the target buyer, but it must show clear value to the target buyer.</a:t>
            </a:r>
          </a:p>
          <a:p>
            <a:pPr algn="l">
              <a:buFont typeface="Arial" panose="020B0604020202020204" pitchFamily="34" charset="0"/>
              <a:buChar char="•"/>
            </a:pPr>
            <a:r>
              <a:rPr lang="en-US" b="1" i="0" dirty="0">
                <a:solidFill>
                  <a:srgbClr val="373D3F"/>
                </a:solidFill>
                <a:effectLst/>
                <a:latin typeface="Roboto"/>
              </a:rPr>
              <a:t>What?</a:t>
            </a:r>
            <a:r>
              <a:rPr lang="en-US" b="0" i="0" dirty="0">
                <a:solidFill>
                  <a:srgbClr val="373D3F"/>
                </a:solidFill>
                <a:effectLst/>
                <a:latin typeface="Roboto"/>
              </a:rPr>
              <a:t> The offering needs to be defined in the context of that buyer.</a:t>
            </a:r>
          </a:p>
          <a:p>
            <a:pPr algn="l">
              <a:buFont typeface="Arial" panose="020B0604020202020204" pitchFamily="34" charset="0"/>
              <a:buChar char="•"/>
            </a:pPr>
            <a:r>
              <a:rPr lang="en-US" b="1" i="0" dirty="0">
                <a:solidFill>
                  <a:srgbClr val="373D3F"/>
                </a:solidFill>
                <a:effectLst/>
                <a:latin typeface="Roboto"/>
              </a:rPr>
              <a:t>Why? </a:t>
            </a:r>
            <a:r>
              <a:rPr lang="en-US" b="0" i="0" dirty="0">
                <a:solidFill>
                  <a:srgbClr val="373D3F"/>
                </a:solidFill>
                <a:effectLst/>
                <a:latin typeface="Roboto"/>
              </a:rPr>
              <a:t>It must show that the offering is uniquely valuable to the buyer.</a:t>
            </a:r>
          </a:p>
          <a:p>
            <a:pPr algn="l"/>
            <a:endParaRPr lang="en-US" b="1" i="0" dirty="0">
              <a:solidFill>
                <a:srgbClr val="373D3F"/>
              </a:solidFill>
              <a:effectLst/>
              <a:latin typeface="Roboto"/>
            </a:endParaRPr>
          </a:p>
          <a:p>
            <a:pPr algn="l"/>
            <a:endParaRPr lang="en-US" b="1" i="0" dirty="0">
              <a:solidFill>
                <a:srgbClr val="373D3F"/>
              </a:solidFill>
              <a:effectLst/>
              <a:latin typeface="Roboto"/>
            </a:endParaRPr>
          </a:p>
          <a:p>
            <a:r>
              <a:rPr lang="en-US" b="1" dirty="0">
                <a:effectLst/>
              </a:rPr>
              <a:t>A value proposition should be clear, compelling, and differentiating:</a:t>
            </a:r>
            <a:endParaRPr lang="en-US" dirty="0">
              <a:effectLst/>
            </a:endParaRPr>
          </a:p>
          <a:p>
            <a:r>
              <a:rPr lang="en-US" b="1" dirty="0"/>
              <a:t>Clear:</a:t>
            </a:r>
            <a:r>
              <a:rPr lang="en-US" dirty="0"/>
              <a:t> short and direct; immediately identifies both the offering and the value or benefit</a:t>
            </a:r>
          </a:p>
          <a:p>
            <a:r>
              <a:rPr lang="en-US" b="1" dirty="0"/>
              <a:t>Compelling:</a:t>
            </a:r>
            <a:r>
              <a:rPr lang="en-US" dirty="0"/>
              <a:t> conveys the benefit in a way that motivates the buyer to act</a:t>
            </a:r>
          </a:p>
          <a:p>
            <a:r>
              <a:rPr lang="en-US" b="1" dirty="0"/>
              <a:t>Differentiating:</a:t>
            </a:r>
            <a:r>
              <a:rPr lang="en-US" dirty="0"/>
              <a:t> sets the offering apart or differentiates it from other offerings</a:t>
            </a:r>
          </a:p>
          <a:p>
            <a:pPr defTabSz="931774">
              <a:defRPr/>
            </a:pPr>
            <a:endParaRPr lang="en-US" dirty="0"/>
          </a:p>
          <a:p>
            <a:pPr defTabSz="931774">
              <a:defRPr/>
            </a:pPr>
            <a:endParaRPr lang="en-US" dirty="0"/>
          </a:p>
          <a:p>
            <a:pPr algn="l"/>
            <a:r>
              <a:rPr lang="en-US" b="0" i="0" dirty="0">
                <a:solidFill>
                  <a:srgbClr val="333333"/>
                </a:solidFill>
                <a:effectLst/>
                <a:latin typeface="Libre Baskerville"/>
              </a:rPr>
              <a:t> </a:t>
            </a:r>
            <a:r>
              <a:rPr lang="en-US" b="0" i="0" u="sng" dirty="0">
                <a:solidFill>
                  <a:srgbClr val="00CC5F"/>
                </a:solidFill>
                <a:effectLst/>
                <a:latin typeface="Libre Baskerville"/>
                <a:hlinkClick r:id="rId3"/>
              </a:rPr>
              <a:t>Shopify’s</a:t>
            </a:r>
            <a:r>
              <a:rPr lang="en-US" b="0" i="0" dirty="0">
                <a:solidFill>
                  <a:srgbClr val="333333"/>
                </a:solidFill>
                <a:effectLst/>
                <a:latin typeface="Libre Baskerville"/>
              </a:rPr>
              <a:t> value proposition:</a:t>
            </a:r>
          </a:p>
          <a:p>
            <a:r>
              <a:rPr lang="en-US" dirty="0">
                <a:effectLst/>
              </a:rPr>
              <a:t>Shopify is everything you need to sell everywhere.</a:t>
            </a:r>
          </a:p>
          <a:p>
            <a:endParaRPr lang="en-US" dirty="0">
              <a:effectLst/>
            </a:endParaRPr>
          </a:p>
          <a:p>
            <a:pPr defTabSz="931774">
              <a:defRPr/>
            </a:pPr>
            <a:r>
              <a:rPr lang="en-US" dirty="0"/>
              <a:t>Image from https://www.quicksprout.com/value-proposition/ . Link for more info on the Value Proposition </a:t>
            </a:r>
          </a:p>
          <a:p>
            <a:pPr defTabSz="931774">
              <a:defRPr/>
            </a:pPr>
            <a:r>
              <a:rPr lang="en-US" dirty="0"/>
              <a:t>Examples: </a:t>
            </a:r>
          </a:p>
          <a:p>
            <a:pPr algn="l"/>
            <a:r>
              <a:rPr lang="en-US" b="1" i="0" dirty="0">
                <a:solidFill>
                  <a:srgbClr val="222222"/>
                </a:solidFill>
                <a:effectLst/>
                <a:latin typeface="arial" panose="020B0604020202020204" pitchFamily="34" charset="0"/>
              </a:rPr>
              <a:t>7 of the Best Value Proposition Examples We've Ever Seen</a:t>
            </a: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Uber – The Smartest Way to Get Around. ...</a:t>
            </a:r>
          </a:p>
          <a:p>
            <a:pPr algn="l">
              <a:buFont typeface="+mj-lt"/>
              <a:buAutoNum type="arabicPeriod"/>
            </a:pPr>
            <a:r>
              <a:rPr lang="en-US" b="0" i="0" dirty="0">
                <a:solidFill>
                  <a:srgbClr val="222222"/>
                </a:solidFill>
                <a:effectLst/>
                <a:latin typeface="arial" panose="020B0604020202020204" pitchFamily="34" charset="0"/>
              </a:rPr>
              <a:t>Apple iPhone – The Experience IS the Product. ...</a:t>
            </a:r>
          </a:p>
          <a:p>
            <a:pPr algn="l">
              <a:buFont typeface="+mj-lt"/>
              <a:buAutoNum type="arabicPeriod"/>
            </a:pPr>
            <a:r>
              <a:rPr lang="en-US" b="0" i="0" dirty="0" err="1">
                <a:solidFill>
                  <a:srgbClr val="222222"/>
                </a:solidFill>
                <a:effectLst/>
                <a:latin typeface="arial" panose="020B0604020202020204" pitchFamily="34" charset="0"/>
              </a:rPr>
              <a:t>Unbounce</a:t>
            </a:r>
            <a:r>
              <a:rPr lang="en-US" b="0" i="0" dirty="0">
                <a:solidFill>
                  <a:srgbClr val="222222"/>
                </a:solidFill>
                <a:effectLst/>
                <a:latin typeface="arial" panose="020B0604020202020204" pitchFamily="34" charset="0"/>
              </a:rPr>
              <a:t> – A/B Testing Without Tech Headaches. ...</a:t>
            </a:r>
          </a:p>
          <a:p>
            <a:pPr algn="l">
              <a:buFont typeface="+mj-lt"/>
              <a:buAutoNum type="arabicPeriod"/>
            </a:pPr>
            <a:r>
              <a:rPr lang="en-US" b="0" i="0" dirty="0">
                <a:solidFill>
                  <a:srgbClr val="222222"/>
                </a:solidFill>
                <a:effectLst/>
                <a:latin typeface="arial" panose="020B0604020202020204" pitchFamily="34" charset="0"/>
              </a:rPr>
              <a:t>Slack – Be More Productive at Work with Less Effort. ...</a:t>
            </a:r>
          </a:p>
          <a:p>
            <a:pPr algn="l">
              <a:buFont typeface="+mj-lt"/>
              <a:buAutoNum type="arabicPeriod"/>
            </a:pPr>
            <a:r>
              <a:rPr lang="en-US" b="0" i="0" dirty="0">
                <a:solidFill>
                  <a:srgbClr val="222222"/>
                </a:solidFill>
                <a:effectLst/>
                <a:latin typeface="arial" panose="020B0604020202020204" pitchFamily="34" charset="0"/>
              </a:rPr>
              <a:t>Digit – Save Money Without Thinking About It. ...</a:t>
            </a:r>
          </a:p>
          <a:p>
            <a:pPr algn="l">
              <a:buFont typeface="+mj-lt"/>
              <a:buAutoNum type="arabicPeriod"/>
            </a:pPr>
            <a:r>
              <a:rPr lang="en-US" b="0" i="0" dirty="0" err="1">
                <a:solidFill>
                  <a:srgbClr val="222222"/>
                </a:solidFill>
                <a:effectLst/>
                <a:latin typeface="arial" panose="020B0604020202020204" pitchFamily="34" charset="0"/>
              </a:rPr>
              <a:t>LessAccounting</a:t>
            </a:r>
            <a:r>
              <a:rPr lang="en-US" b="0" i="0" dirty="0">
                <a:solidFill>
                  <a:srgbClr val="222222"/>
                </a:solidFill>
                <a:effectLst/>
                <a:latin typeface="arial" panose="020B0604020202020204" pitchFamily="34" charset="0"/>
              </a:rPr>
              <a:t> – Bookkeeping, Without the Hassle.</a:t>
            </a:r>
          </a:p>
          <a:p>
            <a:pPr defTabSz="931774">
              <a:defRPr/>
            </a:pPr>
            <a:endParaRPr lang="en-US" dirty="0"/>
          </a:p>
          <a:p>
            <a:pPr defTabSz="931774">
              <a:defRPr/>
            </a:pPr>
            <a:endParaRPr lang="en-US" dirty="0"/>
          </a:p>
          <a:p>
            <a:endParaRPr lang="en-US" dirty="0">
              <a:effectLst/>
            </a:endParaRPr>
          </a:p>
          <a:p>
            <a:pPr defTabSz="931774">
              <a:defRPr/>
            </a:pP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7</a:t>
            </a:fld>
            <a:endParaRPr lang="en-US"/>
          </a:p>
        </p:txBody>
      </p:sp>
    </p:spTree>
    <p:extLst>
      <p:ext uri="{BB962C8B-B14F-4D97-AF65-F5344CB8AC3E}">
        <p14:creationId xmlns:p14="http://schemas.microsoft.com/office/powerpoint/2010/main" val="144863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Defining the Marketing Mix. </a:t>
            </a:r>
            <a:r>
              <a:rPr lang="en-US" b="1"/>
              <a:t>Provided by</a:t>
            </a:r>
            <a:r>
              <a:rPr lang="en-US"/>
              <a:t>: Lumen Learning. </a:t>
            </a:r>
            <a:r>
              <a:rPr lang="en-US" b="1"/>
              <a:t>License</a:t>
            </a:r>
            <a:r>
              <a:rPr lang="en-US"/>
              <a:t>: </a:t>
            </a:r>
            <a:r>
              <a:rPr lang="en-US" b="1" i="1" u="sng">
                <a:hlinkClick r:id="rId3"/>
              </a:rPr>
              <a:t>CC BY-SA: Attribution-</a:t>
            </a:r>
            <a:r>
              <a:rPr lang="en-US" b="1" i="1" u="sng" err="1">
                <a:hlinkClick r:id="rId3"/>
              </a:rPr>
              <a:t>ShareAlike</a:t>
            </a:r>
            <a:endParaRPr lang="en-US"/>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9</a:t>
            </a:fld>
            <a:endParaRPr lang="en-US"/>
          </a:p>
        </p:txBody>
      </p:sp>
    </p:spTree>
    <p:extLst>
      <p:ext uri="{BB962C8B-B14F-4D97-AF65-F5344CB8AC3E}">
        <p14:creationId xmlns:p14="http://schemas.microsoft.com/office/powerpoint/2010/main" val="2079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a:solidFill>
                  <a:srgbClr val="373D3F"/>
                </a:solidFill>
                <a:effectLst/>
                <a:latin typeface="Roboto"/>
              </a:rPr>
              <a:t>The marketing mix represents the way an organization’s broad marketing strategies are translated into marketing programs for action. This combination—the marketing mix—is the combination of factors that a company controls to provide value to its target customers.</a:t>
            </a:r>
          </a:p>
          <a:p>
            <a:pPr algn="l">
              <a:buFont typeface="+mj-lt"/>
              <a:buAutoNum type="arabicPeriod"/>
            </a:pPr>
            <a:endParaRPr lang="en-US" b="0" i="0">
              <a:solidFill>
                <a:srgbClr val="373D3F"/>
              </a:solidFill>
              <a:effectLst/>
              <a:latin typeface="Roboto"/>
            </a:endParaRPr>
          </a:p>
          <a:p>
            <a:pPr algn="l">
              <a:buFont typeface="+mj-lt"/>
              <a:buNone/>
            </a:pPr>
            <a:r>
              <a:rPr lang="en-US" b="0" i="0">
                <a:solidFill>
                  <a:srgbClr val="373D3F"/>
                </a:solidFill>
                <a:effectLst/>
                <a:latin typeface="Roboto"/>
              </a:rPr>
              <a:t>4Ps</a:t>
            </a:r>
          </a:p>
          <a:p>
            <a:pPr algn="l">
              <a:buFont typeface="+mj-lt"/>
              <a:buAutoNum type="arabicPeriod"/>
            </a:pPr>
            <a:r>
              <a:rPr lang="en-US" b="0" i="0">
                <a:solidFill>
                  <a:srgbClr val="373D3F"/>
                </a:solidFill>
                <a:effectLst/>
                <a:latin typeface="Roboto"/>
              </a:rPr>
              <a:t>Product: the goods and services offered</a:t>
            </a:r>
          </a:p>
          <a:p>
            <a:pPr algn="l">
              <a:buFont typeface="+mj-lt"/>
              <a:buAutoNum type="arabicPeriod"/>
            </a:pPr>
            <a:r>
              <a:rPr lang="en-US" b="0" i="0">
                <a:solidFill>
                  <a:srgbClr val="373D3F"/>
                </a:solidFill>
                <a:effectLst/>
                <a:latin typeface="Roboto"/>
              </a:rPr>
              <a:t>Promotion: communication and information</a:t>
            </a:r>
          </a:p>
          <a:p>
            <a:pPr algn="l">
              <a:buFont typeface="+mj-lt"/>
              <a:buAutoNum type="arabicPeriod"/>
            </a:pPr>
            <a:r>
              <a:rPr lang="en-US" b="0" i="0">
                <a:solidFill>
                  <a:srgbClr val="373D3F"/>
                </a:solidFill>
                <a:effectLst/>
                <a:latin typeface="Roboto"/>
              </a:rPr>
              <a:t>Place: distribution or delivery</a:t>
            </a:r>
          </a:p>
          <a:p>
            <a:pPr algn="l">
              <a:buFont typeface="+mj-lt"/>
              <a:buAutoNum type="arabicPeriod"/>
            </a:pPr>
            <a:r>
              <a:rPr lang="en-US" b="0" i="0">
                <a:solidFill>
                  <a:srgbClr val="373D3F"/>
                </a:solidFill>
                <a:effectLst/>
                <a:latin typeface="Roboto"/>
              </a:rPr>
              <a:t>Price: ensuring fair value in the transaction</a:t>
            </a:r>
            <a:r>
              <a:rPr lang="en-US" b="0" i="0" u="sng" baseline="30000">
                <a:solidFill>
                  <a:srgbClr val="373D3F"/>
                </a:solidFill>
                <a:effectLst/>
                <a:latin typeface="Roboto"/>
                <a:hlinkClick r:id="rId3" tooltip="McCarthy, Jerome E. (1964). Basic Marketing. A Managerial Approach. Homewood, IL: Irwin."/>
              </a:rPr>
              <a:t>[1]</a:t>
            </a:r>
            <a:endParaRPr lang="en-US" b="0" i="0">
              <a:solidFill>
                <a:srgbClr val="373D3F"/>
              </a:solidFill>
              <a:effectLst/>
              <a:latin typeface="Roboto"/>
            </a:endParaRPr>
          </a:p>
          <a:p>
            <a:pPr algn="l">
              <a:buFont typeface="+mj-lt"/>
              <a:buAutoNum type="arabicPeriod"/>
            </a:pPr>
            <a:endParaRPr lang="en-US" b="0" i="0">
              <a:solidFill>
                <a:srgbClr val="373D3F"/>
              </a:solidFill>
              <a:effectLst/>
              <a:latin typeface="Roboto"/>
            </a:endParaRPr>
          </a:p>
          <a:p>
            <a:pPr algn="l">
              <a:buFont typeface="+mj-lt"/>
              <a:buNone/>
            </a:pPr>
            <a:r>
              <a:rPr lang="en-US" b="0" i="0">
                <a:solidFill>
                  <a:srgbClr val="373D3F"/>
                </a:solidFill>
                <a:effectLst/>
                <a:latin typeface="Roboto"/>
              </a:rPr>
              <a:t>The four Cs include a greater focus on the customer but align nicely with the older four Ps. </a:t>
            </a:r>
          </a:p>
          <a:p>
            <a:pPr algn="l">
              <a:buFont typeface="+mj-lt"/>
              <a:buNone/>
            </a:pPr>
            <a:r>
              <a:rPr lang="en-US" b="0" i="0">
                <a:solidFill>
                  <a:srgbClr val="373D3F"/>
                </a:solidFill>
                <a:effectLst/>
                <a:latin typeface="Roboto"/>
              </a:rPr>
              <a:t>4Cs</a:t>
            </a:r>
          </a:p>
          <a:p>
            <a:pPr algn="l">
              <a:buFont typeface="+mj-lt"/>
              <a:buAutoNum type="arabicPeriod"/>
            </a:pPr>
            <a:r>
              <a:rPr lang="en-US" b="0" i="0">
                <a:solidFill>
                  <a:srgbClr val="373D3F"/>
                </a:solidFill>
                <a:effectLst/>
                <a:latin typeface="Roboto"/>
              </a:rPr>
              <a:t>Customer solution: what the customer wants and needs</a:t>
            </a:r>
          </a:p>
          <a:p>
            <a:pPr algn="l">
              <a:buFont typeface="+mj-lt"/>
              <a:buAutoNum type="arabicPeriod"/>
            </a:pPr>
            <a:r>
              <a:rPr lang="en-US" b="0" i="0">
                <a:solidFill>
                  <a:srgbClr val="373D3F"/>
                </a:solidFill>
                <a:effectLst/>
                <a:latin typeface="Roboto"/>
              </a:rPr>
              <a:t>Communication: a two-way dialogue with the customer</a:t>
            </a:r>
          </a:p>
          <a:p>
            <a:pPr algn="l">
              <a:buFont typeface="+mj-lt"/>
              <a:buAutoNum type="arabicPeriod"/>
            </a:pPr>
            <a:r>
              <a:rPr lang="en-US" b="0" i="0">
                <a:solidFill>
                  <a:srgbClr val="373D3F"/>
                </a:solidFill>
                <a:effectLst/>
                <a:latin typeface="Roboto"/>
              </a:rPr>
              <a:t>Convenience: an easy process to act or buy</a:t>
            </a:r>
          </a:p>
          <a:p>
            <a:pPr algn="l">
              <a:buFont typeface="+mj-lt"/>
              <a:buAutoNum type="arabicPeriod"/>
            </a:pPr>
            <a:r>
              <a:rPr lang="en-US" b="0" i="0">
                <a:solidFill>
                  <a:srgbClr val="373D3F"/>
                </a:solidFill>
                <a:effectLst/>
                <a:latin typeface="Roboto"/>
              </a:rPr>
              <a:t>Cost: the customer’s cost to satisfy that want or need</a:t>
            </a:r>
            <a:r>
              <a:rPr lang="en-US" b="0" i="0" u="sng" baseline="30000">
                <a:solidFill>
                  <a:srgbClr val="373D3F"/>
                </a:solidFill>
                <a:effectLst/>
                <a:latin typeface="Roboto"/>
                <a:hlinkClick r:id="rId4" tooltip="Lauterborn, B. (1990). New Marketing Litany: Four Ps Passé: C-Words Take Over. Advertising Age, 61(41), 26."/>
              </a:rPr>
              <a:t>[2]</a:t>
            </a:r>
            <a:endParaRPr lang="en-US" b="0" i="0">
              <a:solidFill>
                <a:srgbClr val="373D3F"/>
              </a:solidFill>
              <a:effectLst/>
              <a:latin typeface="Roboto"/>
            </a:endParaRPr>
          </a:p>
          <a:p>
            <a:endParaRPr lang="en-CA"/>
          </a:p>
          <a:p>
            <a:r>
              <a:rPr lang="en-CA">
                <a:effectLst/>
              </a:rPr>
              <a:t>Product  Consumer solution</a:t>
            </a:r>
            <a:endParaRPr lang="en-CA"/>
          </a:p>
          <a:p>
            <a:pPr>
              <a:lnSpc>
                <a:spcPts val="1345"/>
              </a:lnSpc>
              <a:spcBef>
                <a:spcPts val="1834"/>
              </a:spcBef>
            </a:pP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A company will only sell what the consumer </a:t>
            </a:r>
            <a:r>
              <a:rPr lang="en-CA" sz="1800" i="1">
                <a:solidFill>
                  <a:srgbClr val="373D3F"/>
                </a:solidFill>
                <a:latin typeface="Arial" panose="020B0604020202020204" pitchFamily="34" charset="0"/>
                <a:ea typeface="Times New Roman" panose="02020603050405020304" pitchFamily="18" charset="0"/>
                <a:cs typeface="Times New Roman" panose="02020603050405020304" pitchFamily="18" charset="0"/>
              </a:rPr>
              <a:t>specifically</a:t>
            </a: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 wants to buy. So, marketers should study consumer wants and needs in order to attract them one by one with something he/she wants to purchase.</a:t>
            </a:r>
          </a:p>
          <a:p>
            <a:pPr>
              <a:lnSpc>
                <a:spcPts val="1345"/>
              </a:lnSpc>
              <a:spcBef>
                <a:spcPts val="1834"/>
              </a:spcBef>
            </a:pPr>
            <a:endParaRPr lang="en-CA" sz="1800">
              <a:solidFill>
                <a:srgbClr val="373D3F"/>
              </a:solidFill>
              <a:latin typeface="Arial" panose="020B0604020202020204" pitchFamily="34" charset="0"/>
              <a:ea typeface="Calibri" panose="020F0502020204030204" pitchFamily="34" charset="0"/>
              <a:cs typeface="Times New Roman" panose="02020603050405020304" pitchFamily="18" charset="0"/>
            </a:endParaRPr>
          </a:p>
          <a:p>
            <a:pPr>
              <a:lnSpc>
                <a:spcPts val="1345"/>
              </a:lnSpc>
              <a:spcBef>
                <a:spcPts val="1834"/>
              </a:spcBef>
            </a:pPr>
            <a:r>
              <a:rPr lang="en-CA" sz="2900"/>
              <a:t>Price  Cost</a:t>
            </a:r>
            <a:endParaRPr lang="en-CA" sz="1800">
              <a:latin typeface="Calibri" panose="020F0502020204030204" pitchFamily="34" charset="0"/>
              <a:ea typeface="Calibri" panose="020F0502020204030204" pitchFamily="34" charset="0"/>
              <a:cs typeface="Times New Roman" panose="02020603050405020304" pitchFamily="18" charset="0"/>
            </a:endParaRPr>
          </a:p>
          <a:p>
            <a:pPr>
              <a:lnSpc>
                <a:spcPts val="1345"/>
              </a:lnSpc>
              <a:spcBef>
                <a:spcPts val="1834"/>
              </a:spcBef>
            </a:pP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Price is only a part of the total </a:t>
            </a:r>
            <a:r>
              <a:rPr lang="en-CA" sz="1800" i="1">
                <a:solidFill>
                  <a:srgbClr val="373D3F"/>
                </a:solidFill>
                <a:latin typeface="Arial" panose="020B0604020202020204" pitchFamily="34" charset="0"/>
                <a:ea typeface="Times New Roman" panose="02020603050405020304" pitchFamily="18" charset="0"/>
                <a:cs typeface="Times New Roman" panose="02020603050405020304" pitchFamily="18" charset="0"/>
              </a:rPr>
              <a:t>cost to satisfy</a:t>
            </a: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 a want or a need. For example, the total cost might be the </a:t>
            </a:r>
            <a:r>
              <a:rPr lang="en-CA" sz="1800" i="1">
                <a:solidFill>
                  <a:srgbClr val="373D3F"/>
                </a:solidFill>
                <a:latin typeface="Arial" panose="020B0604020202020204" pitchFamily="34" charset="0"/>
                <a:ea typeface="Times New Roman" panose="02020603050405020304" pitchFamily="18" charset="0"/>
                <a:cs typeface="Times New Roman" panose="02020603050405020304" pitchFamily="18" charset="0"/>
              </a:rPr>
              <a:t>cost of time</a:t>
            </a: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 in acquiring a good or a service, along with the </a:t>
            </a:r>
            <a:r>
              <a:rPr lang="en-CA" sz="1800" i="1">
                <a:solidFill>
                  <a:srgbClr val="373D3F"/>
                </a:solidFill>
                <a:latin typeface="Arial" panose="020B0604020202020204" pitchFamily="34" charset="0"/>
                <a:ea typeface="Times New Roman" panose="02020603050405020304" pitchFamily="18" charset="0"/>
                <a:cs typeface="Times New Roman" panose="02020603050405020304" pitchFamily="18" charset="0"/>
              </a:rPr>
              <a:t>cost of conscience</a:t>
            </a: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 in consuming it. It reflects the total cost of ownership. Many factors affect cost, including but not limited to the customer’s cost to change or implement the new product or service and the customer’s cost for not selecting a competitor’s product or service.</a:t>
            </a:r>
          </a:p>
          <a:p>
            <a:pPr>
              <a:lnSpc>
                <a:spcPts val="1345"/>
              </a:lnSpc>
              <a:spcBef>
                <a:spcPts val="1834"/>
              </a:spcBef>
            </a:pPr>
            <a:endParaRPr lang="en-CA" sz="1800">
              <a:solidFill>
                <a:srgbClr val="373D3F"/>
              </a:solidFill>
              <a:latin typeface="Arial" panose="020B0604020202020204" pitchFamily="34" charset="0"/>
              <a:ea typeface="Calibri" panose="020F0502020204030204" pitchFamily="34" charset="0"/>
              <a:cs typeface="Times New Roman" panose="02020603050405020304" pitchFamily="18" charset="0"/>
            </a:endParaRPr>
          </a:p>
          <a:p>
            <a:pPr>
              <a:lnSpc>
                <a:spcPts val="1345"/>
              </a:lnSpc>
              <a:spcBef>
                <a:spcPts val="1834"/>
              </a:spcBef>
            </a:pPr>
            <a:r>
              <a:rPr lang="en-CA" sz="2900"/>
              <a:t>Promotion  Communication</a:t>
            </a:r>
            <a:endParaRPr lang="en-CA" sz="1800">
              <a:latin typeface="Calibri" panose="020F0502020204030204" pitchFamily="34" charset="0"/>
              <a:ea typeface="Calibri" panose="020F0502020204030204" pitchFamily="34" charset="0"/>
              <a:cs typeface="Times New Roman" panose="02020603050405020304" pitchFamily="18" charset="0"/>
            </a:endParaRPr>
          </a:p>
          <a:p>
            <a:pPr>
              <a:lnSpc>
                <a:spcPts val="1345"/>
              </a:lnSpc>
              <a:spcBef>
                <a:spcPts val="1834"/>
              </a:spcBef>
            </a:pP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Communications can include advertising, public relations, personal selling, viral advertising, and any form of communication between the organization and the consumer.</a:t>
            </a:r>
            <a:endParaRPr lang="en-CA" sz="1800">
              <a:latin typeface="Calibri" panose="020F0502020204030204" pitchFamily="34" charset="0"/>
              <a:ea typeface="Calibri" panose="020F0502020204030204" pitchFamily="34" charset="0"/>
              <a:cs typeface="Times New Roman" panose="02020603050405020304" pitchFamily="18" charset="0"/>
            </a:endParaRPr>
          </a:p>
          <a:p>
            <a:pPr>
              <a:lnSpc>
                <a:spcPts val="1345"/>
              </a:lnSpc>
              <a:spcBef>
                <a:spcPts val="1834"/>
              </a:spcBef>
            </a:pPr>
            <a:endPar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345"/>
              </a:lnSpc>
              <a:spcBef>
                <a:spcPts val="1834"/>
              </a:spcBef>
            </a:pPr>
            <a:r>
              <a:rPr lang="en-CA" sz="2900"/>
              <a:t>Place  Convenience</a:t>
            </a:r>
            <a:endPar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345"/>
              </a:lnSpc>
              <a:spcBef>
                <a:spcPts val="1834"/>
              </a:spcBef>
            </a:pP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In the era of Internet, catalogs, credit cards, and smartphones, often people don’t have to go to a particular place to satisfy a want or a need, nor are they limited to a few places to satisfy them. Marketers should know how the target market prefers to buy, how to be there and be ubiquitous, in order to provide </a:t>
            </a:r>
            <a:r>
              <a:rPr lang="en-CA" sz="1800" i="1">
                <a:solidFill>
                  <a:srgbClr val="373D3F"/>
                </a:solidFill>
                <a:latin typeface="Arial" panose="020B0604020202020204" pitchFamily="34" charset="0"/>
                <a:ea typeface="Times New Roman" panose="02020603050405020304" pitchFamily="18" charset="0"/>
                <a:cs typeface="Times New Roman" panose="02020603050405020304" pitchFamily="18" charset="0"/>
              </a:rPr>
              <a:t>convenience of buying</a:t>
            </a:r>
            <a:r>
              <a:rPr lang="en-CA" sz="1800">
                <a:solidFill>
                  <a:srgbClr val="373D3F"/>
                </a:solidFill>
                <a:latin typeface="Arial" panose="020B0604020202020204" pitchFamily="34" charset="0"/>
                <a:ea typeface="Times New Roman" panose="02020603050405020304" pitchFamily="18" charset="0"/>
                <a:cs typeface="Times New Roman" panose="02020603050405020304" pitchFamily="18" charset="0"/>
              </a:rPr>
              <a:t>. With the rise of Internet and hybrid models of purchasing, “place” is becoming less relevant. Convenience takes into account the ease of buying the product, finding the product, finding information about the product, and several other factors</a:t>
            </a:r>
            <a:endParaRPr lang="en-CA" sz="1800">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10</a:t>
            </a:fld>
            <a:endParaRPr lang="en-CA"/>
          </a:p>
        </p:txBody>
      </p:sp>
    </p:spTree>
    <p:extLst>
      <p:ext uri="{BB962C8B-B14F-4D97-AF65-F5344CB8AC3E}">
        <p14:creationId xmlns:p14="http://schemas.microsoft.com/office/powerpoint/2010/main" val="155265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93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NSCC MKTG 1010</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183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NSCC MKTG 1010</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98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NSCC MKTG 1010</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593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NSCC MKTG 1010</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67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Page</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NSCC MKTG 1010</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8257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Page</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NSCC MKTG 1010</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634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Page</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NSCC MKTG 1010</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4748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69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r>
              <a:rPr lang="en-US"/>
              <a:t>Page</a:t>
            </a:r>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r>
              <a:rPr lang="en-US"/>
              <a:t>NSCC MKTG 1010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400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Page</a:t>
            </a:r>
          </a:p>
        </p:txBody>
      </p:sp>
      <p:sp>
        <p:nvSpPr>
          <p:cNvPr id="6" name="Footer Placeholder 5"/>
          <p:cNvSpPr>
            <a:spLocks noGrp="1"/>
          </p:cNvSpPr>
          <p:nvPr>
            <p:ph type="ftr" sz="quarter" idx="11"/>
          </p:nvPr>
        </p:nvSpPr>
        <p:spPr>
          <a:xfrm>
            <a:off x="822959" y="6446839"/>
            <a:ext cx="5113697" cy="365125"/>
          </a:xfrm>
        </p:spPr>
        <p:txBody>
          <a:bodyPr/>
          <a:lstStyle/>
          <a:p>
            <a:pPr algn="l"/>
            <a:r>
              <a:rPr lang="en-US"/>
              <a:t>NSCC MKTG 1010</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8338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800">
                <a:solidFill>
                  <a:srgbClr val="FFFFFF"/>
                </a:solidFill>
              </a:defRPr>
            </a:lvl1pPr>
          </a:lstStyle>
          <a:p>
            <a:r>
              <a:rPr lang="en-US"/>
              <a:t>Page</a:t>
            </a:r>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NSCC MKTG 1010</a:t>
            </a:r>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15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quicksprout.com/value-propos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AB2-6824-F34D-9202-56D0E3F26DE7}"/>
              </a:ext>
            </a:extLst>
          </p:cNvPr>
          <p:cNvSpPr>
            <a:spLocks noGrp="1"/>
          </p:cNvSpPr>
          <p:nvPr>
            <p:ph type="ctrTitle"/>
          </p:nvPr>
        </p:nvSpPr>
        <p:spPr>
          <a:xfrm>
            <a:off x="822722" y="758826"/>
            <a:ext cx="7543800" cy="4062326"/>
          </a:xfrm>
        </p:spPr>
        <p:txBody>
          <a:bodyPr anchor="b">
            <a:normAutofit/>
          </a:bodyPr>
          <a:lstStyle/>
          <a:p>
            <a:r>
              <a:rPr lang="en-US" sz="8400"/>
              <a:t>Introduction to Marketing</a:t>
            </a:r>
          </a:p>
        </p:txBody>
      </p:sp>
      <p:sp>
        <p:nvSpPr>
          <p:cNvPr id="8" name="Subtitle 7">
            <a:extLst>
              <a:ext uri="{FF2B5EF4-FFF2-40B4-BE49-F238E27FC236}">
                <a16:creationId xmlns:a16="http://schemas.microsoft.com/office/drawing/2014/main" id="{F1A231B1-074C-A844-80F5-3575D4B43B19}"/>
              </a:ext>
            </a:extLst>
          </p:cNvPr>
          <p:cNvSpPr>
            <a:spLocks noGrp="1"/>
          </p:cNvSpPr>
          <p:nvPr>
            <p:ph type="subTitle" idx="1"/>
          </p:nvPr>
        </p:nvSpPr>
        <p:spPr>
          <a:xfrm>
            <a:off x="825103" y="5305783"/>
            <a:ext cx="7543800" cy="793389"/>
          </a:xfrm>
        </p:spPr>
        <p:txBody>
          <a:bodyPr anchor="t">
            <a:normAutofit/>
          </a:bodyPr>
          <a:lstStyle/>
          <a:p>
            <a:r>
              <a:rPr lang="en-US"/>
              <a:t>Module 2: Marketing Function</a:t>
            </a:r>
          </a:p>
        </p:txBody>
      </p:sp>
      <p:cxnSp>
        <p:nvCxnSpPr>
          <p:cNvPr id="15" name="Straight Connector 14">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593" y="5063468"/>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5BA3-DDCD-488C-A750-DB2F33E8B0E6}"/>
              </a:ext>
            </a:extLst>
          </p:cNvPr>
          <p:cNvSpPr>
            <a:spLocks noGrp="1"/>
          </p:cNvSpPr>
          <p:nvPr>
            <p:ph type="title"/>
          </p:nvPr>
        </p:nvSpPr>
        <p:spPr/>
        <p:txBody>
          <a:bodyPr/>
          <a:lstStyle/>
          <a:p>
            <a:r>
              <a:rPr lang="en-US"/>
              <a:t>Evolving Definitions of the Marketing Mix</a:t>
            </a:r>
            <a:endParaRPr lang="en-CA"/>
          </a:p>
        </p:txBody>
      </p:sp>
      <p:sp>
        <p:nvSpPr>
          <p:cNvPr id="3" name="Text Placeholder 2">
            <a:extLst>
              <a:ext uri="{FF2B5EF4-FFF2-40B4-BE49-F238E27FC236}">
                <a16:creationId xmlns:a16="http://schemas.microsoft.com/office/drawing/2014/main" id="{23029785-C954-4B06-805E-E649E1542E9A}"/>
              </a:ext>
            </a:extLst>
          </p:cNvPr>
          <p:cNvSpPr>
            <a:spLocks noGrp="1"/>
          </p:cNvSpPr>
          <p:nvPr>
            <p:ph type="body" idx="1"/>
          </p:nvPr>
        </p:nvSpPr>
        <p:spPr/>
        <p:txBody>
          <a:bodyPr/>
          <a:lstStyle/>
          <a:p>
            <a:r>
              <a:rPr lang="en-CA"/>
              <a:t>The 4 P’s</a:t>
            </a:r>
          </a:p>
        </p:txBody>
      </p:sp>
      <p:sp>
        <p:nvSpPr>
          <p:cNvPr id="4" name="Content Placeholder 3">
            <a:extLst>
              <a:ext uri="{FF2B5EF4-FFF2-40B4-BE49-F238E27FC236}">
                <a16:creationId xmlns:a16="http://schemas.microsoft.com/office/drawing/2014/main" id="{17D07E02-0117-4B31-9AB4-0E1DA8133AA1}"/>
              </a:ext>
            </a:extLst>
          </p:cNvPr>
          <p:cNvSpPr>
            <a:spLocks noGrp="1"/>
          </p:cNvSpPr>
          <p:nvPr>
            <p:ph sz="half" idx="2"/>
          </p:nvPr>
        </p:nvSpPr>
        <p:spPr/>
        <p:txBody>
          <a:bodyPr/>
          <a:lstStyle/>
          <a:p>
            <a:pPr fontAlgn="base"/>
            <a:r>
              <a:rPr lang="en-US"/>
              <a:t>Product</a:t>
            </a:r>
          </a:p>
          <a:p>
            <a:pPr fontAlgn="base"/>
            <a:r>
              <a:rPr lang="en-US"/>
              <a:t>Price</a:t>
            </a:r>
          </a:p>
          <a:p>
            <a:pPr fontAlgn="base"/>
            <a:r>
              <a:rPr lang="en-US"/>
              <a:t>Promotion</a:t>
            </a:r>
          </a:p>
          <a:p>
            <a:pPr fontAlgn="base"/>
            <a:r>
              <a:rPr lang="en-US"/>
              <a:t>Place</a:t>
            </a:r>
          </a:p>
          <a:p>
            <a:endParaRPr lang="en-CA"/>
          </a:p>
        </p:txBody>
      </p:sp>
      <p:sp>
        <p:nvSpPr>
          <p:cNvPr id="5" name="Text Placeholder 4">
            <a:extLst>
              <a:ext uri="{FF2B5EF4-FFF2-40B4-BE49-F238E27FC236}">
                <a16:creationId xmlns:a16="http://schemas.microsoft.com/office/drawing/2014/main" id="{F6071C19-B804-471A-9F54-B70D06D95D39}"/>
              </a:ext>
            </a:extLst>
          </p:cNvPr>
          <p:cNvSpPr>
            <a:spLocks noGrp="1"/>
          </p:cNvSpPr>
          <p:nvPr>
            <p:ph type="body" sz="quarter" idx="3"/>
          </p:nvPr>
        </p:nvSpPr>
        <p:spPr/>
        <p:txBody>
          <a:bodyPr/>
          <a:lstStyle/>
          <a:p>
            <a:r>
              <a:rPr lang="en-CA"/>
              <a:t>The 4 C’s</a:t>
            </a:r>
          </a:p>
        </p:txBody>
      </p:sp>
      <p:sp>
        <p:nvSpPr>
          <p:cNvPr id="6" name="Content Placeholder 5">
            <a:extLst>
              <a:ext uri="{FF2B5EF4-FFF2-40B4-BE49-F238E27FC236}">
                <a16:creationId xmlns:a16="http://schemas.microsoft.com/office/drawing/2014/main" id="{84D4D0A3-364B-4F1D-AFAD-272C06DFB0AE}"/>
              </a:ext>
            </a:extLst>
          </p:cNvPr>
          <p:cNvSpPr>
            <a:spLocks noGrp="1"/>
          </p:cNvSpPr>
          <p:nvPr>
            <p:ph sz="quarter" idx="4"/>
          </p:nvPr>
        </p:nvSpPr>
        <p:spPr/>
        <p:txBody>
          <a:bodyPr/>
          <a:lstStyle/>
          <a:p>
            <a:pPr fontAlgn="base"/>
            <a:r>
              <a:rPr lang="en-US"/>
              <a:t>Consumer solution</a:t>
            </a:r>
          </a:p>
          <a:p>
            <a:pPr fontAlgn="base"/>
            <a:r>
              <a:rPr lang="en-US"/>
              <a:t>Cost</a:t>
            </a:r>
          </a:p>
          <a:p>
            <a:pPr fontAlgn="base"/>
            <a:r>
              <a:rPr lang="en-US"/>
              <a:t>Communication</a:t>
            </a:r>
          </a:p>
          <a:p>
            <a:pPr fontAlgn="base"/>
            <a:r>
              <a:rPr lang="en-US"/>
              <a:t>Convenience</a:t>
            </a:r>
          </a:p>
          <a:p>
            <a:endParaRPr lang="en-CA"/>
          </a:p>
        </p:txBody>
      </p:sp>
      <p:sp>
        <p:nvSpPr>
          <p:cNvPr id="7" name="Date Placeholder 6">
            <a:extLst>
              <a:ext uri="{FF2B5EF4-FFF2-40B4-BE49-F238E27FC236}">
                <a16:creationId xmlns:a16="http://schemas.microsoft.com/office/drawing/2014/main" id="{B4B6DE73-D9C5-4732-A62A-22B34092B8C3}"/>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1F27B617-A09F-4DFD-8894-36C90C075471}"/>
              </a:ext>
            </a:extLst>
          </p:cNvPr>
          <p:cNvSpPr>
            <a:spLocks noGrp="1"/>
          </p:cNvSpPr>
          <p:nvPr>
            <p:ph type="ftr" sz="quarter" idx="11"/>
          </p:nvPr>
        </p:nvSpPr>
        <p:spPr/>
        <p:txBody>
          <a:bodyPr/>
          <a:lstStyle/>
          <a:p>
            <a:r>
              <a:rPr lang="en-US"/>
              <a:t>NSCC MKTG 1010</a:t>
            </a:r>
          </a:p>
        </p:txBody>
      </p:sp>
      <p:sp>
        <p:nvSpPr>
          <p:cNvPr id="9" name="Slide Number Placeholder 8">
            <a:extLst>
              <a:ext uri="{FF2B5EF4-FFF2-40B4-BE49-F238E27FC236}">
                <a16:creationId xmlns:a16="http://schemas.microsoft.com/office/drawing/2014/main" id="{86444051-CD3C-43EF-A76A-0AAAC31CD5B3}"/>
              </a:ext>
            </a:extLst>
          </p:cNvPr>
          <p:cNvSpPr>
            <a:spLocks noGrp="1"/>
          </p:cNvSpPr>
          <p:nvPr>
            <p:ph type="sldNum" sz="quarter" idx="12"/>
          </p:nvPr>
        </p:nvSpPr>
        <p:spPr/>
        <p:txBody>
          <a:bodyPr/>
          <a:lstStyle/>
          <a:p>
            <a:fld id="{3A98EE3D-8CD1-4C3F-BD1C-C98C9596463C}" type="slidenum">
              <a:rPr lang="en-US" smtClean="0"/>
              <a:t>10</a:t>
            </a:fld>
            <a:endParaRPr lang="en-US"/>
          </a:p>
        </p:txBody>
      </p:sp>
    </p:spTree>
    <p:extLst>
      <p:ext uri="{BB962C8B-B14F-4D97-AF65-F5344CB8AC3E}">
        <p14:creationId xmlns:p14="http://schemas.microsoft.com/office/powerpoint/2010/main" val="398929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72CAA-FED2-1E46-9C92-920F085E9ACE}"/>
              </a:ext>
            </a:extLst>
          </p:cNvPr>
          <p:cNvSpPr>
            <a:spLocks noGrp="1"/>
          </p:cNvSpPr>
          <p:nvPr>
            <p:ph type="title"/>
          </p:nvPr>
        </p:nvSpPr>
        <p:spPr>
          <a:xfrm>
            <a:off x="777240" y="286603"/>
            <a:ext cx="7543800" cy="1450757"/>
          </a:xfrm>
        </p:spPr>
        <p:txBody>
          <a:bodyPr>
            <a:normAutofit/>
          </a:bodyPr>
          <a:lstStyle/>
          <a:p>
            <a:r>
              <a:rPr lang="en-US"/>
              <a:t>Product vs Customer Solution</a:t>
            </a:r>
          </a:p>
        </p:txBody>
      </p:sp>
      <p:cxnSp>
        <p:nvCxnSpPr>
          <p:cNvPr id="143" name="Straight Connector 14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631"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ADFC4DF-B3C0-4C33-B1D4-A857075C8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88" r="-2" b="6006"/>
          <a:stretch/>
        </p:blipFill>
        <p:spPr bwMode="auto">
          <a:xfrm>
            <a:off x="777240" y="3017447"/>
            <a:ext cx="2204636" cy="1942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ca Cola logo on a white background free image">
            <a:extLst>
              <a:ext uri="{FF2B5EF4-FFF2-40B4-BE49-F238E27FC236}">
                <a16:creationId xmlns:a16="http://schemas.microsoft.com/office/drawing/2014/main" id="{671596C9-B0C2-4E9C-AE6B-D06FD411E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6" r="11521"/>
          <a:stretch/>
        </p:blipFill>
        <p:spPr bwMode="auto">
          <a:xfrm>
            <a:off x="3207344" y="2957641"/>
            <a:ext cx="2204635" cy="2062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D97E4FB4-04AB-1D45-BBBC-BB26956B6012}"/>
              </a:ext>
            </a:extLst>
          </p:cNvPr>
          <p:cNvSpPr>
            <a:spLocks noGrp="1"/>
          </p:cNvSpPr>
          <p:nvPr>
            <p:ph type="body" idx="1"/>
          </p:nvPr>
        </p:nvSpPr>
        <p:spPr>
          <a:xfrm>
            <a:off x="5653278" y="2108201"/>
            <a:ext cx="2667762" cy="3760891"/>
          </a:xfrm>
        </p:spPr>
        <p:txBody>
          <a:bodyPr>
            <a:normAutofit/>
          </a:bodyPr>
          <a:lstStyle/>
          <a:p>
            <a:pPr marL="21431" indent="0">
              <a:buNone/>
            </a:pPr>
            <a:r>
              <a:rPr lang="en-US"/>
              <a:t>A company will only sell what the consumer specifically wants to buy. So, marketers should study consumer wants and needs to attract them.</a:t>
            </a:r>
          </a:p>
          <a:p>
            <a:endParaRPr lang="en-US"/>
          </a:p>
        </p:txBody>
      </p:sp>
      <p:sp>
        <p:nvSpPr>
          <p:cNvPr id="145" name="Rectangle 14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3A7F9C71-C307-4867-B4CA-6DC80E15EEB1}"/>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3" name="Date Placeholder 2">
            <a:extLst>
              <a:ext uri="{FF2B5EF4-FFF2-40B4-BE49-F238E27FC236}">
                <a16:creationId xmlns:a16="http://schemas.microsoft.com/office/drawing/2014/main" id="{6BB804C4-9CC5-4441-ABE9-94FCACB8D53F}"/>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5" name="Slide Number Placeholder 4">
            <a:extLst>
              <a:ext uri="{FF2B5EF4-FFF2-40B4-BE49-F238E27FC236}">
                <a16:creationId xmlns:a16="http://schemas.microsoft.com/office/drawing/2014/main" id="{29ECDD7C-BAAF-4128-9E60-91BB56A7C0C6}"/>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7632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72CAA-FED2-1E46-9C92-920F085E9ACE}"/>
              </a:ext>
            </a:extLst>
          </p:cNvPr>
          <p:cNvSpPr>
            <a:spLocks noGrp="1"/>
          </p:cNvSpPr>
          <p:nvPr>
            <p:ph type="title"/>
          </p:nvPr>
        </p:nvSpPr>
        <p:spPr>
          <a:xfrm>
            <a:off x="3731078" y="634946"/>
            <a:ext cx="4931229" cy="1450757"/>
          </a:xfrm>
        </p:spPr>
        <p:txBody>
          <a:bodyPr>
            <a:normAutofit/>
          </a:bodyPr>
          <a:lstStyle/>
          <a:p>
            <a:r>
              <a:rPr lang="en-US"/>
              <a:t>Price vs Cost</a:t>
            </a:r>
          </a:p>
        </p:txBody>
      </p:sp>
      <p:pic>
        <p:nvPicPr>
          <p:cNvPr id="2050" name="Picture 2">
            <a:extLst>
              <a:ext uri="{FF2B5EF4-FFF2-40B4-BE49-F238E27FC236}">
                <a16:creationId xmlns:a16="http://schemas.microsoft.com/office/drawing/2014/main" id="{C01AF11A-CC20-4346-A8ED-44CA8B6F3A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500" y="1813013"/>
            <a:ext cx="2771384" cy="27713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97611" y="2246569"/>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E4FB4-04AB-1D45-BBBC-BB26956B6012}"/>
              </a:ext>
            </a:extLst>
          </p:cNvPr>
          <p:cNvSpPr>
            <a:spLocks noGrp="1"/>
          </p:cNvSpPr>
          <p:nvPr>
            <p:ph type="body" idx="1"/>
          </p:nvPr>
        </p:nvSpPr>
        <p:spPr>
          <a:xfrm>
            <a:off x="3730283" y="2407436"/>
            <a:ext cx="4932024" cy="3461657"/>
          </a:xfrm>
        </p:spPr>
        <p:txBody>
          <a:bodyPr>
            <a:normAutofit/>
          </a:bodyPr>
          <a:lstStyle/>
          <a:p>
            <a:pPr marL="21431" indent="0" fontAlgn="ctr">
              <a:lnSpc>
                <a:spcPct val="100000"/>
              </a:lnSpc>
              <a:buNone/>
            </a:pPr>
            <a:r>
              <a:rPr lang="en-US">
                <a:ea typeface="Tahoma" panose="020B0604030504040204" pitchFamily="34" charset="0"/>
                <a:cs typeface="Tahoma" panose="020B0604030504040204" pitchFamily="34" charset="0"/>
              </a:rPr>
              <a:t>Price is only a part of the total </a:t>
            </a:r>
            <a:r>
              <a:rPr lang="en-US" i="1">
                <a:ea typeface="Tahoma" panose="020B0604030504040204" pitchFamily="34" charset="0"/>
                <a:cs typeface="Tahoma" panose="020B0604030504040204" pitchFamily="34" charset="0"/>
              </a:rPr>
              <a:t>cost to satisfy</a:t>
            </a:r>
            <a:r>
              <a:rPr lang="en-US">
                <a:ea typeface="Tahoma" panose="020B0604030504040204" pitchFamily="34" charset="0"/>
                <a:cs typeface="Tahoma" panose="020B0604030504040204" pitchFamily="34" charset="0"/>
              </a:rPr>
              <a:t> a want or a need. For example, the total cost might be the </a:t>
            </a:r>
            <a:r>
              <a:rPr lang="en-US" i="1">
                <a:ea typeface="Tahoma" panose="020B0604030504040204" pitchFamily="34" charset="0"/>
                <a:cs typeface="Tahoma" panose="020B0604030504040204" pitchFamily="34" charset="0"/>
              </a:rPr>
              <a:t>cost of time</a:t>
            </a:r>
            <a:r>
              <a:rPr lang="en-US">
                <a:ea typeface="Tahoma" panose="020B0604030504040204" pitchFamily="34" charset="0"/>
                <a:cs typeface="Tahoma" panose="020B0604030504040204" pitchFamily="34" charset="0"/>
              </a:rPr>
              <a:t> in acquiring a good or a service, along with the </a:t>
            </a:r>
            <a:r>
              <a:rPr lang="en-US" i="1">
                <a:ea typeface="Tahoma" panose="020B0604030504040204" pitchFamily="34" charset="0"/>
                <a:cs typeface="Tahoma" panose="020B0604030504040204" pitchFamily="34" charset="0"/>
              </a:rPr>
              <a:t>cost of conscience</a:t>
            </a:r>
            <a:r>
              <a:rPr lang="en-US">
                <a:ea typeface="Tahoma" panose="020B0604030504040204" pitchFamily="34" charset="0"/>
                <a:cs typeface="Tahoma" panose="020B0604030504040204" pitchFamily="34" charset="0"/>
              </a:rPr>
              <a:t> in consuming it. It reflects the total cost of ownership. Many factors affect cost, including but not limited to the customer’s cost to change or implement the new product or service and the customer’s cost for not selecting a competitor’s product or service.</a:t>
            </a:r>
          </a:p>
        </p:txBody>
      </p:sp>
      <p:sp>
        <p:nvSpPr>
          <p:cNvPr id="75" name="Rectangle 74">
            <a:extLst>
              <a:ext uri="{FF2B5EF4-FFF2-40B4-BE49-F238E27FC236}">
                <a16:creationId xmlns:a16="http://schemas.microsoft.com/office/drawing/2014/main" id="{3BD57AB6-3172-4520-B22E-FCD0184F3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CE9B1FA1-0BC6-4550-AB45-A8CD220AD47D}"/>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3" name="Date Placeholder 2">
            <a:extLst>
              <a:ext uri="{FF2B5EF4-FFF2-40B4-BE49-F238E27FC236}">
                <a16:creationId xmlns:a16="http://schemas.microsoft.com/office/drawing/2014/main" id="{90D057DD-7661-4146-A006-3A4CCF4D1EDC}"/>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5" name="Slide Number Placeholder 4">
            <a:extLst>
              <a:ext uri="{FF2B5EF4-FFF2-40B4-BE49-F238E27FC236}">
                <a16:creationId xmlns:a16="http://schemas.microsoft.com/office/drawing/2014/main" id="{1805241C-2709-4A7B-8EA0-413B6AE8F0BF}"/>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84071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72CAA-FED2-1E46-9C92-920F085E9ACE}"/>
              </a:ext>
            </a:extLst>
          </p:cNvPr>
          <p:cNvSpPr>
            <a:spLocks noGrp="1"/>
          </p:cNvSpPr>
          <p:nvPr>
            <p:ph type="title"/>
          </p:nvPr>
        </p:nvSpPr>
        <p:spPr>
          <a:xfrm>
            <a:off x="822960" y="286603"/>
            <a:ext cx="4828022" cy="1450757"/>
          </a:xfrm>
        </p:spPr>
        <p:txBody>
          <a:bodyPr>
            <a:normAutofit/>
          </a:bodyPr>
          <a:lstStyle/>
          <a:p>
            <a:r>
              <a:rPr lang="en-US"/>
              <a:t>Promotion vs Communication</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5846"/>
            <a:ext cx="4663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E4FB4-04AB-1D45-BBBC-BB26956B6012}"/>
              </a:ext>
            </a:extLst>
          </p:cNvPr>
          <p:cNvSpPr>
            <a:spLocks noGrp="1"/>
          </p:cNvSpPr>
          <p:nvPr>
            <p:ph type="body" idx="1"/>
          </p:nvPr>
        </p:nvSpPr>
        <p:spPr>
          <a:xfrm>
            <a:off x="822960" y="2108201"/>
            <a:ext cx="4791182" cy="3760891"/>
          </a:xfrm>
        </p:spPr>
        <p:txBody>
          <a:bodyPr>
            <a:normAutofit/>
          </a:bodyPr>
          <a:lstStyle/>
          <a:p>
            <a:pPr marL="21431" indent="0">
              <a:buNone/>
            </a:pPr>
            <a:r>
              <a:rPr lang="en-US"/>
              <a:t>Communications can include advertising, public relations, personal selling, viral advertising, and any form of communication between the organization and the consumer.</a:t>
            </a:r>
          </a:p>
        </p:txBody>
      </p:sp>
      <p:pic>
        <p:nvPicPr>
          <p:cNvPr id="3074" name="Picture 2">
            <a:extLst>
              <a:ext uri="{FF2B5EF4-FFF2-40B4-BE49-F238E27FC236}">
                <a16:creationId xmlns:a16="http://schemas.microsoft.com/office/drawing/2014/main" id="{63A13F84-2401-44E2-83BA-7616039584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752" y="1919014"/>
            <a:ext cx="2559385" cy="255938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41E02DD8-C01E-4C01-A8AC-094FBF79A968}"/>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3" name="Date Placeholder 2">
            <a:extLst>
              <a:ext uri="{FF2B5EF4-FFF2-40B4-BE49-F238E27FC236}">
                <a16:creationId xmlns:a16="http://schemas.microsoft.com/office/drawing/2014/main" id="{4D59B4F9-81EE-41DA-A5A5-142E2E52536E}"/>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5" name="Slide Number Placeholder 4">
            <a:extLst>
              <a:ext uri="{FF2B5EF4-FFF2-40B4-BE49-F238E27FC236}">
                <a16:creationId xmlns:a16="http://schemas.microsoft.com/office/drawing/2014/main" id="{9F5BBA6F-5FBD-44B3-9AA1-306B207EA8BD}"/>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244411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72CAA-FED2-1E46-9C92-920F085E9ACE}"/>
              </a:ext>
            </a:extLst>
          </p:cNvPr>
          <p:cNvSpPr>
            <a:spLocks noGrp="1"/>
          </p:cNvSpPr>
          <p:nvPr>
            <p:ph type="title"/>
          </p:nvPr>
        </p:nvSpPr>
        <p:spPr>
          <a:xfrm>
            <a:off x="3731078" y="634946"/>
            <a:ext cx="4931229" cy="1450757"/>
          </a:xfrm>
        </p:spPr>
        <p:txBody>
          <a:bodyPr>
            <a:normAutofit/>
          </a:bodyPr>
          <a:lstStyle/>
          <a:p>
            <a:r>
              <a:rPr lang="en-US"/>
              <a:t>Place vs Convenience</a:t>
            </a:r>
          </a:p>
        </p:txBody>
      </p:sp>
      <p:pic>
        <p:nvPicPr>
          <p:cNvPr id="4098" name="Picture 2">
            <a:extLst>
              <a:ext uri="{FF2B5EF4-FFF2-40B4-BE49-F238E27FC236}">
                <a16:creationId xmlns:a16="http://schemas.microsoft.com/office/drawing/2014/main" id="{C91ED6A9-48EA-48F7-AFF8-F4D4112AC4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500" y="1813013"/>
            <a:ext cx="2771384" cy="2771384"/>
          </a:xfrm>
          <a:prstGeom prst="rect">
            <a:avLst/>
          </a:prstGeom>
          <a:noFill/>
          <a:extLst>
            <a:ext uri="{909E8E84-426E-40DD-AFC4-6F175D3DCCD1}">
              <a14:hiddenFill xmlns:a14="http://schemas.microsoft.com/office/drawing/2010/main">
                <a:solidFill>
                  <a:srgbClr val="FFFFFF"/>
                </a:solidFill>
              </a14:hiddenFill>
            </a:ext>
          </a:extLst>
        </p:spPr>
      </p:pic>
      <p:cxnSp>
        <p:nvCxnSpPr>
          <p:cNvPr id="4101" name="Straight Connector 72">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97611" y="2246569"/>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E4FB4-04AB-1D45-BBBC-BB26956B6012}"/>
              </a:ext>
            </a:extLst>
          </p:cNvPr>
          <p:cNvSpPr>
            <a:spLocks noGrp="1"/>
          </p:cNvSpPr>
          <p:nvPr>
            <p:ph type="body" idx="1"/>
          </p:nvPr>
        </p:nvSpPr>
        <p:spPr>
          <a:xfrm>
            <a:off x="3730283" y="2407436"/>
            <a:ext cx="4932024" cy="3461657"/>
          </a:xfrm>
        </p:spPr>
        <p:txBody>
          <a:bodyPr>
            <a:normAutofit/>
          </a:bodyPr>
          <a:lstStyle/>
          <a:p>
            <a:pPr marL="21431" indent="0" fontAlgn="ctr">
              <a:buNone/>
            </a:pPr>
            <a:r>
              <a:rPr lang="en-US">
                <a:ea typeface="Tahoma" panose="020B0604030504040204" pitchFamily="34" charset="0"/>
                <a:cs typeface="Tahoma" panose="020B0604030504040204" pitchFamily="34" charset="0"/>
              </a:rPr>
              <a:t>Marketers should know how the target market prefers to buy, how to be there and be ubiquitous, in order to provide </a:t>
            </a:r>
            <a:r>
              <a:rPr lang="en-US" i="1">
                <a:ea typeface="Tahoma" panose="020B0604030504040204" pitchFamily="34" charset="0"/>
                <a:cs typeface="Tahoma" panose="020B0604030504040204" pitchFamily="34" charset="0"/>
              </a:rPr>
              <a:t>convenience of buying</a:t>
            </a:r>
            <a:r>
              <a:rPr lang="en-US">
                <a:ea typeface="Tahoma" panose="020B0604030504040204" pitchFamily="34" charset="0"/>
                <a:cs typeface="Tahoma" panose="020B0604030504040204" pitchFamily="34" charset="0"/>
              </a:rPr>
              <a:t>. With the rise of Internet and hybrid models of purchasing, “place” is becoming less relevant. Convenience takes into account the ease of buying the product, finding the product, and finding information about the product. </a:t>
            </a:r>
          </a:p>
        </p:txBody>
      </p:sp>
      <p:sp>
        <p:nvSpPr>
          <p:cNvPr id="4102" name="Rectangle 74">
            <a:extLst>
              <a:ext uri="{FF2B5EF4-FFF2-40B4-BE49-F238E27FC236}">
                <a16:creationId xmlns:a16="http://schemas.microsoft.com/office/drawing/2014/main" id="{3BD57AB6-3172-4520-B22E-FCD0184F3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FF08F62A-16B9-4BFB-90B4-A40A75407FF9}"/>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3" name="Date Placeholder 2">
            <a:extLst>
              <a:ext uri="{FF2B5EF4-FFF2-40B4-BE49-F238E27FC236}">
                <a16:creationId xmlns:a16="http://schemas.microsoft.com/office/drawing/2014/main" id="{48A28CB6-9B39-41A0-A676-F818B93A482C}"/>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5" name="Slide Number Placeholder 4">
            <a:extLst>
              <a:ext uri="{FF2B5EF4-FFF2-40B4-BE49-F238E27FC236}">
                <a16:creationId xmlns:a16="http://schemas.microsoft.com/office/drawing/2014/main" id="{B9EF3456-C22E-4D09-8D72-EBEB6AB1DC01}"/>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14</a:t>
            </a:fld>
            <a:endParaRPr lang="en-US"/>
          </a:p>
        </p:txBody>
      </p:sp>
    </p:spTree>
    <p:extLst>
      <p:ext uri="{BB962C8B-B14F-4D97-AF65-F5344CB8AC3E}">
        <p14:creationId xmlns:p14="http://schemas.microsoft.com/office/powerpoint/2010/main" val="220730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5517-EDAA-6E45-992E-A6EA735EE84E}"/>
              </a:ext>
            </a:extLst>
          </p:cNvPr>
          <p:cNvSpPr>
            <a:spLocks noGrp="1"/>
          </p:cNvSpPr>
          <p:nvPr>
            <p:ph type="title"/>
          </p:nvPr>
        </p:nvSpPr>
        <p:spPr/>
        <p:txBody>
          <a:bodyPr/>
          <a:lstStyle/>
          <a:p>
            <a:r>
              <a:rPr lang="en-US"/>
              <a:t>Product</a:t>
            </a:r>
          </a:p>
        </p:txBody>
      </p:sp>
      <p:pic>
        <p:nvPicPr>
          <p:cNvPr id="4" name="Picture 3" descr="Product: Features, design, user experience, naming, branding, differentation. What solution does the customer want and need?">
            <a:extLst>
              <a:ext uri="{FF2B5EF4-FFF2-40B4-BE49-F238E27FC236}">
                <a16:creationId xmlns:a16="http://schemas.microsoft.com/office/drawing/2014/main" id="{DE5F46E9-CA8A-424A-B08B-F9A6ED38D5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7" b="89876" l="8301" r="91016">
                        <a14:foregroundMark x1="10352" y1="40853" x2="7715" y2="49378"/>
                        <a14:foregroundMark x1="7715" y1="49378" x2="8301" y2="59325"/>
                        <a14:foregroundMark x1="8301" y1="59325" x2="11133" y2="67318"/>
                        <a14:foregroundMark x1="89160" y1="18828" x2="91992" y2="27176"/>
                        <a14:foregroundMark x1="91992" y1="27176" x2="91016" y2="83126"/>
                        <a14:foregroundMark x1="91016" y1="83126" x2="89941" y2="85613"/>
                      </a14:backgroundRemoval>
                    </a14:imgEffect>
                  </a14:imgLayer>
                </a14:imgProps>
              </a:ext>
            </a:extLst>
          </a:blip>
          <a:stretch>
            <a:fillRect/>
          </a:stretch>
        </p:blipFill>
        <p:spPr>
          <a:xfrm>
            <a:off x="1143000" y="1543720"/>
            <a:ext cx="6858000" cy="3770561"/>
          </a:xfrm>
          <a:prstGeom prst="rect">
            <a:avLst/>
          </a:prstGeom>
        </p:spPr>
      </p:pic>
      <p:sp>
        <p:nvSpPr>
          <p:cNvPr id="3" name="Date Placeholder 2">
            <a:extLst>
              <a:ext uri="{FF2B5EF4-FFF2-40B4-BE49-F238E27FC236}">
                <a16:creationId xmlns:a16="http://schemas.microsoft.com/office/drawing/2014/main" id="{02FFD4CD-A8D4-4C14-86F9-802736133257}"/>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F92B63AD-1E08-44D2-BC3F-0720D622B2B1}"/>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DF89D25B-CB6A-43B4-8A60-F363E1FA40D9}"/>
              </a:ext>
            </a:extLst>
          </p:cNvPr>
          <p:cNvSpPr>
            <a:spLocks noGrp="1"/>
          </p:cNvSpPr>
          <p:nvPr>
            <p:ph type="sldNum" sz="quarter" idx="12"/>
          </p:nvPr>
        </p:nvSpPr>
        <p:spPr/>
        <p:txBody>
          <a:bodyPr/>
          <a:lstStyle/>
          <a:p>
            <a:fld id="{3A98EE3D-8CD1-4C3F-BD1C-C98C9596463C}" type="slidenum">
              <a:rPr lang="en-US" smtClean="0"/>
              <a:t>15</a:t>
            </a:fld>
            <a:endParaRPr lang="en-US"/>
          </a:p>
        </p:txBody>
      </p:sp>
    </p:spTree>
    <p:extLst>
      <p:ext uri="{BB962C8B-B14F-4D97-AF65-F5344CB8AC3E}">
        <p14:creationId xmlns:p14="http://schemas.microsoft.com/office/powerpoint/2010/main" val="305196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AB32-4385-F34E-8DE9-08283EE81DC8}"/>
              </a:ext>
            </a:extLst>
          </p:cNvPr>
          <p:cNvSpPr>
            <a:spLocks noGrp="1"/>
          </p:cNvSpPr>
          <p:nvPr>
            <p:ph type="title"/>
          </p:nvPr>
        </p:nvSpPr>
        <p:spPr/>
        <p:txBody>
          <a:bodyPr/>
          <a:lstStyle/>
          <a:p>
            <a:r>
              <a:rPr lang="en-US"/>
              <a:t>Promotion</a:t>
            </a:r>
          </a:p>
        </p:txBody>
      </p:sp>
      <p:pic>
        <p:nvPicPr>
          <p:cNvPr id="4" name="Picture 3" descr="Promotion: message, method of delivering message, timing of delivery, communications by customers and influencers, competitor promotions. What is the dialogue between customer and company?">
            <a:extLst>
              <a:ext uri="{FF2B5EF4-FFF2-40B4-BE49-F238E27FC236}">
                <a16:creationId xmlns:a16="http://schemas.microsoft.com/office/drawing/2014/main" id="{F23F581B-5BF5-754B-B972-37D40E03A4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07" b="89667" l="6641" r="90527">
                        <a14:foregroundMark x1="9766" y1="40806" x2="5700" y2="50152"/>
                        <a14:foregroundMark x1="6147" y1="51868" x2="6738" y2="59019"/>
                        <a14:foregroundMark x1="6014" y1="50262" x2="6000" y2="50088"/>
                        <a14:foregroundMark x1="6738" y1="59019" x2="10352" y2="69177"/>
                        <a14:foregroundMark x1="88965" y1="21891" x2="92188" y2="29947"/>
                        <a14:foregroundMark x1="92188" y1="29947" x2="90137" y2="85814"/>
                        <a14:foregroundMark x1="90137" y1="85814" x2="90527" y2="88266"/>
                        <a14:backgroundMark x1="5273" y1="50088" x2="5273" y2="50088"/>
                        <a14:backgroundMark x1="5566" y1="49737" x2="5176" y2="50963"/>
                        <a14:backgroundMark x1="4492" y1="50963" x2="6055" y2="48511"/>
                        <a14:backgroundMark x1="5566" y1="51489" x2="5957" y2="49037"/>
                        <a14:backgroundMark x1="5469" y1="49212" x2="6445" y2="47636"/>
                        <a14:backgroundMark x1="4492" y1="52364" x2="6250" y2="47636"/>
                      </a14:backgroundRemoval>
                    </a14:imgEffect>
                  </a14:imgLayer>
                </a14:imgProps>
              </a:ext>
            </a:extLst>
          </a:blip>
          <a:stretch>
            <a:fillRect/>
          </a:stretch>
        </p:blipFill>
        <p:spPr>
          <a:xfrm>
            <a:off x="1143000" y="1516931"/>
            <a:ext cx="6858000" cy="3824139"/>
          </a:xfrm>
          <a:prstGeom prst="rect">
            <a:avLst/>
          </a:prstGeom>
        </p:spPr>
      </p:pic>
      <p:sp>
        <p:nvSpPr>
          <p:cNvPr id="3" name="Date Placeholder 2">
            <a:extLst>
              <a:ext uri="{FF2B5EF4-FFF2-40B4-BE49-F238E27FC236}">
                <a16:creationId xmlns:a16="http://schemas.microsoft.com/office/drawing/2014/main" id="{6526D50F-D459-4399-9DBE-4590795484CE}"/>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631F74E3-62D3-4A92-B4D0-071A4C5B536F}"/>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FB0C36CE-E31D-47E5-9167-6B53658098C2}"/>
              </a:ext>
            </a:extLst>
          </p:cNvPr>
          <p:cNvSpPr>
            <a:spLocks noGrp="1"/>
          </p:cNvSpPr>
          <p:nvPr>
            <p:ph type="sldNum" sz="quarter" idx="12"/>
          </p:nvPr>
        </p:nvSpPr>
        <p:spPr/>
        <p:txBody>
          <a:bodyPr/>
          <a:lstStyle/>
          <a:p>
            <a:fld id="{3A98EE3D-8CD1-4C3F-BD1C-C98C9596463C}" type="slidenum">
              <a:rPr lang="en-US" smtClean="0"/>
              <a:t>16</a:t>
            </a:fld>
            <a:endParaRPr lang="en-US"/>
          </a:p>
        </p:txBody>
      </p:sp>
    </p:spTree>
    <p:extLst>
      <p:ext uri="{BB962C8B-B14F-4D97-AF65-F5344CB8AC3E}">
        <p14:creationId xmlns:p14="http://schemas.microsoft.com/office/powerpoint/2010/main" val="150275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D9D9-44A1-1F44-93C7-1A765D421ECD}"/>
              </a:ext>
            </a:extLst>
          </p:cNvPr>
          <p:cNvSpPr>
            <a:spLocks noGrp="1"/>
          </p:cNvSpPr>
          <p:nvPr>
            <p:ph type="title"/>
          </p:nvPr>
        </p:nvSpPr>
        <p:spPr/>
        <p:txBody>
          <a:bodyPr/>
          <a:lstStyle/>
          <a:p>
            <a:r>
              <a:rPr lang="en-US"/>
              <a:t>Place</a:t>
            </a:r>
          </a:p>
        </p:txBody>
      </p:sp>
      <p:pic>
        <p:nvPicPr>
          <p:cNvPr id="4" name="Picture 3" descr="Place: location of purchase, ease of transaction, access to distribution channels, sales force, competitor approaches. How does the customer act or buy?">
            <a:extLst>
              <a:ext uri="{FF2B5EF4-FFF2-40B4-BE49-F238E27FC236}">
                <a16:creationId xmlns:a16="http://schemas.microsoft.com/office/drawing/2014/main" id="{F7032C68-E7D8-0642-8B69-211D56991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21256"/>
            <a:ext cx="6858000" cy="3860367"/>
          </a:xfrm>
          <a:prstGeom prst="rect">
            <a:avLst/>
          </a:prstGeom>
        </p:spPr>
      </p:pic>
      <p:sp>
        <p:nvSpPr>
          <p:cNvPr id="3" name="Date Placeholder 2">
            <a:extLst>
              <a:ext uri="{FF2B5EF4-FFF2-40B4-BE49-F238E27FC236}">
                <a16:creationId xmlns:a16="http://schemas.microsoft.com/office/drawing/2014/main" id="{47DDA612-C255-467A-AB07-84271058ACDF}"/>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173C2E9D-DA57-41CC-A81E-2721E5C9A308}"/>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1A4ACE03-0DC4-4D71-AD18-A9A7EC10475C}"/>
              </a:ext>
            </a:extLst>
          </p:cNvPr>
          <p:cNvSpPr>
            <a:spLocks noGrp="1"/>
          </p:cNvSpPr>
          <p:nvPr>
            <p:ph type="sldNum" sz="quarter" idx="12"/>
          </p:nvPr>
        </p:nvSpPr>
        <p:spPr/>
        <p:txBody>
          <a:bodyPr/>
          <a:lstStyle/>
          <a:p>
            <a:fld id="{3A98EE3D-8CD1-4C3F-BD1C-C98C9596463C}" type="slidenum">
              <a:rPr lang="en-US" smtClean="0"/>
              <a:t>17</a:t>
            </a:fld>
            <a:endParaRPr lang="en-US"/>
          </a:p>
        </p:txBody>
      </p:sp>
    </p:spTree>
    <p:extLst>
      <p:ext uri="{BB962C8B-B14F-4D97-AF65-F5344CB8AC3E}">
        <p14:creationId xmlns:p14="http://schemas.microsoft.com/office/powerpoint/2010/main" val="265527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81D7-12D4-2240-BCD9-64E3D1334D26}"/>
              </a:ext>
            </a:extLst>
          </p:cNvPr>
          <p:cNvSpPr>
            <a:spLocks noGrp="1"/>
          </p:cNvSpPr>
          <p:nvPr>
            <p:ph type="title"/>
          </p:nvPr>
        </p:nvSpPr>
        <p:spPr/>
        <p:txBody>
          <a:bodyPr/>
          <a:lstStyle/>
          <a:p>
            <a:r>
              <a:rPr lang="en-US"/>
              <a:t>Price</a:t>
            </a:r>
          </a:p>
        </p:txBody>
      </p:sp>
      <p:pic>
        <p:nvPicPr>
          <p:cNvPr id="4" name="Picture 3" descr="Price: value to buyer, price sensitivity, existing price points, discounts, competitor pricing. What is the cost to the customer?">
            <a:extLst>
              <a:ext uri="{FF2B5EF4-FFF2-40B4-BE49-F238E27FC236}">
                <a16:creationId xmlns:a16="http://schemas.microsoft.com/office/drawing/2014/main" id="{2C3F531A-072E-3648-9F25-BDB905855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3709"/>
            <a:ext cx="6858000" cy="3831122"/>
          </a:xfrm>
          <a:prstGeom prst="rect">
            <a:avLst/>
          </a:prstGeom>
        </p:spPr>
      </p:pic>
      <p:sp>
        <p:nvSpPr>
          <p:cNvPr id="3" name="Date Placeholder 2">
            <a:extLst>
              <a:ext uri="{FF2B5EF4-FFF2-40B4-BE49-F238E27FC236}">
                <a16:creationId xmlns:a16="http://schemas.microsoft.com/office/drawing/2014/main" id="{429B913C-3C3E-4DE9-8B44-2C9F73D8AC84}"/>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58ECCB30-BF8F-472F-9F82-21B863E4EF16}"/>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0F5430DB-C844-4937-AB45-70472620C06F}"/>
              </a:ext>
            </a:extLst>
          </p:cNvPr>
          <p:cNvSpPr>
            <a:spLocks noGrp="1"/>
          </p:cNvSpPr>
          <p:nvPr>
            <p:ph type="sldNum" sz="quarter" idx="12"/>
          </p:nvPr>
        </p:nvSpPr>
        <p:spPr/>
        <p:txBody>
          <a:bodyPr/>
          <a:lstStyle/>
          <a:p>
            <a:fld id="{3A98EE3D-8CD1-4C3F-BD1C-C98C9596463C}" type="slidenum">
              <a:rPr lang="en-US" smtClean="0"/>
              <a:t>18</a:t>
            </a:fld>
            <a:endParaRPr lang="en-US"/>
          </a:p>
        </p:txBody>
      </p:sp>
    </p:spTree>
    <p:extLst>
      <p:ext uri="{BB962C8B-B14F-4D97-AF65-F5344CB8AC3E}">
        <p14:creationId xmlns:p14="http://schemas.microsoft.com/office/powerpoint/2010/main" val="284791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4493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D0DF65B-A3D1-420D-89B4-33695F362A24}"/>
              </a:ext>
            </a:extLst>
          </p:cNvPr>
          <p:cNvSpPr>
            <a:spLocks noGrp="1"/>
          </p:cNvSpPr>
          <p:nvPr>
            <p:ph type="title"/>
          </p:nvPr>
        </p:nvSpPr>
        <p:spPr>
          <a:xfrm>
            <a:off x="369277" y="516836"/>
            <a:ext cx="2313633" cy="1961086"/>
          </a:xfrm>
        </p:spPr>
        <p:txBody>
          <a:bodyPr vert="horz" lIns="91440" tIns="45720" rIns="91440" bIns="45720" rtlCol="0" anchor="b">
            <a:normAutofit/>
          </a:bodyPr>
          <a:lstStyle/>
          <a:p>
            <a:r>
              <a:rPr lang="en-US" sz="3500">
                <a:solidFill>
                  <a:srgbClr val="FFFFFF"/>
                </a:solidFill>
              </a:rPr>
              <a:t>Marketing Mix: Shampoo</a:t>
            </a:r>
          </a:p>
        </p:txBody>
      </p:sp>
      <p:cxnSp>
        <p:nvCxnSpPr>
          <p:cNvPr id="57" name="Straight Connector 5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8814" y="2638787"/>
            <a:ext cx="2057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F04C77-2C59-4736-BA2A-20DB1AF378CB}"/>
              </a:ext>
            </a:extLst>
          </p:cNvPr>
          <p:cNvSpPr txBox="1"/>
          <p:nvPr/>
        </p:nvSpPr>
        <p:spPr>
          <a:xfrm>
            <a:off x="428814" y="2799654"/>
            <a:ext cx="2254096" cy="3189665"/>
          </a:xfrm>
          <a:prstGeom prst="rect">
            <a:avLst/>
          </a:prstGeom>
        </p:spPr>
        <p:txBody>
          <a:bodyPr vert="horz" lIns="0" tIns="45720" rIns="0" bIns="45720" rtlCol="0">
            <a:normAutofit/>
          </a:bodyPr>
          <a:lstStyle/>
          <a:p>
            <a:pPr>
              <a:lnSpc>
                <a:spcPct val="90000"/>
              </a:lnSpc>
              <a:spcAft>
                <a:spcPts val="600"/>
              </a:spcAft>
              <a:buFont typeface="Calibri" panose="020F0502020204030204" pitchFamily="34" charset="0"/>
            </a:pPr>
            <a:r>
              <a:rPr lang="en-US" sz="1400" i="0">
                <a:solidFill>
                  <a:srgbClr val="FFFFFF"/>
                </a:solidFill>
                <a:effectLst/>
              </a:rPr>
              <a:t>Discount, Upscale, and Premium Shampoo Brands and the Marketing Mix</a:t>
            </a:r>
          </a:p>
          <a:p>
            <a:pPr>
              <a:lnSpc>
                <a:spcPct val="90000"/>
              </a:lnSpc>
              <a:spcAft>
                <a:spcPts val="600"/>
              </a:spcAft>
              <a:buFont typeface="Calibri" panose="020F0502020204030204" pitchFamily="34" charset="0"/>
            </a:pPr>
            <a:endParaRPr lang="en-US" sz="1400">
              <a:solidFill>
                <a:srgbClr val="FFFFFF"/>
              </a:solidFill>
            </a:endParaRPr>
          </a:p>
          <a:p>
            <a:pPr>
              <a:lnSpc>
                <a:spcPct val="90000"/>
              </a:lnSpc>
              <a:spcAft>
                <a:spcPts val="600"/>
              </a:spcAft>
              <a:buFont typeface="Calibri" panose="020F0502020204030204" pitchFamily="34" charset="0"/>
            </a:pPr>
            <a:r>
              <a:rPr lang="en-US" sz="1400" b="0" i="0">
                <a:solidFill>
                  <a:srgbClr val="FFFFFF"/>
                </a:solidFill>
                <a:effectLst/>
              </a:rPr>
              <a:t>Let’s think about three different brands of shampoo and call them Discount, Upscale, and Premium. The table below shows some of the elements of the marketing mix that impact decisions by target customers.</a:t>
            </a:r>
            <a:endParaRPr lang="en-US" sz="1400">
              <a:solidFill>
                <a:srgbClr val="FFFFFF"/>
              </a:solidFill>
            </a:endParaRPr>
          </a:p>
        </p:txBody>
      </p:sp>
      <p:sp>
        <p:nvSpPr>
          <p:cNvPr id="4" name="Date Placeholder 3">
            <a:extLst>
              <a:ext uri="{FF2B5EF4-FFF2-40B4-BE49-F238E27FC236}">
                <a16:creationId xmlns:a16="http://schemas.microsoft.com/office/drawing/2014/main" id="{4C3776A8-8875-4E22-B884-0A93E7CBEFB0}"/>
              </a:ext>
            </a:extLst>
          </p:cNvPr>
          <p:cNvSpPr>
            <a:spLocks noGrp="1"/>
          </p:cNvSpPr>
          <p:nvPr>
            <p:ph type="dt" sz="half" idx="10"/>
          </p:nvPr>
        </p:nvSpPr>
        <p:spPr>
          <a:xfrm>
            <a:off x="428814" y="6446838"/>
            <a:ext cx="2254096" cy="365125"/>
          </a:xfrm>
        </p:spPr>
        <p:txBody>
          <a:bodyPr vert="horz" lIns="91440" tIns="45720" rIns="91440" bIns="45720" rtlCol="0" anchor="ctr">
            <a:normAutofit/>
          </a:bodyPr>
          <a:lstStyle/>
          <a:p>
            <a:pPr algn="l">
              <a:spcAft>
                <a:spcPts val="600"/>
              </a:spcAft>
            </a:pPr>
            <a:r>
              <a:rPr lang="en-US" sz="900"/>
              <a:t>Page</a:t>
            </a:r>
          </a:p>
        </p:txBody>
      </p:sp>
      <p:sp>
        <p:nvSpPr>
          <p:cNvPr id="5" name="Footer Placeholder 4">
            <a:extLst>
              <a:ext uri="{FF2B5EF4-FFF2-40B4-BE49-F238E27FC236}">
                <a16:creationId xmlns:a16="http://schemas.microsoft.com/office/drawing/2014/main" id="{F2D22165-5D7C-4B6B-96CB-F6DC4B0765F2}"/>
              </a:ext>
            </a:extLst>
          </p:cNvPr>
          <p:cNvSpPr>
            <a:spLocks noGrp="1"/>
          </p:cNvSpPr>
          <p:nvPr>
            <p:ph type="ftr" sz="quarter" idx="11"/>
          </p:nvPr>
        </p:nvSpPr>
        <p:spPr>
          <a:xfrm>
            <a:off x="3556512" y="6446838"/>
            <a:ext cx="4456392"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1419ACD7-A7EA-4FD0-B457-35534194303C}"/>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solidFill>
                  <a:schemeClr val="tx1">
                    <a:lumMod val="85000"/>
                    <a:lumOff val="15000"/>
                  </a:schemeClr>
                </a:solidFill>
              </a:rPr>
              <a:pPr>
                <a:spcAft>
                  <a:spcPts val="600"/>
                </a:spcAft>
              </a:pPr>
              <a:t>19</a:t>
            </a:fld>
            <a:endParaRPr lang="en-US" sz="1050">
              <a:solidFill>
                <a:schemeClr val="tx1">
                  <a:lumMod val="85000"/>
                  <a:lumOff val="15000"/>
                </a:schemeClr>
              </a:solidFill>
            </a:endParaRPr>
          </a:p>
        </p:txBody>
      </p:sp>
      <p:graphicFrame>
        <p:nvGraphicFramePr>
          <p:cNvPr id="7" name="Content Placeholder 6">
            <a:extLst>
              <a:ext uri="{FF2B5EF4-FFF2-40B4-BE49-F238E27FC236}">
                <a16:creationId xmlns:a16="http://schemas.microsoft.com/office/drawing/2014/main" id="{849B4865-87CC-4C79-9FFD-3FFCF7D5804A}"/>
              </a:ext>
            </a:extLst>
          </p:cNvPr>
          <p:cNvGraphicFramePr>
            <a:graphicFrameLocks noGrp="1"/>
          </p:cNvGraphicFramePr>
          <p:nvPr>
            <p:ph idx="1"/>
            <p:extLst>
              <p:ext uri="{D42A27DB-BD31-4B8C-83A1-F6EECF244321}">
                <p14:modId xmlns:p14="http://schemas.microsoft.com/office/powerpoint/2010/main" val="2223324888"/>
              </p:ext>
            </p:extLst>
          </p:nvPr>
        </p:nvGraphicFramePr>
        <p:xfrm>
          <a:off x="3556512" y="2187716"/>
          <a:ext cx="5098564" cy="3216836"/>
        </p:xfrm>
        <a:graphic>
          <a:graphicData uri="http://schemas.openxmlformats.org/drawingml/2006/table">
            <a:tbl>
              <a:tblPr firstRow="1" firstCol="1" bandRow="1">
                <a:noFill/>
                <a:tableStyleId>{5C22544A-7EE6-4342-B048-85BDC9FD1C3A}</a:tableStyleId>
              </a:tblPr>
              <a:tblGrid>
                <a:gridCol w="688296">
                  <a:extLst>
                    <a:ext uri="{9D8B030D-6E8A-4147-A177-3AD203B41FA5}">
                      <a16:colId xmlns:a16="http://schemas.microsoft.com/office/drawing/2014/main" val="1534537883"/>
                    </a:ext>
                  </a:extLst>
                </a:gridCol>
                <a:gridCol w="1135786">
                  <a:extLst>
                    <a:ext uri="{9D8B030D-6E8A-4147-A177-3AD203B41FA5}">
                      <a16:colId xmlns:a16="http://schemas.microsoft.com/office/drawing/2014/main" val="1692473128"/>
                    </a:ext>
                  </a:extLst>
                </a:gridCol>
                <a:gridCol w="1411071">
                  <a:extLst>
                    <a:ext uri="{9D8B030D-6E8A-4147-A177-3AD203B41FA5}">
                      <a16:colId xmlns:a16="http://schemas.microsoft.com/office/drawing/2014/main" val="917183792"/>
                    </a:ext>
                  </a:extLst>
                </a:gridCol>
                <a:gridCol w="1863411">
                  <a:extLst>
                    <a:ext uri="{9D8B030D-6E8A-4147-A177-3AD203B41FA5}">
                      <a16:colId xmlns:a16="http://schemas.microsoft.com/office/drawing/2014/main" val="2389982609"/>
                    </a:ext>
                  </a:extLst>
                </a:gridCol>
              </a:tblGrid>
              <a:tr h="371013">
                <a:tc>
                  <a:txBody>
                    <a:bodyPr/>
                    <a:lstStyle/>
                    <a:p>
                      <a:pPr marL="0" marR="0" algn="r">
                        <a:lnSpc>
                          <a:spcPts val="1320"/>
                        </a:lnSpc>
                        <a:spcBef>
                          <a:spcPts val="1800"/>
                        </a:spcBef>
                        <a:spcAft>
                          <a:spcPts val="1800"/>
                        </a:spcAft>
                      </a:pPr>
                      <a:br>
                        <a:rPr lang="en-CA" sz="800" b="1">
                          <a:solidFill>
                            <a:srgbClr val="FFFFFF"/>
                          </a:solidFill>
                          <a:effectLst/>
                        </a:rPr>
                      </a:b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b="1">
                          <a:solidFill>
                            <a:srgbClr val="FFFFFF"/>
                          </a:solidFill>
                          <a:effectLst/>
                        </a:rPr>
                        <a:t>Discount</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b="1">
                          <a:solidFill>
                            <a:srgbClr val="FFFFFF"/>
                          </a:solidFill>
                          <a:effectLst/>
                        </a:rPr>
                        <a:t>Upscale</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b="1">
                          <a:solidFill>
                            <a:srgbClr val="FFFFFF"/>
                          </a:solidFill>
                          <a:effectLst/>
                        </a:rPr>
                        <a:t>Premium</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223254076"/>
                  </a:ext>
                </a:extLst>
              </a:tr>
              <a:tr h="496359">
                <a:tc>
                  <a:txBody>
                    <a:bodyPr/>
                    <a:lstStyle/>
                    <a:p>
                      <a:pPr marL="0" marR="0" algn="r">
                        <a:lnSpc>
                          <a:spcPts val="1320"/>
                        </a:lnSpc>
                        <a:spcBef>
                          <a:spcPts val="1800"/>
                        </a:spcBef>
                        <a:spcAft>
                          <a:spcPts val="1800"/>
                        </a:spcAft>
                      </a:pPr>
                      <a:r>
                        <a:rPr lang="en-CA" sz="800" b="1">
                          <a:solidFill>
                            <a:srgbClr val="FFFFFF"/>
                          </a:solidFill>
                          <a:effectLst/>
                        </a:rPr>
                        <a:t>Product</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Cleansing product, pleasant smell, low-cost packaging</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Cleansing product, pleasant smell, attractive packaging</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Cleansing product, pleasant smell created by named ingredients, premium packaging</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79281701"/>
                  </a:ext>
                </a:extLst>
              </a:tr>
              <a:tr h="748602">
                <a:tc>
                  <a:txBody>
                    <a:bodyPr/>
                    <a:lstStyle/>
                    <a:p>
                      <a:pPr marL="0" marR="0" algn="r">
                        <a:lnSpc>
                          <a:spcPts val="1320"/>
                        </a:lnSpc>
                        <a:spcBef>
                          <a:spcPts val="1800"/>
                        </a:spcBef>
                        <a:spcAft>
                          <a:spcPts val="1800"/>
                        </a:spcAft>
                      </a:pPr>
                      <a:r>
                        <a:rPr lang="en-CA" sz="800" b="1">
                          <a:solidFill>
                            <a:srgbClr val="FFFFFF"/>
                          </a:solidFill>
                          <a:effectLst/>
                        </a:rPr>
                        <a:t>Promotion</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Few, if any, broad communications</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National commercials show famous female “customers” with clean, bouncy hair</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Differentiating features and ingredients highlighted (e.g., safe for coloured hair), as well as an emphasis on the science behind the formula. Recommended by stylist in the salon.</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1807122"/>
                  </a:ext>
                </a:extLst>
              </a:tr>
              <a:tr h="370237">
                <a:tc>
                  <a:txBody>
                    <a:bodyPr/>
                    <a:lstStyle/>
                    <a:p>
                      <a:pPr marL="0" marR="0" algn="r">
                        <a:lnSpc>
                          <a:spcPts val="1320"/>
                        </a:lnSpc>
                        <a:spcBef>
                          <a:spcPts val="1800"/>
                        </a:spcBef>
                        <a:spcAft>
                          <a:spcPts val="1800"/>
                        </a:spcAft>
                      </a:pPr>
                      <a:r>
                        <a:rPr lang="en-CA" sz="800" b="1">
                          <a:solidFill>
                            <a:srgbClr val="FFFFFF"/>
                          </a:solidFill>
                          <a:effectLst/>
                        </a:rPr>
                        <a:t>Place</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Distributed in grocery stores and drugstores</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Distributed in grocery stores and drugstores</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Distributed only in licensed salons</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07047387"/>
                  </a:ext>
                </a:extLst>
              </a:tr>
              <a:tr h="496359">
                <a:tc>
                  <a:txBody>
                    <a:bodyPr/>
                    <a:lstStyle/>
                    <a:p>
                      <a:pPr marL="0" marR="0" algn="r">
                        <a:lnSpc>
                          <a:spcPts val="1320"/>
                        </a:lnSpc>
                        <a:spcBef>
                          <a:spcPts val="1800"/>
                        </a:spcBef>
                        <a:spcAft>
                          <a:spcPts val="1800"/>
                        </a:spcAft>
                      </a:pPr>
                      <a:r>
                        <a:rPr lang="en-CA" sz="800" b="1">
                          <a:solidFill>
                            <a:srgbClr val="FFFFFF"/>
                          </a:solidFill>
                          <a:effectLst/>
                        </a:rPr>
                        <a:t>Price</a:t>
                      </a:r>
                      <a:endParaRPr lang="en-C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Lowest price on the shelf</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Highest price in the grocery store (8 times the prices of discount)</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a:lnSpc>
                          <a:spcPts val="1320"/>
                        </a:lnSpc>
                        <a:spcBef>
                          <a:spcPts val="1800"/>
                        </a:spcBef>
                        <a:spcAft>
                          <a:spcPts val="1800"/>
                        </a:spcAft>
                      </a:pPr>
                      <a:r>
                        <a:rPr lang="en-CA" sz="800">
                          <a:solidFill>
                            <a:schemeClr val="tx1">
                              <a:lumMod val="85000"/>
                              <a:lumOff val="15000"/>
                            </a:schemeClr>
                          </a:solidFill>
                          <a:effectLst/>
                        </a:rPr>
                        <a:t>3 to 5 times the price of Upscale</a:t>
                      </a:r>
                      <a:endParaRPr lang="en-CA" sz="8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621" marR="48373" marT="48373" marB="48373"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686636385"/>
                  </a:ext>
                </a:extLst>
              </a:tr>
            </a:tbl>
          </a:graphicData>
        </a:graphic>
      </p:graphicFrame>
    </p:spTree>
    <p:extLst>
      <p:ext uri="{BB962C8B-B14F-4D97-AF65-F5344CB8AC3E}">
        <p14:creationId xmlns:p14="http://schemas.microsoft.com/office/powerpoint/2010/main" val="34669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imelapse photography of train passing on track">
            <a:extLst>
              <a:ext uri="{FF2B5EF4-FFF2-40B4-BE49-F238E27FC236}">
                <a16:creationId xmlns:a16="http://schemas.microsoft.com/office/drawing/2014/main" id="{81F1B918-B5A3-4CA0-9585-255CCF9327CE}"/>
              </a:ext>
            </a:extLst>
          </p:cNvPr>
          <p:cNvPicPr>
            <a:picLocks noChangeAspect="1" noChangeArrowheads="1"/>
          </p:cNvPicPr>
          <p:nvPr/>
        </p:nvPicPr>
        <p:blipFill rotWithShape="1">
          <a:blip r:embed="rId3">
            <a:duotone>
              <a:schemeClr val="bg2">
                <a:shade val="45000"/>
                <a:satMod val="135000"/>
              </a:schemeClr>
              <a:prstClr val="white"/>
            </a:duotone>
            <a:alphaModFix amt="45000"/>
            <a:extLst>
              <a:ext uri="{28A0092B-C50C-407E-A947-70E740481C1C}">
                <a14:useLocalDpi xmlns:a14="http://schemas.microsoft.com/office/drawing/2010/main" val="0"/>
              </a:ext>
            </a:extLst>
          </a:blip>
          <a:srcRect l="1382" r="14952"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60" y="286603"/>
            <a:ext cx="7543800" cy="1450757"/>
          </a:xfrm>
        </p:spPr>
        <p:txBody>
          <a:bodyPr>
            <a:normAutofit/>
          </a:bodyPr>
          <a:lstStyle/>
          <a:p>
            <a:r>
              <a:rPr lang="en-US"/>
              <a:t>Marketing Orientation</a:t>
            </a:r>
          </a:p>
        </p:txBody>
      </p:sp>
      <p:cxnSp>
        <p:nvCxnSpPr>
          <p:cNvPr id="73" name="Straight Connector 7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910746"/>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type="body" idx="1"/>
          </p:nvPr>
        </p:nvSpPr>
        <p:spPr>
          <a:xfrm>
            <a:off x="822960" y="2108201"/>
            <a:ext cx="7543800" cy="3760891"/>
          </a:xfrm>
        </p:spPr>
        <p:txBody>
          <a:bodyPr>
            <a:normAutofit/>
          </a:bodyPr>
          <a:lstStyle/>
          <a:p>
            <a:pPr marL="21431" indent="0">
              <a:buNone/>
            </a:pPr>
            <a:r>
              <a:rPr lang="en-US"/>
              <a:t>Companies with a marketing orientation focus on identifying and understanding the customer’s needs and wants and addressing them more effectively or efficiently than one’s competitors</a:t>
            </a:r>
          </a:p>
          <a:p>
            <a:endParaRPr lang="en-US"/>
          </a:p>
        </p:txBody>
      </p:sp>
      <p:sp>
        <p:nvSpPr>
          <p:cNvPr id="75" name="Rectangle 7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86A9ECD8-818E-475B-949B-A15222274096}"/>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3" name="Date Placeholder 2">
            <a:extLst>
              <a:ext uri="{FF2B5EF4-FFF2-40B4-BE49-F238E27FC236}">
                <a16:creationId xmlns:a16="http://schemas.microsoft.com/office/drawing/2014/main" id="{285B9BBD-E79F-4620-B492-6AB700B876E7}"/>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5" name="Slide Number Placeholder 4">
            <a:extLst>
              <a:ext uri="{FF2B5EF4-FFF2-40B4-BE49-F238E27FC236}">
                <a16:creationId xmlns:a16="http://schemas.microsoft.com/office/drawing/2014/main" id="{54087F71-3FB4-4B45-9EAC-4C1A8B0DA5B5}"/>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2</a:t>
            </a:fld>
            <a:endParaRPr lang="en-US"/>
          </a:p>
        </p:txBody>
      </p:sp>
    </p:spTree>
    <p:extLst>
      <p:ext uri="{BB962C8B-B14F-4D97-AF65-F5344CB8AC3E}">
        <p14:creationId xmlns:p14="http://schemas.microsoft.com/office/powerpoint/2010/main" val="290457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CD002-1A6B-4557-AE9C-7ECF2D50844E}"/>
              </a:ext>
            </a:extLst>
          </p:cNvPr>
          <p:cNvSpPr>
            <a:spLocks noGrp="1"/>
          </p:cNvSpPr>
          <p:nvPr>
            <p:ph type="title"/>
          </p:nvPr>
        </p:nvSpPr>
        <p:spPr>
          <a:xfrm>
            <a:off x="3710715" y="-373827"/>
            <a:ext cx="2325102" cy="1960234"/>
          </a:xfrm>
        </p:spPr>
        <p:txBody>
          <a:bodyPr vert="horz" lIns="91440" tIns="45720" rIns="91440" bIns="45720" rtlCol="0" anchor="b">
            <a:normAutofit/>
          </a:bodyPr>
          <a:lstStyle/>
          <a:p>
            <a:r>
              <a:rPr lang="en-US" sz="3500"/>
              <a:t>Activity</a:t>
            </a:r>
          </a:p>
        </p:txBody>
      </p:sp>
      <p:pic>
        <p:nvPicPr>
          <p:cNvPr id="20" name="Picture 19" descr="Promotion: message, method of delivering message, timing of delivery, communications by customers and influencers, competitor promotions. What is the dialogue between customer and company?">
            <a:extLst>
              <a:ext uri="{FF2B5EF4-FFF2-40B4-BE49-F238E27FC236}">
                <a16:creationId xmlns:a16="http://schemas.microsoft.com/office/drawing/2014/main" id="{45BBAD06-29E7-44D4-AF61-3D163175E84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07" b="89667" l="6641" r="90527">
                        <a14:foregroundMark x1="9766" y1="40806" x2="5700" y2="50152"/>
                        <a14:foregroundMark x1="6147" y1="51868" x2="6738" y2="59019"/>
                        <a14:foregroundMark x1="6014" y1="50262" x2="6000" y2="50088"/>
                        <a14:foregroundMark x1="6738" y1="59019" x2="10352" y2="69177"/>
                        <a14:foregroundMark x1="88965" y1="21891" x2="92188" y2="29947"/>
                        <a14:foregroundMark x1="92188" y1="29947" x2="90137" y2="85814"/>
                        <a14:foregroundMark x1="90137" y1="85814" x2="90527" y2="88266"/>
                        <a14:backgroundMark x1="5273" y1="50088" x2="5273" y2="50088"/>
                        <a14:backgroundMark x1="5566" y1="49737" x2="5176" y2="50963"/>
                        <a14:backgroundMark x1="4492" y1="50963" x2="6055" y2="48511"/>
                        <a14:backgroundMark x1="5566" y1="51489" x2="5957" y2="49037"/>
                        <a14:backgroundMark x1="5469" y1="49212" x2="6445" y2="47636"/>
                        <a14:backgroundMark x1="4492" y1="52364" x2="6250" y2="47636"/>
                      </a14:backgroundRemoval>
                    </a14:imgEffect>
                  </a14:imgLayer>
                </a14:imgProps>
              </a:ext>
            </a:extLst>
          </a:blip>
          <a:stretch>
            <a:fillRect/>
          </a:stretch>
        </p:blipFill>
        <p:spPr>
          <a:xfrm>
            <a:off x="542882" y="4108482"/>
            <a:ext cx="2687579" cy="1498325"/>
          </a:xfrm>
          <a:prstGeom prst="rect">
            <a:avLst/>
          </a:prstGeom>
        </p:spPr>
      </p:pic>
      <p:pic>
        <p:nvPicPr>
          <p:cNvPr id="16" name="Picture 15" descr="Price: value to buyer, price sensitivity, existing price points, discounts, competitor pricing. What is the cost to the customer?">
            <a:extLst>
              <a:ext uri="{FF2B5EF4-FFF2-40B4-BE49-F238E27FC236}">
                <a16:creationId xmlns:a16="http://schemas.microsoft.com/office/drawing/2014/main" id="{4FD4D8EB-80CF-49FE-B460-8B86D4E00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84" y="2041692"/>
            <a:ext cx="2687579" cy="1498325"/>
          </a:xfrm>
          <a:prstGeom prst="rect">
            <a:avLst/>
          </a:prstGeom>
        </p:spPr>
      </p:pic>
      <p:cxnSp>
        <p:nvCxnSpPr>
          <p:cNvPr id="31" name="Straight Connector 3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9470" y="2633962"/>
            <a:ext cx="21259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Product: Features, design, user experience, naming, branding, differentation. What solution does the customer want and need?">
            <a:extLst>
              <a:ext uri="{FF2B5EF4-FFF2-40B4-BE49-F238E27FC236}">
                <a16:creationId xmlns:a16="http://schemas.microsoft.com/office/drawing/2014/main" id="{E9E82576-065E-44ED-A2B4-88BC0BFC01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47" b="89876" l="8301" r="91016">
                        <a14:foregroundMark x1="10352" y1="40853" x2="7715" y2="49378"/>
                        <a14:foregroundMark x1="7715" y1="49378" x2="8301" y2="59325"/>
                        <a14:foregroundMark x1="8301" y1="59325" x2="11133" y2="67318"/>
                        <a14:foregroundMark x1="89160" y1="18828" x2="91992" y2="27176"/>
                        <a14:foregroundMark x1="91992" y1="27176" x2="91016" y2="83126"/>
                        <a14:foregroundMark x1="91016" y1="83126" x2="89941" y2="85613"/>
                      </a14:backgroundRemoval>
                    </a14:imgEffect>
                  </a14:imgLayer>
                </a14:imgProps>
              </a:ext>
            </a:extLst>
          </a:blip>
          <a:stretch>
            <a:fillRect/>
          </a:stretch>
        </p:blipFill>
        <p:spPr>
          <a:xfrm>
            <a:off x="542883" y="1028829"/>
            <a:ext cx="2687578" cy="1478167"/>
          </a:xfrm>
          <a:prstGeom prst="rect">
            <a:avLst/>
          </a:prstGeom>
        </p:spPr>
      </p:pic>
      <p:pic>
        <p:nvPicPr>
          <p:cNvPr id="18" name="Picture 17" descr="Place: location of purchase, ease of transaction, access to distribution channels, sales force, competitor approaches. How does the customer act or buy?">
            <a:extLst>
              <a:ext uri="{FF2B5EF4-FFF2-40B4-BE49-F238E27FC236}">
                <a16:creationId xmlns:a16="http://schemas.microsoft.com/office/drawing/2014/main" id="{28D45664-C628-4431-B44A-E5F4E914B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883" y="3082315"/>
            <a:ext cx="2687578" cy="1511762"/>
          </a:xfrm>
          <a:prstGeom prst="rect">
            <a:avLst/>
          </a:prstGeom>
        </p:spPr>
      </p:pic>
      <p:sp>
        <p:nvSpPr>
          <p:cNvPr id="10" name="TextBox 9">
            <a:extLst>
              <a:ext uri="{FF2B5EF4-FFF2-40B4-BE49-F238E27FC236}">
                <a16:creationId xmlns:a16="http://schemas.microsoft.com/office/drawing/2014/main" id="{D8A0E6E3-4F03-48B9-B8DF-6D4DAF530EE8}"/>
              </a:ext>
            </a:extLst>
          </p:cNvPr>
          <p:cNvSpPr txBox="1"/>
          <p:nvPr/>
        </p:nvSpPr>
        <p:spPr>
          <a:xfrm>
            <a:off x="3582727" y="1731946"/>
            <a:ext cx="2313633" cy="3311766"/>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400">
                <a:solidFill>
                  <a:schemeClr val="tx1">
                    <a:lumMod val="75000"/>
                    <a:lumOff val="25000"/>
                  </a:schemeClr>
                </a:solidFill>
              </a:rPr>
              <a:t>In groups discuss the product mix for a  brand of bread using the 4 Ps</a:t>
            </a:r>
          </a:p>
          <a:p>
            <a:pPr marL="285750" indent="-285750">
              <a:spcAft>
                <a:spcPts val="600"/>
              </a:spcAft>
              <a:buFont typeface="Arial" panose="020B0604020202020204" pitchFamily="34" charset="0"/>
              <a:buChar char="•"/>
            </a:pPr>
            <a:r>
              <a:rPr lang="en-US" sz="1400">
                <a:solidFill>
                  <a:schemeClr val="tx1">
                    <a:lumMod val="75000"/>
                    <a:lumOff val="25000"/>
                  </a:schemeClr>
                </a:solidFill>
              </a:rPr>
              <a:t>product</a:t>
            </a:r>
          </a:p>
          <a:p>
            <a:pPr marL="285750" indent="-285750">
              <a:spcAft>
                <a:spcPts val="600"/>
              </a:spcAft>
              <a:buFont typeface="Arial" panose="020B0604020202020204" pitchFamily="34" charset="0"/>
              <a:buChar char="•"/>
            </a:pPr>
            <a:r>
              <a:rPr lang="en-US" sz="1400">
                <a:solidFill>
                  <a:schemeClr val="tx1">
                    <a:lumMod val="75000"/>
                    <a:lumOff val="25000"/>
                  </a:schemeClr>
                </a:solidFill>
              </a:rPr>
              <a:t>price</a:t>
            </a:r>
          </a:p>
          <a:p>
            <a:pPr marL="285750" indent="-285750">
              <a:spcAft>
                <a:spcPts val="600"/>
              </a:spcAft>
              <a:buFont typeface="Arial" panose="020B0604020202020204" pitchFamily="34" charset="0"/>
              <a:buChar char="•"/>
            </a:pPr>
            <a:r>
              <a:rPr lang="en-US" sz="1400">
                <a:solidFill>
                  <a:schemeClr val="tx1">
                    <a:lumMod val="75000"/>
                    <a:lumOff val="25000"/>
                  </a:schemeClr>
                </a:solidFill>
              </a:rPr>
              <a:t>place</a:t>
            </a:r>
          </a:p>
          <a:p>
            <a:pPr marL="285750" indent="-285750">
              <a:spcAft>
                <a:spcPts val="600"/>
              </a:spcAft>
              <a:buFont typeface="Arial" panose="020B0604020202020204" pitchFamily="34" charset="0"/>
              <a:buChar char="•"/>
            </a:pPr>
            <a:r>
              <a:rPr lang="en-US" sz="1400">
                <a:solidFill>
                  <a:schemeClr val="tx1">
                    <a:lumMod val="75000"/>
                    <a:lumOff val="25000"/>
                  </a:schemeClr>
                </a:solidFill>
              </a:rPr>
              <a:t>Promotion</a:t>
            </a:r>
          </a:p>
        </p:txBody>
      </p:sp>
      <p:sp>
        <p:nvSpPr>
          <p:cNvPr id="33" name="Rectangle 32">
            <a:extLst>
              <a:ext uri="{FF2B5EF4-FFF2-40B4-BE49-F238E27FC236}">
                <a16:creationId xmlns:a16="http://schemas.microsoft.com/office/drawing/2014/main" id="{7A3E0404-86A9-40FA-8DB8-302414EE2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3999"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DCEA3E5D-B1BB-443F-857E-8D5F06EF7B25}"/>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3" name="Date Placeholder 2">
            <a:extLst>
              <a:ext uri="{FF2B5EF4-FFF2-40B4-BE49-F238E27FC236}">
                <a16:creationId xmlns:a16="http://schemas.microsoft.com/office/drawing/2014/main" id="{E2994180-59B2-4ABF-BFB6-617F3DDEA386}"/>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5" name="Slide Number Placeholder 4">
            <a:extLst>
              <a:ext uri="{FF2B5EF4-FFF2-40B4-BE49-F238E27FC236}">
                <a16:creationId xmlns:a16="http://schemas.microsoft.com/office/drawing/2014/main" id="{64C0DEA2-E8FD-4AA0-96DC-9D7005B97270}"/>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20</a:t>
            </a:fld>
            <a:endParaRPr lang="en-US" sz="1050"/>
          </a:p>
        </p:txBody>
      </p:sp>
      <p:sp>
        <p:nvSpPr>
          <p:cNvPr id="21" name="TextBox 20">
            <a:extLst>
              <a:ext uri="{FF2B5EF4-FFF2-40B4-BE49-F238E27FC236}">
                <a16:creationId xmlns:a16="http://schemas.microsoft.com/office/drawing/2014/main" id="{D0BDA40B-669F-41E3-AF16-6D5BD9BB18A6}"/>
              </a:ext>
            </a:extLst>
          </p:cNvPr>
          <p:cNvSpPr txBox="1"/>
          <p:nvPr/>
        </p:nvSpPr>
        <p:spPr>
          <a:xfrm>
            <a:off x="6438920" y="2874030"/>
            <a:ext cx="2313633"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spcAft>
                <a:spcPts val="600"/>
              </a:spcAft>
            </a:pPr>
            <a:r>
              <a:rPr lang="en-US" sz="1200">
                <a:solidFill>
                  <a:schemeClr val="bg1"/>
                </a:solidFill>
              </a:rPr>
              <a:t>Target market : </a:t>
            </a:r>
          </a:p>
          <a:p>
            <a:pPr marL="342900" indent="-342900">
              <a:spcAft>
                <a:spcPts val="600"/>
              </a:spcAft>
              <a:buFont typeface="+mj-lt"/>
              <a:buAutoNum type="arabicPeriod"/>
            </a:pPr>
            <a:r>
              <a:rPr lang="en-US" sz="1200">
                <a:solidFill>
                  <a:schemeClr val="bg1"/>
                </a:solidFill>
              </a:rPr>
              <a:t>Cost sensitive, not health conscious, 20 years old</a:t>
            </a:r>
          </a:p>
          <a:p>
            <a:pPr marL="342900" indent="-342900">
              <a:spcAft>
                <a:spcPts val="600"/>
              </a:spcAft>
              <a:buFont typeface="+mj-lt"/>
              <a:buAutoNum type="arabicPeriod"/>
            </a:pPr>
            <a:r>
              <a:rPr lang="en-US" sz="1200">
                <a:solidFill>
                  <a:schemeClr val="bg1"/>
                </a:solidFill>
              </a:rPr>
              <a:t>Parent, 30, healthy eater, cost sensitive</a:t>
            </a:r>
          </a:p>
          <a:p>
            <a:pPr marL="342900" indent="-342900">
              <a:spcAft>
                <a:spcPts val="600"/>
              </a:spcAft>
              <a:buFont typeface="+mj-lt"/>
              <a:buAutoNum type="arabicPeriod"/>
            </a:pPr>
            <a:r>
              <a:rPr lang="en-US" sz="1200">
                <a:solidFill>
                  <a:schemeClr val="bg1"/>
                </a:solidFill>
              </a:rPr>
              <a:t>Empty nester, dual income, 45, healthy eater</a:t>
            </a:r>
          </a:p>
          <a:p>
            <a:pPr marL="342900" indent="-342900">
              <a:spcAft>
                <a:spcPts val="600"/>
              </a:spcAft>
              <a:buFont typeface="+mj-lt"/>
              <a:buAutoNum type="arabicPeriod"/>
            </a:pPr>
            <a:r>
              <a:rPr lang="en-US" sz="1200">
                <a:solidFill>
                  <a:schemeClr val="bg1"/>
                </a:solidFill>
              </a:rPr>
              <a:t>Gluten intolerant, 35, single, professional.</a:t>
            </a:r>
          </a:p>
        </p:txBody>
      </p:sp>
    </p:spTree>
    <p:extLst>
      <p:ext uri="{BB962C8B-B14F-4D97-AF65-F5344CB8AC3E}">
        <p14:creationId xmlns:p14="http://schemas.microsoft.com/office/powerpoint/2010/main" val="205286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75"/>
              <a:t>Product Life Cycle</a:t>
            </a:r>
          </a:p>
        </p:txBody>
      </p:sp>
      <p:pic>
        <p:nvPicPr>
          <p:cNvPr id="4" name="Picture 3" descr="Product Life Cycle comparing Sales and Profits. Sales are at zero in the product development stage, gradually increase during introduction, greatly increase in the growth stage, grow and peak in the maturity stage, then greatly decrease in the decline stage. At the same time, profits dip below zero in the product development stage, grow and surpass zero in the introduction stage, grow gradually in the growth stage and peak as they go into the maturity stage. Profits reach zero in the decline stage.">
            <a:extLst>
              <a:ext uri="{FF2B5EF4-FFF2-40B4-BE49-F238E27FC236}">
                <a16:creationId xmlns:a16="http://schemas.microsoft.com/office/drawing/2014/main" id="{BD87094B-A2F8-9D42-B50F-3F444E68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88" y="1981200"/>
            <a:ext cx="6677025" cy="4019550"/>
          </a:xfrm>
          <a:prstGeom prst="rect">
            <a:avLst/>
          </a:prstGeom>
        </p:spPr>
      </p:pic>
    </p:spTree>
    <p:extLst>
      <p:ext uri="{BB962C8B-B14F-4D97-AF65-F5344CB8AC3E}">
        <p14:creationId xmlns:p14="http://schemas.microsoft.com/office/powerpoint/2010/main" val="37463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8644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FF1A279A-B6A6-7A4C-A320-6C9EB91419B2}"/>
              </a:ext>
            </a:extLst>
          </p:cNvPr>
          <p:cNvSpPr>
            <a:spLocks noGrp="1"/>
          </p:cNvSpPr>
          <p:nvPr>
            <p:ph type="title"/>
          </p:nvPr>
        </p:nvSpPr>
        <p:spPr>
          <a:xfrm>
            <a:off x="-10729" y="696685"/>
            <a:ext cx="2144332" cy="5555417"/>
          </a:xfrm>
        </p:spPr>
        <p:txBody>
          <a:bodyPr anchor="ctr">
            <a:normAutofit/>
          </a:bodyPr>
          <a:lstStyle/>
          <a:p>
            <a:r>
              <a:rPr lang="en-US" sz="3600" dirty="0">
                <a:solidFill>
                  <a:srgbClr val="FFFFFF"/>
                </a:solidFill>
              </a:rPr>
              <a:t>Stages of Product Lifecycle</a:t>
            </a:r>
          </a:p>
        </p:txBody>
      </p:sp>
      <p:sp>
        <p:nvSpPr>
          <p:cNvPr id="5" name="Rectangle 1">
            <a:extLst>
              <a:ext uri="{FF2B5EF4-FFF2-40B4-BE49-F238E27FC236}">
                <a16:creationId xmlns:a16="http://schemas.microsoft.com/office/drawing/2014/main" id="{9F917CE4-B702-3D9A-1602-A9745C33F425}"/>
              </a:ext>
            </a:extLst>
          </p:cNvPr>
          <p:cNvSpPr>
            <a:spLocks noChangeArrowheads="1"/>
          </p:cNvSpPr>
          <p:nvPr/>
        </p:nvSpPr>
        <p:spPr bwMode="auto">
          <a:xfrm>
            <a:off x="3486150" y="210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6F407774-F0DC-2784-170A-E0FF4FEDB879}"/>
              </a:ext>
            </a:extLst>
          </p:cNvPr>
          <p:cNvGraphicFramePr>
            <a:graphicFrameLocks noGrp="1"/>
          </p:cNvGraphicFramePr>
          <p:nvPr>
            <p:extLst>
              <p:ext uri="{D42A27DB-BD31-4B8C-83A1-F6EECF244321}">
                <p14:modId xmlns:p14="http://schemas.microsoft.com/office/powerpoint/2010/main" val="2271706792"/>
              </p:ext>
            </p:extLst>
          </p:nvPr>
        </p:nvGraphicFramePr>
        <p:xfrm>
          <a:off x="2024743" y="1"/>
          <a:ext cx="6977589" cy="6876215"/>
        </p:xfrm>
        <a:graphic>
          <a:graphicData uri="http://schemas.openxmlformats.org/drawingml/2006/table">
            <a:tbl>
              <a:tblPr/>
              <a:tblGrid>
                <a:gridCol w="1500993">
                  <a:extLst>
                    <a:ext uri="{9D8B030D-6E8A-4147-A177-3AD203B41FA5}">
                      <a16:colId xmlns:a16="http://schemas.microsoft.com/office/drawing/2014/main" val="4124069516"/>
                    </a:ext>
                  </a:extLst>
                </a:gridCol>
                <a:gridCol w="5476596">
                  <a:extLst>
                    <a:ext uri="{9D8B030D-6E8A-4147-A177-3AD203B41FA5}">
                      <a16:colId xmlns:a16="http://schemas.microsoft.com/office/drawing/2014/main" val="3073010699"/>
                    </a:ext>
                  </a:extLst>
                </a:gridCol>
              </a:tblGrid>
              <a:tr h="926763">
                <a:tc>
                  <a:txBody>
                    <a:bodyPr/>
                    <a:lstStyle/>
                    <a:p>
                      <a:pPr algn="l" fontAlgn="ctr">
                        <a:buNone/>
                      </a:pPr>
                      <a:r>
                        <a:rPr lang="en-CA" sz="1200">
                          <a:effectLst/>
                        </a:rPr>
                        <a:t>Stage 1: Product Development</a:t>
                      </a:r>
                    </a:p>
                  </a:txBody>
                  <a:tcPr marL="26863" marR="26863" marT="13431" marB="13431" anchor="ctr">
                    <a:lnL>
                      <a:noFill/>
                    </a:lnL>
                    <a:lnR>
                      <a:noFill/>
                    </a:lnR>
                    <a:lnT>
                      <a:noFill/>
                    </a:lnT>
                    <a:lnB>
                      <a:noFill/>
                    </a:lnB>
                    <a:solidFill>
                      <a:srgbClr val="FFFFFF"/>
                    </a:solidFill>
                  </a:tcPr>
                </a:tc>
                <a:tc>
                  <a:txBody>
                    <a:bodyPr/>
                    <a:lstStyle/>
                    <a:p>
                      <a:pPr algn="l" fontAlgn="ctr">
                        <a:buFont typeface="+mj-lt"/>
                        <a:buAutoNum type="arabicPeriod"/>
                      </a:pPr>
                      <a:r>
                        <a:rPr lang="en-US" sz="1200" dirty="0">
                          <a:effectLst/>
                        </a:rPr>
                        <a:t>Investment is made</a:t>
                      </a:r>
                    </a:p>
                    <a:p>
                      <a:pPr algn="l" fontAlgn="ctr">
                        <a:buFont typeface="+mj-lt"/>
                        <a:buAutoNum type="arabicPeriod"/>
                      </a:pPr>
                      <a:r>
                        <a:rPr lang="en-US" sz="1200" dirty="0">
                          <a:effectLst/>
                        </a:rPr>
                        <a:t>Sales have not begun</a:t>
                      </a:r>
                    </a:p>
                    <a:p>
                      <a:pPr algn="l" fontAlgn="ctr">
                        <a:buFont typeface="+mj-lt"/>
                        <a:buAutoNum type="arabicPeriod"/>
                      </a:pPr>
                      <a:r>
                        <a:rPr lang="en-US" sz="1200" dirty="0">
                          <a:effectLst/>
                        </a:rPr>
                        <a:t>New product ideas are generated, operationalized, and tested</a:t>
                      </a:r>
                    </a:p>
                  </a:txBody>
                  <a:tcPr marL="26863" marR="26863" marT="13431" marB="13431" anchor="ctr">
                    <a:lnL>
                      <a:noFill/>
                    </a:lnL>
                    <a:lnR>
                      <a:noFill/>
                    </a:lnR>
                    <a:lnT>
                      <a:noFill/>
                    </a:lnT>
                    <a:lnB>
                      <a:noFill/>
                    </a:lnB>
                    <a:solidFill>
                      <a:srgbClr val="FFFFFF"/>
                    </a:solidFill>
                  </a:tcPr>
                </a:tc>
                <a:extLst>
                  <a:ext uri="{0D108BD9-81ED-4DB2-BD59-A6C34878D82A}">
                    <a16:rowId xmlns:a16="http://schemas.microsoft.com/office/drawing/2014/main" val="213151942"/>
                  </a:ext>
                </a:extLst>
              </a:tr>
              <a:tr h="1283725">
                <a:tc>
                  <a:txBody>
                    <a:bodyPr/>
                    <a:lstStyle/>
                    <a:p>
                      <a:pPr algn="l" fontAlgn="ctr">
                        <a:buNone/>
                      </a:pPr>
                      <a:r>
                        <a:rPr lang="en-CA" sz="1200" dirty="0">
                          <a:effectLst/>
                        </a:rPr>
                        <a:t>Stage 2: Market Introduction</a:t>
                      </a:r>
                    </a:p>
                  </a:txBody>
                  <a:tcPr marL="26863" marR="26863" marT="13431" marB="13431" anchor="ctr">
                    <a:lnL>
                      <a:noFill/>
                    </a:lnL>
                    <a:lnR>
                      <a:noFill/>
                    </a:lnR>
                    <a:lnT>
                      <a:noFill/>
                    </a:lnT>
                    <a:lnB>
                      <a:noFill/>
                    </a:lnB>
                    <a:solidFill>
                      <a:srgbClr val="FFFFFF"/>
                    </a:solidFill>
                  </a:tcPr>
                </a:tc>
                <a:tc>
                  <a:txBody>
                    <a:bodyPr/>
                    <a:lstStyle/>
                    <a:p>
                      <a:pPr algn="l" fontAlgn="ctr">
                        <a:buFont typeface="+mj-lt"/>
                        <a:buAutoNum type="arabicPeriod"/>
                      </a:pPr>
                      <a:r>
                        <a:rPr lang="en-US" sz="1200">
                          <a:effectLst/>
                        </a:rPr>
                        <a:t>Costs are very high</a:t>
                      </a:r>
                    </a:p>
                    <a:p>
                      <a:pPr algn="l" fontAlgn="ctr">
                        <a:buFont typeface="+mj-lt"/>
                        <a:buAutoNum type="arabicPeriod"/>
                      </a:pPr>
                      <a:r>
                        <a:rPr lang="en-US" sz="1200">
                          <a:effectLst/>
                        </a:rPr>
                        <a:t>Slow sales volumes to start</a:t>
                      </a:r>
                    </a:p>
                    <a:p>
                      <a:pPr algn="l" fontAlgn="ctr">
                        <a:buFont typeface="+mj-lt"/>
                        <a:buAutoNum type="arabicPeriod"/>
                      </a:pPr>
                      <a:r>
                        <a:rPr lang="en-US" sz="1200">
                          <a:effectLst/>
                        </a:rPr>
                        <a:t>Little or no competition</a:t>
                      </a:r>
                    </a:p>
                    <a:p>
                      <a:pPr algn="l" fontAlgn="ctr">
                        <a:buFont typeface="+mj-lt"/>
                        <a:buAutoNum type="arabicPeriod"/>
                      </a:pPr>
                      <a:r>
                        <a:rPr lang="en-US" sz="1200">
                          <a:effectLst/>
                        </a:rPr>
                        <a:t>Demand has to be created</a:t>
                      </a:r>
                    </a:p>
                    <a:p>
                      <a:pPr algn="l" fontAlgn="ctr">
                        <a:buFont typeface="+mj-lt"/>
                        <a:buAutoNum type="arabicPeriod"/>
                      </a:pPr>
                      <a:r>
                        <a:rPr lang="en-US" sz="1200">
                          <a:effectLst/>
                        </a:rPr>
                        <a:t>Customers have to be prompted to try the product</a:t>
                      </a:r>
                    </a:p>
                    <a:p>
                      <a:pPr algn="l" fontAlgn="ctr">
                        <a:buFont typeface="+mj-lt"/>
                        <a:buAutoNum type="arabicPeriod"/>
                      </a:pPr>
                      <a:r>
                        <a:rPr lang="en-US" sz="1200">
                          <a:effectLst/>
                        </a:rPr>
                        <a:t>Makes little money at this stage</a:t>
                      </a:r>
                    </a:p>
                  </a:txBody>
                  <a:tcPr marL="26863" marR="26863" marT="13431" marB="13431" anchor="ctr">
                    <a:lnL>
                      <a:noFill/>
                    </a:lnL>
                    <a:lnR>
                      <a:noFill/>
                    </a:lnR>
                    <a:lnT>
                      <a:noFill/>
                    </a:lnT>
                    <a:lnB>
                      <a:noFill/>
                    </a:lnB>
                    <a:solidFill>
                      <a:srgbClr val="FFFFFF"/>
                    </a:solidFill>
                  </a:tcPr>
                </a:tc>
                <a:extLst>
                  <a:ext uri="{0D108BD9-81ED-4DB2-BD59-A6C34878D82A}">
                    <a16:rowId xmlns:a16="http://schemas.microsoft.com/office/drawing/2014/main" val="2525174365"/>
                  </a:ext>
                </a:extLst>
              </a:tr>
              <a:tr h="1671516">
                <a:tc>
                  <a:txBody>
                    <a:bodyPr/>
                    <a:lstStyle/>
                    <a:p>
                      <a:pPr algn="l" fontAlgn="ctr">
                        <a:buNone/>
                      </a:pPr>
                      <a:r>
                        <a:rPr lang="en-CA" sz="1200">
                          <a:effectLst/>
                        </a:rPr>
                        <a:t>Stage 3: Growth</a:t>
                      </a:r>
                    </a:p>
                  </a:txBody>
                  <a:tcPr marL="26863" marR="26863" marT="13431" marB="13431" anchor="ctr">
                    <a:lnL>
                      <a:noFill/>
                    </a:lnL>
                    <a:lnR>
                      <a:noFill/>
                    </a:lnR>
                    <a:lnT>
                      <a:noFill/>
                    </a:lnT>
                    <a:lnB>
                      <a:noFill/>
                    </a:lnB>
                    <a:solidFill>
                      <a:srgbClr val="FFFFFF"/>
                    </a:solidFill>
                  </a:tcPr>
                </a:tc>
                <a:tc>
                  <a:txBody>
                    <a:bodyPr/>
                    <a:lstStyle/>
                    <a:p>
                      <a:pPr algn="l" fontAlgn="ctr">
                        <a:buFont typeface="+mj-lt"/>
                        <a:buAutoNum type="arabicPeriod"/>
                      </a:pPr>
                      <a:r>
                        <a:rPr lang="en-US" sz="1200">
                          <a:effectLst/>
                        </a:rPr>
                        <a:t>Costs reduced due to economies of scale</a:t>
                      </a:r>
                    </a:p>
                    <a:p>
                      <a:pPr algn="l" fontAlgn="ctr">
                        <a:buFont typeface="+mj-lt"/>
                        <a:buAutoNum type="arabicPeriod"/>
                      </a:pPr>
                      <a:r>
                        <a:rPr lang="en-US" sz="1200">
                          <a:effectLst/>
                        </a:rPr>
                        <a:t>Sales volume increases significantly</a:t>
                      </a:r>
                    </a:p>
                    <a:p>
                      <a:pPr algn="l" fontAlgn="ctr">
                        <a:buFont typeface="+mj-lt"/>
                        <a:buAutoNum type="arabicPeriod"/>
                      </a:pPr>
                      <a:r>
                        <a:rPr lang="en-US" sz="1200">
                          <a:effectLst/>
                        </a:rPr>
                        <a:t>Profitability begins to rise</a:t>
                      </a:r>
                    </a:p>
                    <a:p>
                      <a:pPr algn="l" fontAlgn="ctr">
                        <a:buFont typeface="+mj-lt"/>
                        <a:buAutoNum type="arabicPeriod"/>
                      </a:pPr>
                      <a:r>
                        <a:rPr lang="en-US" sz="1200">
                          <a:effectLst/>
                        </a:rPr>
                        <a:t>Public awareness increases</a:t>
                      </a:r>
                    </a:p>
                    <a:p>
                      <a:pPr algn="l" fontAlgn="ctr">
                        <a:buFont typeface="+mj-lt"/>
                        <a:buAutoNum type="arabicPeriod"/>
                      </a:pPr>
                      <a:r>
                        <a:rPr lang="en-US" sz="1200">
                          <a:effectLst/>
                        </a:rPr>
                        <a:t>Competition begins to increase with a few new players in establishing market</a:t>
                      </a:r>
                    </a:p>
                    <a:p>
                      <a:pPr algn="l" fontAlgn="ctr">
                        <a:buFont typeface="+mj-lt"/>
                        <a:buAutoNum type="arabicPeriod"/>
                      </a:pPr>
                      <a:r>
                        <a:rPr lang="en-US" sz="1200">
                          <a:effectLst/>
                        </a:rPr>
                        <a:t>Increased competition leads to price decreases</a:t>
                      </a:r>
                    </a:p>
                  </a:txBody>
                  <a:tcPr marL="26863" marR="26863" marT="13431" marB="13431" anchor="ctr">
                    <a:lnL>
                      <a:noFill/>
                    </a:lnL>
                    <a:lnR>
                      <a:noFill/>
                    </a:lnR>
                    <a:lnT>
                      <a:noFill/>
                    </a:lnT>
                    <a:lnB>
                      <a:noFill/>
                    </a:lnB>
                    <a:solidFill>
                      <a:srgbClr val="FFFFFF"/>
                    </a:solidFill>
                  </a:tcPr>
                </a:tc>
                <a:extLst>
                  <a:ext uri="{0D108BD9-81ED-4DB2-BD59-A6C34878D82A}">
                    <a16:rowId xmlns:a16="http://schemas.microsoft.com/office/drawing/2014/main" val="498707749"/>
                  </a:ext>
                </a:extLst>
              </a:tr>
              <a:tr h="1546965">
                <a:tc>
                  <a:txBody>
                    <a:bodyPr/>
                    <a:lstStyle/>
                    <a:p>
                      <a:pPr algn="l" fontAlgn="ctr">
                        <a:buNone/>
                      </a:pPr>
                      <a:r>
                        <a:rPr lang="en-CA" sz="1200" dirty="0">
                          <a:effectLst/>
                        </a:rPr>
                        <a:t>Stage 4: Maturity</a:t>
                      </a:r>
                    </a:p>
                  </a:txBody>
                  <a:tcPr marL="26863" marR="26863" marT="13431" marB="13431" anchor="ctr">
                    <a:lnL>
                      <a:noFill/>
                    </a:lnL>
                    <a:lnR>
                      <a:noFill/>
                    </a:lnR>
                    <a:lnT>
                      <a:noFill/>
                    </a:lnT>
                    <a:lnB>
                      <a:noFill/>
                    </a:lnB>
                    <a:solidFill>
                      <a:srgbClr val="FFFFFF"/>
                    </a:solidFill>
                  </a:tcPr>
                </a:tc>
                <a:tc>
                  <a:txBody>
                    <a:bodyPr/>
                    <a:lstStyle/>
                    <a:p>
                      <a:pPr algn="l" fontAlgn="ctr">
                        <a:buFont typeface="+mj-lt"/>
                        <a:buAutoNum type="arabicPeriod"/>
                      </a:pPr>
                      <a:r>
                        <a:rPr lang="en-US" sz="1200" dirty="0">
                          <a:effectLst/>
                        </a:rPr>
                        <a:t>Costs are lowered as a result of increased production volumes and experience curve effects</a:t>
                      </a:r>
                    </a:p>
                    <a:p>
                      <a:pPr algn="l" fontAlgn="ctr">
                        <a:buFont typeface="+mj-lt"/>
                        <a:buAutoNum type="arabicPeriod"/>
                      </a:pPr>
                      <a:r>
                        <a:rPr lang="en-US" sz="1200" dirty="0">
                          <a:effectLst/>
                        </a:rPr>
                        <a:t>Sales volume peaks and market saturation is reached</a:t>
                      </a:r>
                    </a:p>
                    <a:p>
                      <a:pPr algn="l" fontAlgn="ctr">
                        <a:buFont typeface="+mj-lt"/>
                        <a:buAutoNum type="arabicPeriod"/>
                      </a:pPr>
                      <a:r>
                        <a:rPr lang="en-US" sz="1200" dirty="0">
                          <a:effectLst/>
                        </a:rPr>
                        <a:t>New competitors enter the market</a:t>
                      </a:r>
                    </a:p>
                    <a:p>
                      <a:pPr algn="l" fontAlgn="ctr">
                        <a:buFont typeface="+mj-lt"/>
                        <a:buAutoNum type="arabicPeriod"/>
                      </a:pPr>
                      <a:r>
                        <a:rPr lang="en-US" sz="1200" dirty="0">
                          <a:effectLst/>
                        </a:rPr>
                        <a:t>Prices tend to drop due to the proliferation of competing products</a:t>
                      </a:r>
                    </a:p>
                    <a:p>
                      <a:pPr algn="l" fontAlgn="ctr">
                        <a:buFont typeface="+mj-lt"/>
                        <a:buAutoNum type="arabicPeriod"/>
                      </a:pPr>
                      <a:r>
                        <a:rPr lang="en-US" sz="1200" dirty="0">
                          <a:effectLst/>
                        </a:rPr>
                        <a:t>Brand differentiation and feature diversification is emphasized to maintain or increase market share</a:t>
                      </a:r>
                    </a:p>
                    <a:p>
                      <a:pPr algn="l" fontAlgn="ctr">
                        <a:buFont typeface="+mj-lt"/>
                        <a:buAutoNum type="arabicPeriod"/>
                      </a:pPr>
                      <a:r>
                        <a:rPr lang="en-US" sz="1200" dirty="0">
                          <a:effectLst/>
                        </a:rPr>
                        <a:t>Profits decline</a:t>
                      </a:r>
                    </a:p>
                  </a:txBody>
                  <a:tcPr marL="26863" marR="26863" marT="13431" marB="13431" anchor="ctr">
                    <a:lnL>
                      <a:noFill/>
                    </a:lnL>
                    <a:lnR>
                      <a:noFill/>
                    </a:lnR>
                    <a:lnT>
                      <a:noFill/>
                    </a:lnT>
                    <a:lnB>
                      <a:noFill/>
                    </a:lnB>
                    <a:solidFill>
                      <a:srgbClr val="FFFFFF"/>
                    </a:solidFill>
                  </a:tcPr>
                </a:tc>
                <a:extLst>
                  <a:ext uri="{0D108BD9-81ED-4DB2-BD59-A6C34878D82A}">
                    <a16:rowId xmlns:a16="http://schemas.microsoft.com/office/drawing/2014/main" val="3899944781"/>
                  </a:ext>
                </a:extLst>
              </a:tr>
              <a:tr h="1447246">
                <a:tc>
                  <a:txBody>
                    <a:bodyPr/>
                    <a:lstStyle/>
                    <a:p>
                      <a:pPr algn="l" fontAlgn="ctr">
                        <a:buNone/>
                      </a:pPr>
                      <a:r>
                        <a:rPr lang="en-CA" sz="1200">
                          <a:effectLst/>
                        </a:rPr>
                        <a:t>Stage 5: Decline</a:t>
                      </a:r>
                    </a:p>
                  </a:txBody>
                  <a:tcPr marL="26863" marR="26863" marT="13431" marB="13431" anchor="ctr">
                    <a:lnL>
                      <a:noFill/>
                    </a:lnL>
                    <a:lnR>
                      <a:noFill/>
                    </a:lnR>
                    <a:lnT>
                      <a:noFill/>
                    </a:lnT>
                    <a:lnB>
                      <a:noFill/>
                    </a:lnB>
                    <a:solidFill>
                      <a:srgbClr val="FFFFFF"/>
                    </a:solidFill>
                  </a:tcPr>
                </a:tc>
                <a:tc>
                  <a:txBody>
                    <a:bodyPr/>
                    <a:lstStyle/>
                    <a:p>
                      <a:pPr algn="l" fontAlgn="ctr">
                        <a:buFont typeface="+mj-lt"/>
                        <a:buAutoNum type="arabicPeriod"/>
                      </a:pPr>
                      <a:r>
                        <a:rPr lang="en-US" sz="1200" dirty="0">
                          <a:effectLst/>
                        </a:rPr>
                        <a:t>Costs increase due to some loss of economies of scale</a:t>
                      </a:r>
                    </a:p>
                    <a:p>
                      <a:pPr algn="l" fontAlgn="ctr">
                        <a:buFont typeface="+mj-lt"/>
                        <a:buAutoNum type="arabicPeriod"/>
                      </a:pPr>
                      <a:r>
                        <a:rPr lang="en-US" sz="1200" dirty="0">
                          <a:effectLst/>
                        </a:rPr>
                        <a:t>Sales volume declines</a:t>
                      </a:r>
                    </a:p>
                    <a:p>
                      <a:pPr algn="l" fontAlgn="ctr">
                        <a:buFont typeface="+mj-lt"/>
                        <a:buAutoNum type="arabicPeriod"/>
                      </a:pPr>
                      <a:r>
                        <a:rPr lang="en-US" sz="1200" dirty="0">
                          <a:effectLst/>
                        </a:rPr>
                        <a:t>Prices and profitability diminish</a:t>
                      </a:r>
                    </a:p>
                    <a:p>
                      <a:pPr algn="l" fontAlgn="ctr">
                        <a:buFont typeface="+mj-lt"/>
                        <a:buAutoNum type="arabicPeriod"/>
                      </a:pPr>
                      <a:r>
                        <a:rPr lang="en-US" sz="1200" dirty="0">
                          <a:effectLst/>
                        </a:rPr>
                        <a:t>Profit becomes more a challenge of production/distribution efficiency than increased sales</a:t>
                      </a:r>
                    </a:p>
                  </a:txBody>
                  <a:tcPr marL="26863" marR="26863" marT="13431" marB="13431" anchor="ctr">
                    <a:lnL>
                      <a:noFill/>
                    </a:lnL>
                    <a:lnR>
                      <a:noFill/>
                    </a:lnR>
                    <a:lnT>
                      <a:noFill/>
                    </a:lnT>
                    <a:lnB>
                      <a:noFill/>
                    </a:lnB>
                    <a:solidFill>
                      <a:srgbClr val="FFFFFF"/>
                    </a:solidFill>
                  </a:tcPr>
                </a:tc>
                <a:extLst>
                  <a:ext uri="{0D108BD9-81ED-4DB2-BD59-A6C34878D82A}">
                    <a16:rowId xmlns:a16="http://schemas.microsoft.com/office/drawing/2014/main" val="1096944743"/>
                  </a:ext>
                </a:extLst>
              </a:tr>
            </a:tbl>
          </a:graphicData>
        </a:graphic>
      </p:graphicFrame>
    </p:spTree>
    <p:extLst>
      <p:ext uri="{BB962C8B-B14F-4D97-AF65-F5344CB8AC3E}">
        <p14:creationId xmlns:p14="http://schemas.microsoft.com/office/powerpoint/2010/main" val="290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59183" y="643468"/>
            <a:ext cx="2383385" cy="1674180"/>
          </a:xfrm>
        </p:spPr>
        <p:txBody>
          <a:bodyPr>
            <a:normAutofit/>
          </a:bodyPr>
          <a:lstStyle/>
          <a:p>
            <a:r>
              <a:rPr lang="en-US" sz="3500"/>
              <a:t>Marketing Plan</a:t>
            </a:r>
          </a:p>
        </p:txBody>
      </p:sp>
      <p:cxnSp>
        <p:nvCxnSpPr>
          <p:cNvPr id="15" name="Straight Connector 1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23" y="2478513"/>
            <a:ext cx="21945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type="body" idx="1"/>
          </p:nvPr>
        </p:nvSpPr>
        <p:spPr>
          <a:xfrm>
            <a:off x="643548" y="2639380"/>
            <a:ext cx="2403786" cy="3229714"/>
          </a:xfrm>
        </p:spPr>
        <p:txBody>
          <a:bodyPr>
            <a:normAutofit/>
          </a:bodyPr>
          <a:lstStyle/>
          <a:p>
            <a:pPr marL="21431" indent="0">
              <a:lnSpc>
                <a:spcPct val="100000"/>
              </a:lnSpc>
              <a:buNone/>
            </a:pPr>
            <a:r>
              <a:rPr lang="en-US" sz="1700" dirty="0"/>
              <a:t>The </a:t>
            </a:r>
            <a:r>
              <a:rPr lang="en-US" sz="1700" b="1" dirty="0"/>
              <a:t>marketing plan </a:t>
            </a:r>
            <a:r>
              <a:rPr lang="en-US" sz="1700" dirty="0"/>
              <a:t>describes how the company will use the marketing mix—product, promotion, place, and price—to achieve its marketing objectives effectively within the competitive market environment</a:t>
            </a:r>
          </a:p>
          <a:p>
            <a:pPr>
              <a:lnSpc>
                <a:spcPct val="100000"/>
              </a:lnSpc>
            </a:pPr>
            <a:endParaRPr lang="en-US" sz="1700" dirty="0"/>
          </a:p>
        </p:txBody>
      </p:sp>
      <p:pic>
        <p:nvPicPr>
          <p:cNvPr id="10" name="Graphic 9" descr="Market">
            <a:extLst>
              <a:ext uri="{FF2B5EF4-FFF2-40B4-BE49-F238E27FC236}">
                <a16:creationId xmlns:a16="http://schemas.microsoft.com/office/drawing/2014/main" id="{DC4C448C-9DA9-D877-CD8C-8B80DA967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085" y="671566"/>
            <a:ext cx="5169420" cy="5169420"/>
          </a:xfrm>
          <a:prstGeom prst="rect">
            <a:avLst/>
          </a:prstGeom>
        </p:spPr>
      </p:pic>
      <p:sp>
        <p:nvSpPr>
          <p:cNvPr id="17" name="Rectangle 1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DAF6E535-1345-4506-8683-6DB92118029F}"/>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2" name="Date Placeholder 1">
            <a:extLst>
              <a:ext uri="{FF2B5EF4-FFF2-40B4-BE49-F238E27FC236}">
                <a16:creationId xmlns:a16="http://schemas.microsoft.com/office/drawing/2014/main" id="{E3184F38-6880-41A4-BB20-35C45CEFB86F}"/>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5EF996AF-F251-48BA-AE0C-EF2BECB6D387}"/>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23</a:t>
            </a:fld>
            <a:endParaRPr lang="en-US"/>
          </a:p>
        </p:txBody>
      </p:sp>
    </p:spTree>
    <p:extLst>
      <p:ext uri="{BB962C8B-B14F-4D97-AF65-F5344CB8AC3E}">
        <p14:creationId xmlns:p14="http://schemas.microsoft.com/office/powerpoint/2010/main" val="110166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77817-83F7-43B8-BAEF-3E6ED86D4126}"/>
              </a:ext>
            </a:extLst>
          </p:cNvPr>
          <p:cNvSpPr>
            <a:spLocks noGrp="1"/>
          </p:cNvSpPr>
          <p:nvPr>
            <p:ph type="title"/>
          </p:nvPr>
        </p:nvSpPr>
        <p:spPr>
          <a:xfrm>
            <a:off x="6105832" y="639098"/>
            <a:ext cx="2551471" cy="3494790"/>
          </a:xfrm>
        </p:spPr>
        <p:txBody>
          <a:bodyPr vert="horz" lIns="91440" tIns="45720" rIns="91440" bIns="45720" rtlCol="0" anchor="b">
            <a:normAutofit/>
          </a:bodyPr>
          <a:lstStyle/>
          <a:p>
            <a:r>
              <a:rPr lang="en-US" sz="4000">
                <a:solidFill>
                  <a:schemeClr val="tx1">
                    <a:lumMod val="85000"/>
                    <a:lumOff val="15000"/>
                  </a:schemeClr>
                </a:solidFill>
              </a:rPr>
              <a:t>The Marketing Planning Process</a:t>
            </a:r>
          </a:p>
        </p:txBody>
      </p:sp>
      <p:pic>
        <p:nvPicPr>
          <p:cNvPr id="7" name="Picture 6" descr="The Market Planning Process: vertical Flowchart with 7 layers. From top, Layer 1 “Corporate Mission” [highlighted in gold] points to Layer 2 “Situational Analysis” [blue], points Layer 3 “Internal Factors: Strengths &amp; Weaknesses” and “External Factors: Opportunities &amp; Threats” [blue], points to Layer 4 “Corporate Strategy: Objectives &amp; Tactics” [blue]. Layers 2-4 are connected with gray lines, as one sub-unit. This points to Layer 5 “Marketing Strategy: Objectives &amp; Tactics” [blue], to Layer 6, a graphic showing “Target Market” as the central piece of the 4 Ps surrounding it: Product, Price, Promotion, Place [all blue]. The final layer is “Implementation &amp; Evaluation” [blue]. Layers 5-7 are connected with gray lines, as a second sub-unit.">
            <a:extLst>
              <a:ext uri="{FF2B5EF4-FFF2-40B4-BE49-F238E27FC236}">
                <a16:creationId xmlns:a16="http://schemas.microsoft.com/office/drawing/2014/main" id="{CD0CDF2D-7986-46B0-A43D-9CB518092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84" y="640081"/>
            <a:ext cx="3424193" cy="5054156"/>
          </a:xfrm>
          <a:prstGeom prst="rect">
            <a:avLst/>
          </a:prstGeom>
        </p:spPr>
      </p:pic>
      <p:cxnSp>
        <p:nvCxnSpPr>
          <p:cNvPr id="18" name="Straight Connector 1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294754"/>
            <a:ext cx="24003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6E60600C-9394-4B76-AF97-29553CE9B14B}"/>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67067CE5-A156-4F42-81CA-7A8663911E2B}"/>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19964359-7E82-4017-A85A-B4F4BC21AD8A}"/>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24</a:t>
            </a:fld>
            <a:endParaRPr lang="en-US" sz="1050"/>
          </a:p>
        </p:txBody>
      </p:sp>
    </p:spTree>
    <p:extLst>
      <p:ext uri="{BB962C8B-B14F-4D97-AF65-F5344CB8AC3E}">
        <p14:creationId xmlns:p14="http://schemas.microsoft.com/office/powerpoint/2010/main" val="208918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Match the Marketing Mix to a Market Segment</a:t>
            </a:r>
          </a:p>
        </p:txBody>
      </p:sp>
      <p:sp>
        <p:nvSpPr>
          <p:cNvPr id="8" name="Text Placeholder 7">
            <a:extLst>
              <a:ext uri="{FF2B5EF4-FFF2-40B4-BE49-F238E27FC236}">
                <a16:creationId xmlns:a16="http://schemas.microsoft.com/office/drawing/2014/main" id="{F266387C-377B-4440-B4F4-60FE1D589372}"/>
              </a:ext>
            </a:extLst>
          </p:cNvPr>
          <p:cNvSpPr>
            <a:spLocks noGrp="1"/>
          </p:cNvSpPr>
          <p:nvPr>
            <p:ph type="body" idx="2"/>
          </p:nvPr>
        </p:nvSpPr>
        <p:spPr>
          <a:xfrm>
            <a:off x="2720974" y="1917472"/>
            <a:ext cx="6885689" cy="3319079"/>
          </a:xfrm>
        </p:spPr>
        <p:txBody>
          <a:bodyPr>
            <a:normAutofit fontScale="25000" lnSpcReduction="20000"/>
          </a:bodyPr>
          <a:lstStyle/>
          <a:p>
            <a:r>
              <a:rPr lang="en-US" sz="4800" b="1" dirty="0"/>
              <a:t>Marketing Mix</a:t>
            </a:r>
          </a:p>
          <a:p>
            <a:r>
              <a:rPr lang="en-US" sz="4800" b="1" dirty="0"/>
              <a:t>A. Trendy graphic hoodies at $39.99.</a:t>
            </a:r>
          </a:p>
          <a:p>
            <a:r>
              <a:rPr lang="en-US" sz="4800" dirty="0"/>
              <a:t>Sold in mall stores and online.</a:t>
            </a:r>
          </a:p>
          <a:p>
            <a:r>
              <a:rPr lang="en-US" sz="4800" dirty="0"/>
              <a:t>Promoted through TikTok influencers, sports YouTube channels, and gaming sponsorships.</a:t>
            </a:r>
          </a:p>
          <a:p>
            <a:r>
              <a:rPr lang="en-US" sz="4800" dirty="0"/>
              <a:t>Frequent buy-one-get-one-half-off promotions.</a:t>
            </a:r>
          </a:p>
          <a:p>
            <a:r>
              <a:rPr lang="en-US" sz="4800" b="1" dirty="0"/>
              <a:t>B. Organic, hypoallergenic baby lotion at $12.99 per bottle.</a:t>
            </a:r>
          </a:p>
          <a:p>
            <a:r>
              <a:rPr lang="en-US" sz="4800" dirty="0"/>
              <a:t>Distributed in grocery stores, baby specialty shops, and online marketplaces.</a:t>
            </a:r>
          </a:p>
          <a:p>
            <a:r>
              <a:rPr lang="en-US" sz="4800" dirty="0"/>
              <a:t>Marketed through pediatrician recommendations, parenting blogs, and ads on parenting podcasts.</a:t>
            </a:r>
          </a:p>
          <a:p>
            <a:r>
              <a:rPr lang="en-US" sz="4800" dirty="0"/>
              <a:t>Includes loyalty programs for repeat buyers.</a:t>
            </a:r>
          </a:p>
          <a:p>
            <a:r>
              <a:rPr lang="en-US" sz="4800" b="1" dirty="0"/>
              <a:t>C. Exceptionally soft cashmere blankets priced at $89.99.</a:t>
            </a:r>
          </a:p>
          <a:p>
            <a:r>
              <a:rPr lang="en-US" sz="4800" dirty="0"/>
              <a:t>Available in-store or with two-day free delivery when ordered online.</a:t>
            </a:r>
          </a:p>
          <a:p>
            <a:r>
              <a:rPr lang="en-US" sz="4800" dirty="0"/>
              <a:t>Free returns and excellent customer service.</a:t>
            </a:r>
          </a:p>
          <a:p>
            <a:r>
              <a:rPr lang="en-US" sz="4800" dirty="0"/>
              <a:t>Samples sent to lifestyle bloggers and ads in home décor magazines.</a:t>
            </a:r>
          </a:p>
          <a:p>
            <a:endParaRPr lang="en-US" sz="4800" dirty="0"/>
          </a:p>
          <a:p>
            <a:endParaRPr lang="en-US" dirty="0"/>
          </a:p>
        </p:txBody>
      </p:sp>
      <p:sp>
        <p:nvSpPr>
          <p:cNvPr id="13" name="Text Placeholder 12">
            <a:extLst>
              <a:ext uri="{FF2B5EF4-FFF2-40B4-BE49-F238E27FC236}">
                <a16:creationId xmlns:a16="http://schemas.microsoft.com/office/drawing/2014/main" id="{0408E4EB-AB3E-8743-A0F8-06CBE461B7FE}"/>
              </a:ext>
            </a:extLst>
          </p:cNvPr>
          <p:cNvSpPr>
            <a:spLocks noGrp="1"/>
          </p:cNvSpPr>
          <p:nvPr>
            <p:ph type="body" idx="4"/>
          </p:nvPr>
        </p:nvSpPr>
        <p:spPr>
          <a:xfrm>
            <a:off x="188022" y="3263465"/>
            <a:ext cx="2666376" cy="1657269"/>
          </a:xfrm>
        </p:spPr>
        <p:txBody>
          <a:bodyPr>
            <a:normAutofit fontScale="85000" lnSpcReduction="20000"/>
          </a:bodyPr>
          <a:lstStyle/>
          <a:p>
            <a:r>
              <a:rPr lang="en-US" b="1" u="sng" dirty="0"/>
              <a:t>Market Segment</a:t>
            </a:r>
          </a:p>
          <a:p>
            <a:r>
              <a:rPr lang="en-US" dirty="0"/>
              <a:t>1.Parents of newborns</a:t>
            </a:r>
          </a:p>
          <a:p>
            <a:r>
              <a:rPr lang="en-US" dirty="0"/>
              <a:t>2. Women aged 40-55</a:t>
            </a:r>
          </a:p>
          <a:p>
            <a:r>
              <a:rPr lang="en-US" dirty="0"/>
              <a:t>3. Boys 14-17</a:t>
            </a:r>
          </a:p>
          <a:p>
            <a:endParaRPr lang="en-US" dirty="0"/>
          </a:p>
        </p:txBody>
      </p:sp>
      <p:sp>
        <p:nvSpPr>
          <p:cNvPr id="4" name="Date Placeholder 3">
            <a:extLst>
              <a:ext uri="{FF2B5EF4-FFF2-40B4-BE49-F238E27FC236}">
                <a16:creationId xmlns:a16="http://schemas.microsoft.com/office/drawing/2014/main" id="{E6DD32AB-4E5F-4C46-95E5-9253B2094C7A}"/>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619D25FE-D4AA-4E0D-B16D-8801B9DC406A}"/>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F7291493-D249-4511-A1E9-75EF55A752D1}"/>
              </a:ext>
            </a:extLst>
          </p:cNvPr>
          <p:cNvSpPr>
            <a:spLocks noGrp="1"/>
          </p:cNvSpPr>
          <p:nvPr>
            <p:ph type="sldNum" sz="quarter" idx="12"/>
          </p:nvPr>
        </p:nvSpPr>
        <p:spPr/>
        <p:txBody>
          <a:bodyPr/>
          <a:lstStyle/>
          <a:p>
            <a:fld id="{3A98EE3D-8CD1-4C3F-BD1C-C98C9596463C}" type="slidenum">
              <a:rPr lang="en-US" smtClean="0"/>
              <a:t>25</a:t>
            </a:fld>
            <a:endParaRPr lang="en-US"/>
          </a:p>
        </p:txBody>
      </p:sp>
    </p:spTree>
    <p:extLst>
      <p:ext uri="{BB962C8B-B14F-4D97-AF65-F5344CB8AC3E}">
        <p14:creationId xmlns:p14="http://schemas.microsoft.com/office/powerpoint/2010/main" val="5675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Why Do Customers Matter in Marketing?</a:t>
            </a:r>
          </a:p>
        </p:txBody>
      </p:sp>
      <p:sp>
        <p:nvSpPr>
          <p:cNvPr id="6" name="Text Placeholder 5"/>
          <p:cNvSpPr>
            <a:spLocks noGrp="1"/>
          </p:cNvSpPr>
          <p:nvPr>
            <p:ph type="body" idx="1"/>
          </p:nvPr>
        </p:nvSpPr>
        <p:spPr/>
        <p:txBody>
          <a:bodyPr/>
          <a:lstStyle/>
          <a:p>
            <a:r>
              <a:rPr lang="en-US"/>
              <a:t>Marketing exists to help organizations understand, reach, and deliver value to their customers</a:t>
            </a:r>
          </a:p>
          <a:p>
            <a:r>
              <a:rPr lang="en-US"/>
              <a:t>The customer is considered the cornerstone of marketing</a:t>
            </a:r>
          </a:p>
          <a:p>
            <a:endParaRPr lang="en-US"/>
          </a:p>
        </p:txBody>
      </p:sp>
      <p:pic>
        <p:nvPicPr>
          <p:cNvPr id="2" name="Picture 1" descr="A man and a woman work together on a laptop."/>
          <p:cNvPicPr>
            <a:picLocks noChangeAspect="1"/>
          </p:cNvPicPr>
          <p:nvPr/>
        </p:nvPicPr>
        <p:blipFill>
          <a:blip r:embed="rId3"/>
          <a:stretch>
            <a:fillRect/>
          </a:stretch>
        </p:blipFill>
        <p:spPr>
          <a:xfrm>
            <a:off x="2979356" y="3574504"/>
            <a:ext cx="3185288" cy="2112908"/>
          </a:xfrm>
          <a:prstGeom prst="rect">
            <a:avLst/>
          </a:prstGeom>
        </p:spPr>
      </p:pic>
      <p:sp>
        <p:nvSpPr>
          <p:cNvPr id="3" name="Date Placeholder 2">
            <a:extLst>
              <a:ext uri="{FF2B5EF4-FFF2-40B4-BE49-F238E27FC236}">
                <a16:creationId xmlns:a16="http://schemas.microsoft.com/office/drawing/2014/main" id="{6E6F857D-B6A2-4557-8245-BF83465E844C}"/>
              </a:ext>
            </a:extLst>
          </p:cNvPr>
          <p:cNvSpPr>
            <a:spLocks noGrp="1"/>
          </p:cNvSpPr>
          <p:nvPr>
            <p:ph type="dt" sz="half" idx="10"/>
          </p:nvPr>
        </p:nvSpPr>
        <p:spPr/>
        <p:txBody>
          <a:bodyPr/>
          <a:lstStyle/>
          <a:p>
            <a:r>
              <a:rPr lang="en-US"/>
              <a:t>Page</a:t>
            </a:r>
          </a:p>
        </p:txBody>
      </p:sp>
      <p:sp>
        <p:nvSpPr>
          <p:cNvPr id="4" name="Footer Placeholder 3">
            <a:extLst>
              <a:ext uri="{FF2B5EF4-FFF2-40B4-BE49-F238E27FC236}">
                <a16:creationId xmlns:a16="http://schemas.microsoft.com/office/drawing/2014/main" id="{E20B7CD6-50A6-4C5E-9DEB-FDE320791229}"/>
              </a:ext>
            </a:extLst>
          </p:cNvPr>
          <p:cNvSpPr>
            <a:spLocks noGrp="1"/>
          </p:cNvSpPr>
          <p:nvPr>
            <p:ph type="ftr" sz="quarter" idx="11"/>
          </p:nvPr>
        </p:nvSpPr>
        <p:spPr/>
        <p:txBody>
          <a:bodyPr/>
          <a:lstStyle/>
          <a:p>
            <a:r>
              <a:rPr lang="en-US"/>
              <a:t>NSCC MKTG 1010</a:t>
            </a:r>
          </a:p>
        </p:txBody>
      </p:sp>
      <p:sp>
        <p:nvSpPr>
          <p:cNvPr id="7" name="Slide Number Placeholder 6">
            <a:extLst>
              <a:ext uri="{FF2B5EF4-FFF2-40B4-BE49-F238E27FC236}">
                <a16:creationId xmlns:a16="http://schemas.microsoft.com/office/drawing/2014/main" id="{7CDBB056-C9F0-442D-90F5-92BC78619A25}"/>
              </a:ext>
            </a:extLst>
          </p:cNvPr>
          <p:cNvSpPr>
            <a:spLocks noGrp="1"/>
          </p:cNvSpPr>
          <p:nvPr>
            <p:ph type="sldNum" sz="quarter" idx="12"/>
          </p:nvPr>
        </p:nvSpPr>
        <p:spPr/>
        <p:txBody>
          <a:bodyPr/>
          <a:lstStyle/>
          <a:p>
            <a:fld id="{3A98EE3D-8CD1-4C3F-BD1C-C98C9596463C}" type="slidenum">
              <a:rPr lang="en-US" smtClean="0"/>
              <a:t>3</a:t>
            </a:fld>
            <a:endParaRPr lang="en-US"/>
          </a:p>
        </p:txBody>
      </p:sp>
    </p:spTree>
    <p:extLst>
      <p:ext uri="{BB962C8B-B14F-4D97-AF65-F5344CB8AC3E}">
        <p14:creationId xmlns:p14="http://schemas.microsoft.com/office/powerpoint/2010/main" val="142567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79055" y="286603"/>
            <a:ext cx="4487704" cy="1450757"/>
          </a:xfrm>
        </p:spPr>
        <p:txBody>
          <a:bodyPr>
            <a:normAutofit/>
          </a:bodyPr>
          <a:lstStyle/>
          <a:p>
            <a:r>
              <a:rPr lang="en-US"/>
              <a:t>Segmentation and Targeting</a:t>
            </a:r>
          </a:p>
        </p:txBody>
      </p:sp>
      <p:pic>
        <p:nvPicPr>
          <p:cNvPr id="1026" name="Picture 2" descr="Photo showing a hand holding a sponge, washing the hood of a red car.">
            <a:extLst>
              <a:ext uri="{FF2B5EF4-FFF2-40B4-BE49-F238E27FC236}">
                <a16:creationId xmlns:a16="http://schemas.microsoft.com/office/drawing/2014/main" id="{409F3C95-16CA-480A-AF1F-A518612746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93" r="12100" b="1"/>
          <a:stretch/>
        </p:blipFill>
        <p:spPr bwMode="auto">
          <a:xfrm>
            <a:off x="20" y="10"/>
            <a:ext cx="3435052"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2177" y="1917852"/>
            <a:ext cx="44577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3879055" y="2108201"/>
            <a:ext cx="4487705" cy="4112100"/>
          </a:xfrm>
        </p:spPr>
        <p:txBody>
          <a:bodyPr>
            <a:normAutofit/>
          </a:bodyPr>
          <a:lstStyle/>
          <a:p>
            <a:r>
              <a:rPr lang="en-US" dirty="0"/>
              <a:t>Segmentation is the process of dividing a broader market into smaller groups of customers who share similar characteristics, needs, or </a:t>
            </a:r>
            <a:r>
              <a:rPr lang="en-US" dirty="0" err="1"/>
              <a:t>behaviours</a:t>
            </a:r>
            <a:r>
              <a:rPr lang="en-US" dirty="0"/>
              <a:t>.</a:t>
            </a:r>
          </a:p>
          <a:p>
            <a:r>
              <a:rPr lang="en-US" dirty="0"/>
              <a:t>Targeting involves evaluating those segments and selecting the most appropriate ones to pursue with customized marketing strategies</a:t>
            </a:r>
          </a:p>
        </p:txBody>
      </p:sp>
      <p:sp>
        <p:nvSpPr>
          <p:cNvPr id="1030"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399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97ED8053-C1DF-4205-830F-9F8FB0D32583}"/>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84B60D79-3352-41B5-A872-D625C9F7512C}"/>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53BC5342-E4CD-4E7D-8DC5-327704C56B53}"/>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
        <p:nvSpPr>
          <p:cNvPr id="7" name="TextBox 6">
            <a:extLst>
              <a:ext uri="{FF2B5EF4-FFF2-40B4-BE49-F238E27FC236}">
                <a16:creationId xmlns:a16="http://schemas.microsoft.com/office/drawing/2014/main" id="{7016FFAA-B233-49BE-88A6-87C82882C31D}"/>
              </a:ext>
            </a:extLst>
          </p:cNvPr>
          <p:cNvSpPr txBox="1"/>
          <p:nvPr/>
        </p:nvSpPr>
        <p:spPr>
          <a:xfrm>
            <a:off x="4239975" y="5463702"/>
            <a:ext cx="3435052" cy="640078"/>
          </a:xfrm>
          <a:prstGeom prst="rect">
            <a:avLst/>
          </a:prstGeom>
          <a:solidFill>
            <a:srgbClr val="000000">
              <a:alpha val="50000"/>
            </a:srgbClr>
          </a:solidFill>
          <a:ln>
            <a:noFill/>
          </a:ln>
        </p:spPr>
        <p:txBody>
          <a:bodyPr wrap="square" rtlCol="0">
            <a:noAutofit/>
          </a:bodyPr>
          <a:lstStyle/>
          <a:p>
            <a:pPr algn="ctr">
              <a:spcAft>
                <a:spcPts val="600"/>
              </a:spcAft>
            </a:pPr>
            <a:r>
              <a:rPr lang="en-CA" sz="1300" b="0" i="0" dirty="0">
                <a:solidFill>
                  <a:srgbClr val="FFFFFF"/>
                </a:solidFill>
                <a:effectLst/>
              </a:rPr>
              <a:t>Identify a target market for </a:t>
            </a:r>
            <a:r>
              <a:rPr lang="en-CA" sz="1300" dirty="0">
                <a:solidFill>
                  <a:srgbClr val="FFFFFF"/>
                </a:solidFill>
              </a:rPr>
              <a:t>au</a:t>
            </a:r>
            <a:r>
              <a:rPr lang="en-CA" sz="1300" b="0" i="0" dirty="0">
                <a:solidFill>
                  <a:srgbClr val="FFFFFF"/>
                </a:solidFill>
                <a:effectLst/>
              </a:rPr>
              <a:t>tomotive detailing products.</a:t>
            </a:r>
            <a:endParaRPr lang="en-CA" sz="1300" dirty="0">
              <a:solidFill>
                <a:srgbClr val="FFFFFF"/>
              </a:solidFill>
            </a:endParaRPr>
          </a:p>
        </p:txBody>
      </p:sp>
    </p:spTree>
    <p:extLst>
      <p:ext uri="{BB962C8B-B14F-4D97-AF65-F5344CB8AC3E}">
        <p14:creationId xmlns:p14="http://schemas.microsoft.com/office/powerpoint/2010/main" val="261225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 Target Market</a:t>
            </a:r>
          </a:p>
        </p:txBody>
      </p:sp>
      <p:sp>
        <p:nvSpPr>
          <p:cNvPr id="5" name="Content Placeholder 4"/>
          <p:cNvSpPr>
            <a:spLocks noGrp="1"/>
          </p:cNvSpPr>
          <p:nvPr>
            <p:ph type="body" idx="1"/>
          </p:nvPr>
        </p:nvSpPr>
        <p:spPr/>
        <p:txBody>
          <a:bodyPr/>
          <a:lstStyle/>
          <a:p>
            <a:pPr marL="278606" indent="-257175">
              <a:buFont typeface="+mj-lt"/>
              <a:buAutoNum type="arabicPeriod"/>
            </a:pPr>
            <a:r>
              <a:rPr lang="en-US"/>
              <a:t>Identify the business need you address</a:t>
            </a:r>
          </a:p>
          <a:p>
            <a:pPr marL="278606" indent="-257175">
              <a:buFont typeface="+mj-lt"/>
              <a:buAutoNum type="arabicPeriod"/>
            </a:pPr>
            <a:r>
              <a:rPr lang="en-US"/>
              <a:t>Segment your total market</a:t>
            </a:r>
          </a:p>
          <a:p>
            <a:pPr marL="278606" indent="-257175">
              <a:buFont typeface="+mj-lt"/>
              <a:buAutoNum type="arabicPeriod"/>
            </a:pPr>
            <a:r>
              <a:rPr lang="en-US"/>
              <a:t>Profile your target customer segment(s)</a:t>
            </a:r>
          </a:p>
          <a:p>
            <a:pPr marL="278606" indent="-257175">
              <a:buFont typeface="+mj-lt"/>
              <a:buAutoNum type="arabicPeriod"/>
            </a:pPr>
            <a:r>
              <a:rPr lang="en-US"/>
              <a:t>Research and validate your market opportunity</a:t>
            </a:r>
          </a:p>
          <a:p>
            <a:endParaRPr lang="en-US"/>
          </a:p>
        </p:txBody>
      </p:sp>
      <p:pic>
        <p:nvPicPr>
          <p:cNvPr id="1026" name="Picture 2" descr="Graphic showing the dimensions of a customer profile. These are: socialgraphic, behavioral, psychographic, geographic, dem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94" y="4125951"/>
            <a:ext cx="1534363" cy="15343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ate Placeholder 2">
            <a:extLst>
              <a:ext uri="{FF2B5EF4-FFF2-40B4-BE49-F238E27FC236}">
                <a16:creationId xmlns:a16="http://schemas.microsoft.com/office/drawing/2014/main" id="{CB96847E-434E-4D72-ACB6-C04D46B5ACDF}"/>
              </a:ext>
            </a:extLst>
          </p:cNvPr>
          <p:cNvSpPr>
            <a:spLocks noGrp="1"/>
          </p:cNvSpPr>
          <p:nvPr>
            <p:ph type="dt" sz="half" idx="10"/>
          </p:nvPr>
        </p:nvSpPr>
        <p:spPr/>
        <p:txBody>
          <a:bodyPr/>
          <a:lstStyle/>
          <a:p>
            <a:r>
              <a:rPr lang="en-US"/>
              <a:t>Page</a:t>
            </a:r>
          </a:p>
        </p:txBody>
      </p:sp>
      <p:sp>
        <p:nvSpPr>
          <p:cNvPr id="4" name="Footer Placeholder 3">
            <a:extLst>
              <a:ext uri="{FF2B5EF4-FFF2-40B4-BE49-F238E27FC236}">
                <a16:creationId xmlns:a16="http://schemas.microsoft.com/office/drawing/2014/main" id="{EB28B826-3A1E-4154-9712-09759139A800}"/>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D5FDFCD9-A305-4F54-BBB5-66D7B4F30802}"/>
              </a:ext>
            </a:extLst>
          </p:cNvPr>
          <p:cNvSpPr>
            <a:spLocks noGrp="1"/>
          </p:cNvSpPr>
          <p:nvPr>
            <p:ph type="sldNum" sz="quarter" idx="12"/>
          </p:nvPr>
        </p:nvSpPr>
        <p:spPr/>
        <p:txBody>
          <a:bodyPr/>
          <a:lstStyle/>
          <a:p>
            <a:fld id="{3A98EE3D-8CD1-4C3F-BD1C-C98C9596463C}" type="slidenum">
              <a:rPr lang="en-US" smtClean="0"/>
              <a:t>5</a:t>
            </a:fld>
            <a:endParaRPr lang="en-US"/>
          </a:p>
        </p:txBody>
      </p:sp>
    </p:spTree>
    <p:extLst>
      <p:ext uri="{BB962C8B-B14F-4D97-AF65-F5344CB8AC3E}">
        <p14:creationId xmlns:p14="http://schemas.microsoft.com/office/powerpoint/2010/main" val="372748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Value for the Customer</a:t>
            </a:r>
          </a:p>
        </p:txBody>
      </p:sp>
      <p:sp>
        <p:nvSpPr>
          <p:cNvPr id="3" name="Content Placeholder 2"/>
          <p:cNvSpPr>
            <a:spLocks noGrp="1"/>
          </p:cNvSpPr>
          <p:nvPr>
            <p:ph type="body" idx="1"/>
          </p:nvPr>
        </p:nvSpPr>
        <p:spPr/>
        <p:txBody>
          <a:bodyPr>
            <a:normAutofit/>
          </a:bodyPr>
          <a:lstStyle/>
          <a:p>
            <a:r>
              <a:rPr lang="en-US" dirty="0"/>
              <a:t>Value is the measure of the benefit gained from a product or service relative to the full cost of the item.</a:t>
            </a:r>
          </a:p>
          <a:p>
            <a:pPr lvl="1"/>
            <a:r>
              <a:rPr lang="en-US" dirty="0"/>
              <a:t>Value = benefit – cost</a:t>
            </a:r>
          </a:p>
          <a:p>
            <a:pPr lvl="1"/>
            <a:r>
              <a:rPr lang="en-US" dirty="0"/>
              <a:t>Price is only part of cost</a:t>
            </a:r>
          </a:p>
          <a:p>
            <a:r>
              <a:rPr lang="en-US" dirty="0"/>
              <a:t>Customers will consider competitors and substitutes</a:t>
            </a:r>
          </a:p>
          <a:p>
            <a:r>
              <a:rPr lang="en-US" dirty="0"/>
              <a:t>Differentiation is how marketers optimize the elements of a product that provide unique value to customers</a:t>
            </a:r>
          </a:p>
          <a:p>
            <a:r>
              <a:rPr lang="en-US" dirty="0"/>
              <a:t>When a company can create greater value for customers than its competitors, it has a competitive advantage</a:t>
            </a:r>
          </a:p>
          <a:p>
            <a:endParaRPr lang="en-US" dirty="0"/>
          </a:p>
        </p:txBody>
      </p:sp>
      <p:sp>
        <p:nvSpPr>
          <p:cNvPr id="4" name="Date Placeholder 3">
            <a:extLst>
              <a:ext uri="{FF2B5EF4-FFF2-40B4-BE49-F238E27FC236}">
                <a16:creationId xmlns:a16="http://schemas.microsoft.com/office/drawing/2014/main" id="{308D0DD1-9D20-42BB-9A2F-0075A3911E4B}"/>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5EF9CF14-EA92-429F-ABA3-7CD392F79A97}"/>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6200D23B-466C-4769-8C9D-A4D3F6FC54CF}"/>
              </a:ext>
            </a:extLst>
          </p:cNvPr>
          <p:cNvSpPr>
            <a:spLocks noGrp="1"/>
          </p:cNvSpPr>
          <p:nvPr>
            <p:ph type="sldNum" sz="quarter" idx="12"/>
          </p:nvPr>
        </p:nvSpPr>
        <p:spPr/>
        <p:txBody>
          <a:bodyPr/>
          <a:lstStyle/>
          <a:p>
            <a:fld id="{3A98EE3D-8CD1-4C3F-BD1C-C98C9596463C}" type="slidenum">
              <a:rPr lang="en-US" smtClean="0"/>
              <a:t>6</a:t>
            </a:fld>
            <a:endParaRPr lang="en-US"/>
          </a:p>
        </p:txBody>
      </p:sp>
    </p:spTree>
    <p:extLst>
      <p:ext uri="{BB962C8B-B14F-4D97-AF65-F5344CB8AC3E}">
        <p14:creationId xmlns:p14="http://schemas.microsoft.com/office/powerpoint/2010/main" val="356848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Value Proposition</a:t>
            </a:r>
          </a:p>
        </p:txBody>
      </p:sp>
      <p:sp>
        <p:nvSpPr>
          <p:cNvPr id="2" name="Content Placeholder 1"/>
          <p:cNvSpPr>
            <a:spLocks noGrp="1"/>
          </p:cNvSpPr>
          <p:nvPr>
            <p:ph type="body" idx="1"/>
          </p:nvPr>
        </p:nvSpPr>
        <p:spPr>
          <a:xfrm>
            <a:off x="628650" y="2226469"/>
            <a:ext cx="4776537" cy="3263504"/>
          </a:xfrm>
        </p:spPr>
        <p:txBody>
          <a:bodyPr>
            <a:normAutofit fontScale="85000" lnSpcReduction="20000"/>
          </a:bodyPr>
          <a:lstStyle/>
          <a:p>
            <a:r>
              <a:rPr lang="en-US" dirty="0"/>
              <a:t>A value proposition provides a very simple answer to the question: Why should someone buy what you are offering? </a:t>
            </a:r>
          </a:p>
          <a:p>
            <a:r>
              <a:rPr lang="en-US" dirty="0"/>
              <a:t>The value proposition should be clear, compelling, and differentiating.</a:t>
            </a:r>
          </a:p>
          <a:p>
            <a:r>
              <a:rPr lang="en-US" sz="1700" b="1" dirty="0"/>
              <a:t>Who? </a:t>
            </a:r>
            <a:r>
              <a:rPr lang="en-US" sz="1700" dirty="0"/>
              <a:t>The value proposition does not name the target buyer, but it must show clear value to the target buyer.</a:t>
            </a:r>
          </a:p>
          <a:p>
            <a:r>
              <a:rPr lang="en-US" sz="1700" b="1" dirty="0"/>
              <a:t>What?</a:t>
            </a:r>
            <a:r>
              <a:rPr lang="en-US" sz="1700" dirty="0"/>
              <a:t> The offering needs to be defined in the context of that buyer.</a:t>
            </a:r>
          </a:p>
          <a:p>
            <a:r>
              <a:rPr lang="en-US" sz="1700" b="1" dirty="0"/>
              <a:t>Why? </a:t>
            </a:r>
            <a:r>
              <a:rPr lang="en-US" sz="1700" dirty="0"/>
              <a:t>It must show that the offering is uniquely valuable to the buyer.</a:t>
            </a:r>
          </a:p>
          <a:p>
            <a:endParaRPr lang="en-US" dirty="0"/>
          </a:p>
          <a:p>
            <a:endParaRPr lang="en-US" dirty="0"/>
          </a:p>
        </p:txBody>
      </p:sp>
      <p:sp>
        <p:nvSpPr>
          <p:cNvPr id="3" name="Date Placeholder 2">
            <a:extLst>
              <a:ext uri="{FF2B5EF4-FFF2-40B4-BE49-F238E27FC236}">
                <a16:creationId xmlns:a16="http://schemas.microsoft.com/office/drawing/2014/main" id="{D0043C59-455E-4238-9601-6DAB41FCBC3C}"/>
              </a:ext>
            </a:extLst>
          </p:cNvPr>
          <p:cNvSpPr>
            <a:spLocks noGrp="1"/>
          </p:cNvSpPr>
          <p:nvPr>
            <p:ph type="dt" sz="half" idx="10"/>
          </p:nvPr>
        </p:nvSpPr>
        <p:spPr/>
        <p:txBody>
          <a:bodyPr/>
          <a:lstStyle/>
          <a:p>
            <a:r>
              <a:rPr lang="en-US"/>
              <a:t>Page</a:t>
            </a:r>
          </a:p>
        </p:txBody>
      </p:sp>
      <p:sp>
        <p:nvSpPr>
          <p:cNvPr id="4" name="Footer Placeholder 3">
            <a:extLst>
              <a:ext uri="{FF2B5EF4-FFF2-40B4-BE49-F238E27FC236}">
                <a16:creationId xmlns:a16="http://schemas.microsoft.com/office/drawing/2014/main" id="{6D0581AB-8039-4EE2-BFE7-E6861854D1A3}"/>
              </a:ext>
            </a:extLst>
          </p:cNvPr>
          <p:cNvSpPr>
            <a:spLocks noGrp="1"/>
          </p:cNvSpPr>
          <p:nvPr>
            <p:ph type="ftr" sz="quarter" idx="11"/>
          </p:nvPr>
        </p:nvSpPr>
        <p:spPr/>
        <p:txBody>
          <a:bodyPr/>
          <a:lstStyle/>
          <a:p>
            <a:r>
              <a:rPr lang="en-US"/>
              <a:t>NSCC MKTG 1010</a:t>
            </a:r>
          </a:p>
        </p:txBody>
      </p:sp>
      <p:sp>
        <p:nvSpPr>
          <p:cNvPr id="7" name="Slide Number Placeholder 6">
            <a:extLst>
              <a:ext uri="{FF2B5EF4-FFF2-40B4-BE49-F238E27FC236}">
                <a16:creationId xmlns:a16="http://schemas.microsoft.com/office/drawing/2014/main" id="{93737E06-0EDF-4067-ACB8-9E630A1A1038}"/>
              </a:ext>
            </a:extLst>
          </p:cNvPr>
          <p:cNvSpPr>
            <a:spLocks noGrp="1"/>
          </p:cNvSpPr>
          <p:nvPr>
            <p:ph type="sldNum" sz="quarter" idx="12"/>
          </p:nvPr>
        </p:nvSpPr>
        <p:spPr/>
        <p:txBody>
          <a:bodyPr/>
          <a:lstStyle/>
          <a:p>
            <a:fld id="{3A98EE3D-8CD1-4C3F-BD1C-C98C9596463C}" type="slidenum">
              <a:rPr lang="en-US" smtClean="0"/>
              <a:t>7</a:t>
            </a:fld>
            <a:endParaRPr lang="en-US"/>
          </a:p>
        </p:txBody>
      </p:sp>
      <p:pic>
        <p:nvPicPr>
          <p:cNvPr id="8" name="Picture 7">
            <a:hlinkClick r:id="rId3"/>
            <a:extLst>
              <a:ext uri="{FF2B5EF4-FFF2-40B4-BE49-F238E27FC236}">
                <a16:creationId xmlns:a16="http://schemas.microsoft.com/office/drawing/2014/main" id="{9369F57B-AE1F-4E04-AD39-30635616F179}"/>
              </a:ext>
            </a:extLst>
          </p:cNvPr>
          <p:cNvPicPr>
            <a:picLocks noChangeAspect="1"/>
          </p:cNvPicPr>
          <p:nvPr/>
        </p:nvPicPr>
        <p:blipFill>
          <a:blip r:embed="rId4"/>
          <a:stretch>
            <a:fillRect/>
          </a:stretch>
        </p:blipFill>
        <p:spPr>
          <a:xfrm>
            <a:off x="5695121" y="2156629"/>
            <a:ext cx="2550065" cy="2964011"/>
          </a:xfrm>
          <a:prstGeom prst="rect">
            <a:avLst/>
          </a:prstGeom>
        </p:spPr>
      </p:pic>
      <p:sp>
        <p:nvSpPr>
          <p:cNvPr id="9" name="TextBox 8">
            <a:extLst>
              <a:ext uri="{FF2B5EF4-FFF2-40B4-BE49-F238E27FC236}">
                <a16:creationId xmlns:a16="http://schemas.microsoft.com/office/drawing/2014/main" id="{DAAFB2D8-323C-4BB6-B685-4627987BFE06}"/>
              </a:ext>
            </a:extLst>
          </p:cNvPr>
          <p:cNvSpPr txBox="1"/>
          <p:nvPr/>
        </p:nvSpPr>
        <p:spPr>
          <a:xfrm>
            <a:off x="5676900" y="5489973"/>
            <a:ext cx="2838450" cy="553998"/>
          </a:xfrm>
          <a:prstGeom prst="rect">
            <a:avLst/>
          </a:prstGeom>
          <a:noFill/>
        </p:spPr>
        <p:txBody>
          <a:bodyPr wrap="square" rtlCol="0">
            <a:spAutoFit/>
          </a:bodyPr>
          <a:lstStyle/>
          <a:p>
            <a:r>
              <a:rPr lang="en-CA" sz="1000"/>
              <a:t>More info on Value Proposition: https://www.quicksprout.com/value-proposition/</a:t>
            </a:r>
          </a:p>
        </p:txBody>
      </p:sp>
    </p:spTree>
    <p:extLst>
      <p:ext uri="{BB962C8B-B14F-4D97-AF65-F5344CB8AC3E}">
        <p14:creationId xmlns:p14="http://schemas.microsoft.com/office/powerpoint/2010/main" val="45447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3885-EC8B-4293-B43F-9B6C13ABFF2B}"/>
              </a:ext>
            </a:extLst>
          </p:cNvPr>
          <p:cNvSpPr>
            <a:spLocks noGrp="1"/>
          </p:cNvSpPr>
          <p:nvPr>
            <p:ph type="title"/>
          </p:nvPr>
        </p:nvSpPr>
        <p:spPr>
          <a:xfrm>
            <a:off x="4477525" y="-1302240"/>
            <a:ext cx="5046907" cy="982198"/>
          </a:xfrm>
        </p:spPr>
        <p:txBody>
          <a:bodyPr/>
          <a:lstStyle/>
          <a:p>
            <a:endParaRPr lang="en-CA"/>
          </a:p>
        </p:txBody>
      </p:sp>
      <p:sp>
        <p:nvSpPr>
          <p:cNvPr id="3" name="Content Placeholder 2">
            <a:extLst>
              <a:ext uri="{FF2B5EF4-FFF2-40B4-BE49-F238E27FC236}">
                <a16:creationId xmlns:a16="http://schemas.microsoft.com/office/drawing/2014/main" id="{27098C99-2495-4F34-A10A-E7B24C6E6712}"/>
              </a:ext>
            </a:extLst>
          </p:cNvPr>
          <p:cNvSpPr>
            <a:spLocks noGrp="1"/>
          </p:cNvSpPr>
          <p:nvPr>
            <p:ph idx="1"/>
          </p:nvPr>
        </p:nvSpPr>
        <p:spPr/>
        <p:txBody>
          <a:bodyPr/>
          <a:lstStyle/>
          <a:p>
            <a:endParaRPr lang="en-CA"/>
          </a:p>
        </p:txBody>
      </p:sp>
      <p:sp>
        <p:nvSpPr>
          <p:cNvPr id="4" name="Date Placeholder 3">
            <a:extLst>
              <a:ext uri="{FF2B5EF4-FFF2-40B4-BE49-F238E27FC236}">
                <a16:creationId xmlns:a16="http://schemas.microsoft.com/office/drawing/2014/main" id="{83FC1206-94D7-4380-9E89-9D9D52B460BB}"/>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C0D70741-A1F1-4467-AAB3-18CE71D5774C}"/>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F6E6E2FF-4818-402C-A84A-03AA6FF7D93E}"/>
              </a:ext>
            </a:extLst>
          </p:cNvPr>
          <p:cNvSpPr>
            <a:spLocks noGrp="1"/>
          </p:cNvSpPr>
          <p:nvPr>
            <p:ph type="sldNum" sz="quarter" idx="12"/>
          </p:nvPr>
        </p:nvSpPr>
        <p:spPr/>
        <p:txBody>
          <a:bodyPr/>
          <a:lstStyle/>
          <a:p>
            <a:fld id="{3A98EE3D-8CD1-4C3F-BD1C-C98C9596463C}" type="slidenum">
              <a:rPr lang="en-US" smtClean="0"/>
              <a:t>8</a:t>
            </a:fld>
            <a:endParaRPr lang="en-US"/>
          </a:p>
        </p:txBody>
      </p:sp>
      <p:pic>
        <p:nvPicPr>
          <p:cNvPr id="4098" name="Picture 2" descr="apple value proposition">
            <a:extLst>
              <a:ext uri="{FF2B5EF4-FFF2-40B4-BE49-F238E27FC236}">
                <a16:creationId xmlns:a16="http://schemas.microsoft.com/office/drawing/2014/main" id="{02EC6ABE-FECE-4A34-B92A-66ED65EBD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73" y="306366"/>
            <a:ext cx="4093054" cy="19237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alue-proposition-pinterest">
            <a:extLst>
              <a:ext uri="{FF2B5EF4-FFF2-40B4-BE49-F238E27FC236}">
                <a16:creationId xmlns:a16="http://schemas.microsoft.com/office/drawing/2014/main" id="{64CF6A94-4CCE-46C4-8939-57C4BFE77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87" y="2214834"/>
            <a:ext cx="4368977" cy="20886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alue-proposition-square">
            <a:extLst>
              <a:ext uri="{FF2B5EF4-FFF2-40B4-BE49-F238E27FC236}">
                <a16:creationId xmlns:a16="http://schemas.microsoft.com/office/drawing/2014/main" id="{F6B0B2B3-24C4-4569-B4AE-5CD2CF2DB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89" y="4450072"/>
            <a:ext cx="3853134" cy="18195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alue-proposition-skype">
            <a:extLst>
              <a:ext uri="{FF2B5EF4-FFF2-40B4-BE49-F238E27FC236}">
                <a16:creationId xmlns:a16="http://schemas.microsoft.com/office/drawing/2014/main" id="{BD8B4DCE-4A12-4758-9B14-F7B39C368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837" y="4265863"/>
            <a:ext cx="4273388" cy="200374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value-proposition-example-spotify">
            <a:extLst>
              <a:ext uri="{FF2B5EF4-FFF2-40B4-BE49-F238E27FC236}">
                <a16:creationId xmlns:a16="http://schemas.microsoft.com/office/drawing/2014/main" id="{B47BEBDA-096B-432E-8CFB-00AD4F4BA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837" y="237466"/>
            <a:ext cx="4120692" cy="199263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value-proposition-examples-classpass">
            <a:extLst>
              <a:ext uri="{FF2B5EF4-FFF2-40B4-BE49-F238E27FC236}">
                <a16:creationId xmlns:a16="http://schemas.microsoft.com/office/drawing/2014/main" id="{A8C21EB8-E9C7-4C6E-9F96-3E42729B9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4122" y="2380462"/>
            <a:ext cx="4120691" cy="19229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5258E3-A09A-48AF-A27B-1026DCE469BA}"/>
              </a:ext>
            </a:extLst>
          </p:cNvPr>
          <p:cNvSpPr txBox="1"/>
          <p:nvPr/>
        </p:nvSpPr>
        <p:spPr>
          <a:xfrm>
            <a:off x="8031532" y="5692772"/>
            <a:ext cx="958819" cy="646331"/>
          </a:xfrm>
          <a:prstGeom prst="rect">
            <a:avLst/>
          </a:prstGeom>
          <a:noFill/>
        </p:spPr>
        <p:txBody>
          <a:bodyPr wrap="square" rtlCol="0">
            <a:spAutoFit/>
          </a:bodyPr>
          <a:lstStyle/>
          <a:p>
            <a:r>
              <a:rPr lang="en-US" sz="900"/>
              <a:t>Skype keeps the world talking, for free. </a:t>
            </a:r>
            <a:endParaRPr lang="en-CA" sz="900"/>
          </a:p>
        </p:txBody>
      </p:sp>
    </p:spTree>
    <p:extLst>
      <p:ext uri="{BB962C8B-B14F-4D97-AF65-F5344CB8AC3E}">
        <p14:creationId xmlns:p14="http://schemas.microsoft.com/office/powerpoint/2010/main" val="203639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057" name="Straight Connector 205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59" name="Rectangle 205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1" name="Straight Connector 206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23" y="2478513"/>
            <a:ext cx="21945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711E8A-F217-7730-488F-8A7761512675}"/>
              </a:ext>
            </a:extLst>
          </p:cNvPr>
          <p:cNvSpPr txBox="1"/>
          <p:nvPr/>
        </p:nvSpPr>
        <p:spPr>
          <a:xfrm>
            <a:off x="643548" y="2639380"/>
            <a:ext cx="2403786" cy="3229714"/>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dirty="0">
                <a:solidFill>
                  <a:schemeClr val="tx1">
                    <a:lumMod val="75000"/>
                    <a:lumOff val="25000"/>
                  </a:schemeClr>
                </a:solidFill>
              </a:rPr>
              <a:t>Marketing Mix: represents the way an organization's broad marketing strategies are translated into marketing programs for action.</a:t>
            </a:r>
          </a:p>
        </p:txBody>
      </p:sp>
      <p:pic>
        <p:nvPicPr>
          <p:cNvPr id="2050" name="Picture 2" descr="A graphic showing “Target Market” as the central piece of the 4 Ps surrounding it: Product, Price, Promotion, Plac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0085" y="871881"/>
            <a:ext cx="5169420" cy="4768790"/>
          </a:xfrm>
          <a:prstGeom prst="rect">
            <a:avLst/>
          </a:prstGeom>
          <a:noFill/>
          <a:extLst>
            <a:ext uri="{909E8E84-426E-40dd-AFC4-6F175D3DCCD1}">
              <a14:hiddenFill xmlns=""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Footer Placeholder 3">
            <a:extLst>
              <a:ext uri="{FF2B5EF4-FFF2-40B4-BE49-F238E27FC236}">
                <a16:creationId xmlns:a16="http://schemas.microsoft.com/office/drawing/2014/main" id="{32520C3D-29F6-4C8E-8F67-D9134F3EF14E}"/>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3" name="Date Placeholder 2">
            <a:extLst>
              <a:ext uri="{FF2B5EF4-FFF2-40B4-BE49-F238E27FC236}">
                <a16:creationId xmlns:a16="http://schemas.microsoft.com/office/drawing/2014/main" id="{545B6B1C-DF12-4B2A-99BD-DB35C15C2682}"/>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5" name="Slide Number Placeholder 4">
            <a:extLst>
              <a:ext uri="{FF2B5EF4-FFF2-40B4-BE49-F238E27FC236}">
                <a16:creationId xmlns:a16="http://schemas.microsoft.com/office/drawing/2014/main" id="{229D4FF0-8286-41F7-9E79-EDA6F28A532C}"/>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9</a:t>
            </a:fld>
            <a:endParaRPr lang="en-US" sz="1050"/>
          </a:p>
        </p:txBody>
      </p:sp>
      <p:sp>
        <p:nvSpPr>
          <p:cNvPr id="2" name="Title 1" hidden="1"/>
          <p:cNvSpPr>
            <a:spLocks noGrp="1"/>
          </p:cNvSpPr>
          <p:nvPr>
            <p:ph type="ctrTitle" idx="4294967295"/>
          </p:nvPr>
        </p:nvSpPr>
        <p:spPr>
          <a:xfrm>
            <a:off x="0" y="857250"/>
            <a:ext cx="6858000" cy="1790700"/>
          </a:xfrm>
        </p:spPr>
        <p:txBody>
          <a:bodyPr/>
          <a:lstStyle/>
          <a:p>
            <a:r>
              <a:rPr lang="en-US"/>
              <a:t>The Marketing Mix</a:t>
            </a:r>
          </a:p>
        </p:txBody>
      </p:sp>
    </p:spTree>
    <p:extLst>
      <p:ext uri="{BB962C8B-B14F-4D97-AF65-F5344CB8AC3E}">
        <p14:creationId xmlns:p14="http://schemas.microsoft.com/office/powerpoint/2010/main" val="577366973"/>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35" ma:contentTypeDescription="Create a new document." ma:contentTypeScope="" ma:versionID="86ec3931fe2c8b0901b288d0cbf30e7d">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a4bb5438775ba4dc11e64a36bf7557a9"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description="" ma:internalName="MediaServiceAutoTags" ma:readOnly="true">
      <xsd:simpleType>
        <xsd:restriction base="dms:Text"/>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Location" ma:index="32" nillable="true" ma:displayName="MediaServiceLocation" ma:descrip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sNotebookLocked" ma:index="4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2b3f11d3-e06f-483e-85d2-fc50beb488a5" xsi:nil="true"/>
    <Owner xmlns="2b3f11d3-e06f-483e-85d2-fc50beb488a5">
      <UserInfo>
        <DisplayName/>
        <AccountId xsi:nil="true"/>
        <AccountType/>
      </UserInfo>
    </Owner>
    <Teachers xmlns="2b3f11d3-e06f-483e-85d2-fc50beb488a5">
      <UserInfo>
        <DisplayName/>
        <AccountId xsi:nil="true"/>
        <AccountType/>
      </UserInfo>
    </Teachers>
    <Student_Groups xmlns="2b3f11d3-e06f-483e-85d2-fc50beb488a5">
      <UserInfo>
        <DisplayName/>
        <AccountId xsi:nil="true"/>
        <AccountType/>
      </UserInfo>
    </Student_Groups>
    <LMS_Mappings xmlns="2b3f11d3-e06f-483e-85d2-fc50beb488a5" xsi:nil="true"/>
    <IsNotebookLocked xmlns="2b3f11d3-e06f-483e-85d2-fc50beb488a5" xsi:nil="true"/>
    <NotebookType xmlns="2b3f11d3-e06f-483e-85d2-fc50beb488a5" xsi:nil="true"/>
    <CultureName xmlns="2b3f11d3-e06f-483e-85d2-fc50beb488a5" xsi:nil="true"/>
    <Distribution_Groups xmlns="2b3f11d3-e06f-483e-85d2-fc50beb488a5" xsi:nil="true"/>
    <DefaultSectionNames xmlns="2b3f11d3-e06f-483e-85d2-fc50beb488a5" xsi:nil="true"/>
    <Is_Collaboration_Space_Locked xmlns="2b3f11d3-e06f-483e-85d2-fc50beb488a5" xsi:nil="true"/>
    <Invited_Teachers xmlns="2b3f11d3-e06f-483e-85d2-fc50beb488a5" xsi:nil="true"/>
    <Templates xmlns="2b3f11d3-e06f-483e-85d2-fc50beb488a5" xsi:nil="true"/>
    <Self_Registration_Enabled xmlns="2b3f11d3-e06f-483e-85d2-fc50beb488a5" xsi:nil="true"/>
    <Has_Teacher_Only_SectionGroup xmlns="2b3f11d3-e06f-483e-85d2-fc50beb488a5" xsi:nil="true"/>
    <AppVersion xmlns="2b3f11d3-e06f-483e-85d2-fc50beb488a5" xsi:nil="true"/>
    <TeamsChannelId xmlns="2b3f11d3-e06f-483e-85d2-fc50beb488a5" xsi:nil="true"/>
    <Students xmlns="2b3f11d3-e06f-483e-85d2-fc50beb488a5">
      <UserInfo>
        <DisplayName/>
        <AccountId xsi:nil="true"/>
        <AccountType/>
      </UserInfo>
    </Students>
    <Math_Settings xmlns="2b3f11d3-e06f-483e-85d2-fc50beb488a5" xsi:nil="true"/>
    <Invited_Students xmlns="2b3f11d3-e06f-483e-85d2-fc50beb488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210EB-50B0-4AD4-A8FD-33029DF7CFB2}">
  <ds:schemaRefs>
    <ds:schemaRef ds:uri="1cbb6d17-cf84-4448-90bc-9c37ac7b8820"/>
    <ds:schemaRef ds:uri="2b3f11d3-e06f-483e-85d2-fc50beb488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8F6B66-4399-484A-8080-22127F184734}">
  <ds:schemaRefs>
    <ds:schemaRef ds:uri="1cbb6d17-cf84-4448-90bc-9c37ac7b8820"/>
    <ds:schemaRef ds:uri="2b3f11d3-e06f-483e-85d2-fc50beb488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6DCA1A-79B8-47B1-A6D6-D8F072FCE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3972</Words>
  <Application>Microsoft Office PowerPoint</Application>
  <PresentationFormat>On-screen Show (4:3)</PresentationFormat>
  <Paragraphs>376</Paragraphs>
  <Slides>25</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arial</vt:lpstr>
      <vt:lpstr>Avenir Next LT Pro</vt:lpstr>
      <vt:lpstr>Avenir Next LT Pro Light</vt:lpstr>
      <vt:lpstr>Barlow</vt:lpstr>
      <vt:lpstr>Calibri</vt:lpstr>
      <vt:lpstr>GillSans Light</vt:lpstr>
      <vt:lpstr>Helvetica Neue</vt:lpstr>
      <vt:lpstr>HelveticaNeue-Light</vt:lpstr>
      <vt:lpstr>Libre Baskerville</vt:lpstr>
      <vt:lpstr>Open Sans</vt:lpstr>
      <vt:lpstr>Roboto</vt:lpstr>
      <vt:lpstr>Tahoma</vt:lpstr>
      <vt:lpstr>RetrospectVTI</vt:lpstr>
      <vt:lpstr>Introduction to Marketing</vt:lpstr>
      <vt:lpstr>Marketing Orientation</vt:lpstr>
      <vt:lpstr>Why Do Customers Matter in Marketing?</vt:lpstr>
      <vt:lpstr>Segmentation and Targeting</vt:lpstr>
      <vt:lpstr>Defining a Target Market</vt:lpstr>
      <vt:lpstr>Value for the Customer</vt:lpstr>
      <vt:lpstr>Value Proposition</vt:lpstr>
      <vt:lpstr>PowerPoint Presentation</vt:lpstr>
      <vt:lpstr>The Marketing Mix</vt:lpstr>
      <vt:lpstr>Evolving Definitions of the Marketing Mix</vt:lpstr>
      <vt:lpstr>Product vs Customer Solution</vt:lpstr>
      <vt:lpstr>Price vs Cost</vt:lpstr>
      <vt:lpstr>Promotion vs Communication</vt:lpstr>
      <vt:lpstr>Place vs Convenience</vt:lpstr>
      <vt:lpstr>Product</vt:lpstr>
      <vt:lpstr>Promotion</vt:lpstr>
      <vt:lpstr>Place</vt:lpstr>
      <vt:lpstr>Price</vt:lpstr>
      <vt:lpstr>Marketing Mix: Shampoo</vt:lpstr>
      <vt:lpstr>Activity</vt:lpstr>
      <vt:lpstr>Product Life Cycle</vt:lpstr>
      <vt:lpstr>Stages of Product Lifecycle</vt:lpstr>
      <vt:lpstr>Marketing Plan</vt:lpstr>
      <vt:lpstr>The Marketing Planning Process</vt:lpstr>
      <vt:lpstr>Activity: Match the Marketing Mix to a Market Segment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dc:title>
  <dc:creator>Evans,Deirdre</dc:creator>
  <cp:lastModifiedBy>Evans,Deirdre</cp:lastModifiedBy>
  <cp:revision>1</cp:revision>
  <cp:lastPrinted>2023-09-18T13:10:43Z</cp:lastPrinted>
  <dcterms:created xsi:type="dcterms:W3CDTF">2020-09-20T22:39:09Z</dcterms:created>
  <dcterms:modified xsi:type="dcterms:W3CDTF">2025-08-26T18:58:26Z</dcterms:modified>
</cp:coreProperties>
</file>