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27"/>
  </p:notesMasterIdLst>
  <p:sldIdLst>
    <p:sldId id="258" r:id="rId5"/>
    <p:sldId id="275" r:id="rId6"/>
    <p:sldId id="274" r:id="rId7"/>
    <p:sldId id="276" r:id="rId8"/>
    <p:sldId id="277" r:id="rId9"/>
    <p:sldId id="278" r:id="rId10"/>
    <p:sldId id="279" r:id="rId11"/>
    <p:sldId id="280" r:id="rId12"/>
    <p:sldId id="283" r:id="rId13"/>
    <p:sldId id="298" r:id="rId14"/>
    <p:sldId id="306" r:id="rId15"/>
    <p:sldId id="287" r:id="rId16"/>
    <p:sldId id="299" r:id="rId17"/>
    <p:sldId id="300" r:id="rId18"/>
    <p:sldId id="303" r:id="rId19"/>
    <p:sldId id="305" r:id="rId20"/>
    <p:sldId id="290" r:id="rId21"/>
    <p:sldId id="281" r:id="rId22"/>
    <p:sldId id="301" r:id="rId23"/>
    <p:sldId id="302" r:id="rId24"/>
    <p:sldId id="284" r:id="rId25"/>
    <p:sldId id="28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CBC979-69E8-4963-A3C1-B03588AD67BD}" v="6" dt="2025-09-01T15:39:50.988"/>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82726" autoAdjust="0"/>
  </p:normalViewPr>
  <p:slideViewPr>
    <p:cSldViewPr snapToGrid="0">
      <p:cViewPr varScale="1">
        <p:scale>
          <a:sx n="76" d="100"/>
          <a:sy n="76" d="100"/>
        </p:scale>
        <p:origin x="102" y="132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Deirdre" userId="4355edae-05e5-43ba-ae8e-e1dee4947082" providerId="ADAL" clId="{A4CBC979-69E8-4963-A3C1-B03588AD67BD}"/>
    <pc:docChg chg="custSel delSld modSld">
      <pc:chgData name="Evans,Deirdre" userId="4355edae-05e5-43ba-ae8e-e1dee4947082" providerId="ADAL" clId="{A4CBC979-69E8-4963-A3C1-B03588AD67BD}" dt="2025-09-01T15:42:36.795" v="26" actId="47"/>
      <pc:docMkLst>
        <pc:docMk/>
      </pc:docMkLst>
      <pc:sldChg chg="addSp delSp modSp mod setBg">
        <pc:chgData name="Evans,Deirdre" userId="4355edae-05e5-43ba-ae8e-e1dee4947082" providerId="ADAL" clId="{A4CBC979-69E8-4963-A3C1-B03588AD67BD}" dt="2025-09-01T15:39:18.789" v="20" actId="6549"/>
        <pc:sldMkLst>
          <pc:docMk/>
          <pc:sldMk cId="176642344" sldId="275"/>
        </pc:sldMkLst>
        <pc:spChg chg="mod">
          <ac:chgData name="Evans,Deirdre" userId="4355edae-05e5-43ba-ae8e-e1dee4947082" providerId="ADAL" clId="{A4CBC979-69E8-4963-A3C1-B03588AD67BD}" dt="2025-09-01T15:38:30.360" v="5" actId="26606"/>
          <ac:spMkLst>
            <pc:docMk/>
            <pc:sldMk cId="176642344" sldId="275"/>
            <ac:spMk id="2" creationId="{00000000-0000-0000-0000-000000000000}"/>
          </ac:spMkLst>
        </pc:spChg>
        <pc:spChg chg="mod ord">
          <ac:chgData name="Evans,Deirdre" userId="4355edae-05e5-43ba-ae8e-e1dee4947082" providerId="ADAL" clId="{A4CBC979-69E8-4963-A3C1-B03588AD67BD}" dt="2025-09-01T15:38:30.360" v="5" actId="26606"/>
          <ac:spMkLst>
            <pc:docMk/>
            <pc:sldMk cId="176642344" sldId="275"/>
            <ac:spMk id="3" creationId="{B06A2802-9EEE-4706-86AF-FFE2911AEF34}"/>
          </ac:spMkLst>
        </pc:spChg>
        <pc:spChg chg="del">
          <ac:chgData name="Evans,Deirdre" userId="4355edae-05e5-43ba-ae8e-e1dee4947082" providerId="ADAL" clId="{A4CBC979-69E8-4963-A3C1-B03588AD67BD}" dt="2025-09-01T15:38:21.511" v="3" actId="478"/>
          <ac:spMkLst>
            <pc:docMk/>
            <pc:sldMk cId="176642344" sldId="275"/>
            <ac:spMk id="4" creationId="{4CF02194-01D6-2545-A7E0-05030623A1D0}"/>
          </ac:spMkLst>
        </pc:spChg>
        <pc:spChg chg="del mod">
          <ac:chgData name="Evans,Deirdre" userId="4355edae-05e5-43ba-ae8e-e1dee4947082" providerId="ADAL" clId="{A4CBC979-69E8-4963-A3C1-B03588AD67BD}" dt="2025-09-01T15:37:43.518" v="1" actId="478"/>
          <ac:spMkLst>
            <pc:docMk/>
            <pc:sldMk cId="176642344" sldId="275"/>
            <ac:spMk id="5" creationId="{B652CB92-322D-E04C-8266-BA0E5E596556}"/>
          </ac:spMkLst>
        </pc:spChg>
        <pc:spChg chg="del">
          <ac:chgData name="Evans,Deirdre" userId="4355edae-05e5-43ba-ae8e-e1dee4947082" providerId="ADAL" clId="{A4CBC979-69E8-4963-A3C1-B03588AD67BD}" dt="2025-09-01T15:37:45.511" v="2" actId="478"/>
          <ac:spMkLst>
            <pc:docMk/>
            <pc:sldMk cId="176642344" sldId="275"/>
            <ac:spMk id="6" creationId="{78E26E0F-09C2-D64A-B590-C973D5EBC95D}"/>
          </ac:spMkLst>
        </pc:spChg>
        <pc:spChg chg="mod">
          <ac:chgData name="Evans,Deirdre" userId="4355edae-05e5-43ba-ae8e-e1dee4947082" providerId="ADAL" clId="{A4CBC979-69E8-4963-A3C1-B03588AD67BD}" dt="2025-09-01T15:38:30.360" v="5" actId="26606"/>
          <ac:spMkLst>
            <pc:docMk/>
            <pc:sldMk cId="176642344" sldId="275"/>
            <ac:spMk id="7" creationId="{AD310DEA-A754-4913-A953-16B92B371C8C}"/>
          </ac:spMkLst>
        </pc:spChg>
        <pc:spChg chg="mod">
          <ac:chgData name="Evans,Deirdre" userId="4355edae-05e5-43ba-ae8e-e1dee4947082" providerId="ADAL" clId="{A4CBC979-69E8-4963-A3C1-B03588AD67BD}" dt="2025-09-01T15:38:30.360" v="5" actId="26606"/>
          <ac:spMkLst>
            <pc:docMk/>
            <pc:sldMk cId="176642344" sldId="275"/>
            <ac:spMk id="8" creationId="{D80A990A-4B80-4B4A-810D-7F6F0360BD4E}"/>
          </ac:spMkLst>
        </pc:spChg>
        <pc:spChg chg="add del mod">
          <ac:chgData name="Evans,Deirdre" userId="4355edae-05e5-43ba-ae8e-e1dee4947082" providerId="ADAL" clId="{A4CBC979-69E8-4963-A3C1-B03588AD67BD}" dt="2025-09-01T15:38:30.360" v="5" actId="26606"/>
          <ac:spMkLst>
            <pc:docMk/>
            <pc:sldMk cId="176642344" sldId="275"/>
            <ac:spMk id="10" creationId="{E7258316-39A6-111F-03B7-7ACF932E9A53}"/>
          </ac:spMkLst>
        </pc:spChg>
        <pc:spChg chg="add mod">
          <ac:chgData name="Evans,Deirdre" userId="4355edae-05e5-43ba-ae8e-e1dee4947082" providerId="ADAL" clId="{A4CBC979-69E8-4963-A3C1-B03588AD67BD}" dt="2025-09-01T15:39:18.789" v="20" actId="6549"/>
          <ac:spMkLst>
            <pc:docMk/>
            <pc:sldMk cId="176642344" sldId="275"/>
            <ac:spMk id="11" creationId="{9313E19B-C8EE-7A91-5AA2-83926FAF91D6}"/>
          </ac:spMkLst>
        </pc:spChg>
        <pc:spChg chg="add">
          <ac:chgData name="Evans,Deirdre" userId="4355edae-05e5-43ba-ae8e-e1dee4947082" providerId="ADAL" clId="{A4CBC979-69E8-4963-A3C1-B03588AD67BD}" dt="2025-09-01T15:38:30.360" v="5" actId="26606"/>
          <ac:spMkLst>
            <pc:docMk/>
            <pc:sldMk cId="176642344" sldId="275"/>
            <ac:spMk id="1031" creationId="{39E3965E-AC41-4711-9D10-E25ABB132D86}"/>
          </ac:spMkLst>
        </pc:spChg>
        <pc:spChg chg="add">
          <ac:chgData name="Evans,Deirdre" userId="4355edae-05e5-43ba-ae8e-e1dee4947082" providerId="ADAL" clId="{A4CBC979-69E8-4963-A3C1-B03588AD67BD}" dt="2025-09-01T15:38:30.360" v="5" actId="26606"/>
          <ac:spMkLst>
            <pc:docMk/>
            <pc:sldMk cId="176642344" sldId="275"/>
            <ac:spMk id="1035" creationId="{2779F603-B669-4AD6-82F9-E09F76165B99}"/>
          </ac:spMkLst>
        </pc:spChg>
        <pc:spChg chg="add">
          <ac:chgData name="Evans,Deirdre" userId="4355edae-05e5-43ba-ae8e-e1dee4947082" providerId="ADAL" clId="{A4CBC979-69E8-4963-A3C1-B03588AD67BD}" dt="2025-09-01T15:38:30.360" v="5" actId="26606"/>
          <ac:spMkLst>
            <pc:docMk/>
            <pc:sldMk cId="176642344" sldId="275"/>
            <ac:spMk id="1039" creationId="{596FA172-921E-4C46-94E3-3FC0695A7AA8}"/>
          </ac:spMkLst>
        </pc:spChg>
        <pc:picChg chg="add mod ord">
          <ac:chgData name="Evans,Deirdre" userId="4355edae-05e5-43ba-ae8e-e1dee4947082" providerId="ADAL" clId="{A4CBC979-69E8-4963-A3C1-B03588AD67BD}" dt="2025-09-01T15:38:30.360" v="5" actId="26606"/>
          <ac:picMkLst>
            <pc:docMk/>
            <pc:sldMk cId="176642344" sldId="275"/>
            <ac:picMk id="1026" creationId="{47D291A2-45A9-F654-7D16-1DE120CD01E7}"/>
          </ac:picMkLst>
        </pc:picChg>
        <pc:cxnChg chg="add">
          <ac:chgData name="Evans,Deirdre" userId="4355edae-05e5-43ba-ae8e-e1dee4947082" providerId="ADAL" clId="{A4CBC979-69E8-4963-A3C1-B03588AD67BD}" dt="2025-09-01T15:38:30.360" v="5" actId="26606"/>
          <ac:cxnSpMkLst>
            <pc:docMk/>
            <pc:sldMk cId="176642344" sldId="275"/>
            <ac:cxnSpMk id="1033" creationId="{1F5DC8C3-BA5F-4EED-BB9A-A14272BD82A1}"/>
          </ac:cxnSpMkLst>
        </pc:cxnChg>
      </pc:sldChg>
      <pc:sldChg chg="modSp">
        <pc:chgData name="Evans,Deirdre" userId="4355edae-05e5-43ba-ae8e-e1dee4947082" providerId="ADAL" clId="{A4CBC979-69E8-4963-A3C1-B03588AD67BD}" dt="2025-09-01T15:39:50.987" v="22" actId="14100"/>
        <pc:sldMkLst>
          <pc:docMk/>
          <pc:sldMk cId="2544242713" sldId="306"/>
        </pc:sldMkLst>
        <pc:picChg chg="mod">
          <ac:chgData name="Evans,Deirdre" userId="4355edae-05e5-43ba-ae8e-e1dee4947082" providerId="ADAL" clId="{A4CBC979-69E8-4963-A3C1-B03588AD67BD}" dt="2025-09-01T15:39:50.987" v="22" actId="14100"/>
          <ac:picMkLst>
            <pc:docMk/>
            <pc:sldMk cId="2544242713" sldId="306"/>
            <ac:picMk id="1026" creationId="{99A08645-1331-465D-90D2-ACE503DD8A29}"/>
          </ac:picMkLst>
        </pc:picChg>
      </pc:sldChg>
      <pc:sldChg chg="del">
        <pc:chgData name="Evans,Deirdre" userId="4355edae-05e5-43ba-ae8e-e1dee4947082" providerId="ADAL" clId="{A4CBC979-69E8-4963-A3C1-B03588AD67BD}" dt="2025-09-01T15:41:57.284" v="23" actId="47"/>
        <pc:sldMkLst>
          <pc:docMk/>
          <pc:sldMk cId="790956235" sldId="308"/>
        </pc:sldMkLst>
      </pc:sldChg>
      <pc:sldChg chg="del">
        <pc:chgData name="Evans,Deirdre" userId="4355edae-05e5-43ba-ae8e-e1dee4947082" providerId="ADAL" clId="{A4CBC979-69E8-4963-A3C1-B03588AD67BD}" dt="2025-09-01T15:42:36.795" v="26" actId="47"/>
        <pc:sldMkLst>
          <pc:docMk/>
          <pc:sldMk cId="636750802" sldId="309"/>
        </pc:sldMkLst>
      </pc:sldChg>
      <pc:sldChg chg="del">
        <pc:chgData name="Evans,Deirdre" userId="4355edae-05e5-43ba-ae8e-e1dee4947082" providerId="ADAL" clId="{A4CBC979-69E8-4963-A3C1-B03588AD67BD}" dt="2025-09-01T15:42:25.940" v="24" actId="47"/>
        <pc:sldMkLst>
          <pc:docMk/>
          <pc:sldMk cId="1462162113" sldId="310"/>
        </pc:sldMkLst>
      </pc:sldChg>
      <pc:sldChg chg="del">
        <pc:chgData name="Evans,Deirdre" userId="4355edae-05e5-43ba-ae8e-e1dee4947082" providerId="ADAL" clId="{A4CBC979-69E8-4963-A3C1-B03588AD67BD}" dt="2025-09-01T15:42:29.104" v="25" actId="47"/>
        <pc:sldMkLst>
          <pc:docMk/>
          <pc:sldMk cId="3417177154"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74237-D161-4727-B5D1-02F7F3D515ED}" type="datetimeFigureOut">
              <a:rPr lang="en-CA" smtClean="0"/>
              <a:t>2025-08-28</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415DC-E308-4FBC-BF60-26D6FCD6C377}" type="slidenum">
              <a:rPr lang="en-CA" smtClean="0"/>
              <a:t>‹#›</a:t>
            </a:fld>
            <a:endParaRPr lang="en-CA"/>
          </a:p>
        </p:txBody>
      </p:sp>
    </p:spTree>
    <p:extLst>
      <p:ext uri="{BB962C8B-B14F-4D97-AF65-F5344CB8AC3E}">
        <p14:creationId xmlns:p14="http://schemas.microsoft.com/office/powerpoint/2010/main" val="392199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urses.lumenlearning.com/wmopen-principlesofmarketing/"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creativecommons.org/about/cc0" TargetMode="External"/><Relationship Id="rId4" Type="http://schemas.openxmlformats.org/officeDocument/2006/relationships/hyperlink" Target="https://unsplash.com/photos/_3Q3tsJ01nc"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ressbooks.nscc.ca/nsccprinciplesofmarketing/chapter/reading-customer-relationship-strategies/#footnote-229-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ressbooks.nscc.ca/nsccprinciplesofmarketing/chapter/video-harley-davidson-customer-relationships/#footnote-231-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marcus_hansson/14659581920/"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lickr.com/photos/nickharris1/7004114708/"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reativecommons.org/licenses/by-nd/4.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ninajeaninephotography/2802597662/"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ressbooks.nscc.ca/nsccprinciplesofmarketing/chapter/reading-strategy-and-tactics/#footnote-185-1"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creativecommons.org/licenses/by-nc-nd/4.0/" TargetMode="External"/><Relationship Id="rId5" Type="http://schemas.openxmlformats.org/officeDocument/2006/relationships/hyperlink" Target="https://www.flickr.com/photos/pinkpurse/5291302347/" TargetMode="External"/><Relationship Id="rId4" Type="http://schemas.openxmlformats.org/officeDocument/2006/relationships/hyperlink" Target="https://pressbooks.nscc.ca/nsccprinciplesofmarketing/chapter/reading-strategy-and-tactics/#footnote-185-2"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BattleOfChantillyMap.jp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about/pd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Southwest_Airlines_Boeing_737-700_N231WN.jp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pressbooks.nscc.ca/nsccprinciplesofmarketing/chapter/reading-the-mission-statement-guides-strategy/#footnote-18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illSans Light" panose="020B0402020204020204" pitchFamily="34" charset="0"/>
                <a:ea typeface="+mn-ea"/>
                <a:cs typeface="+mn-cs"/>
              </a:rPr>
              <a:t>All text in these slides is taken from  </a:t>
            </a:r>
            <a:r>
              <a:rPr lang="en-US" dirty="0">
                <a:hlinkClick r:id="rId3"/>
              </a:rPr>
              <a:t>https://courses.lumenlearning.com/wmopen-principlesofmarketing/</a:t>
            </a:r>
            <a:r>
              <a:rPr lang="en-US" sz="1200" b="0" i="0" u="none" strike="noStrike" kern="1200" dirty="0">
                <a:solidFill>
                  <a:schemeClr val="tx1"/>
                </a:solidFill>
                <a:effectLst/>
                <a:latin typeface="GillSans Light" panose="020B0402020204020204" pitchFamily="34" charset="0"/>
                <a:ea typeface="+mn-ea"/>
                <a:cs typeface="+mn-cs"/>
              </a:rPr>
              <a:t>, where it is published under one or more open licenses.</a:t>
            </a:r>
            <a:endParaRPr lang="en-US" b="0" dirty="0">
              <a:effectLst/>
              <a:latin typeface="GillSans Light" panose="020B0402020204020204" pitchFamily="34" charset="0"/>
            </a:endParaRPr>
          </a:p>
          <a:p>
            <a:r>
              <a:rPr lang="en-US" sz="1200" b="0" i="0" u="none" strike="noStrike" kern="1200" dirty="0">
                <a:solidFill>
                  <a:schemeClr val="tx1"/>
                </a:solidFill>
                <a:effectLst/>
                <a:latin typeface="GillSans Light" panose="020B0402020204020204" pitchFamily="34" charset="0"/>
                <a:ea typeface="+mn-ea"/>
                <a:cs typeface="+mn-cs"/>
              </a:rPr>
              <a:t>All images in these slides are attributed in the notes of the slide on which they appear and licensed as indicated.</a:t>
            </a:r>
          </a:p>
          <a:p>
            <a:endParaRPr lang="en-US" sz="1200" b="0" i="0" u="none" strike="noStrike" kern="1200" dirty="0">
              <a:solidFill>
                <a:schemeClr val="tx1"/>
              </a:solidFill>
              <a:effectLst/>
              <a:latin typeface="GillSans Light" panose="020B0402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Cover Image: "Shopping freak." Provided by: </a:t>
            </a:r>
            <a:r>
              <a:rPr lang="en-US" sz="1200" b="0" i="0" kern="1200" dirty="0" err="1">
                <a:solidFill>
                  <a:schemeClr val="tx1"/>
                </a:solidFill>
                <a:effectLst/>
                <a:latin typeface="+mn-lt"/>
                <a:ea typeface="+mn-ea"/>
                <a:cs typeface="+mn-cs"/>
              </a:rPr>
              <a:t>freestocks.org</a:t>
            </a:r>
            <a:r>
              <a:rPr lang="en-US" sz="1200" b="0" i="0" kern="1200" dirty="0">
                <a:solidFill>
                  <a:schemeClr val="tx1"/>
                </a:solidFill>
                <a:effectLst/>
                <a:latin typeface="+mn-lt"/>
                <a:ea typeface="+mn-ea"/>
                <a:cs typeface="+mn-cs"/>
              </a:rPr>
              <a:t>. Located at: </a:t>
            </a:r>
            <a:r>
              <a:rPr lang="en-US" sz="1200" b="0" i="0" u="sng" kern="1200" dirty="0">
                <a:solidFill>
                  <a:schemeClr val="tx1"/>
                </a:solidFill>
                <a:effectLst/>
                <a:latin typeface="+mn-lt"/>
                <a:ea typeface="+mn-ea"/>
                <a:cs typeface="+mn-cs"/>
                <a:hlinkClick r:id="rId4"/>
              </a:rPr>
              <a:t>https://unsplash.com/photos/_3Q3tsJ01nc</a:t>
            </a:r>
            <a:r>
              <a:rPr lang="en-US" sz="1200" b="0" i="0" kern="1200" dirty="0">
                <a:solidFill>
                  <a:schemeClr val="tx1"/>
                </a:solidFill>
                <a:effectLst/>
                <a:latin typeface="+mn-lt"/>
                <a:ea typeface="+mn-ea"/>
                <a:cs typeface="+mn-cs"/>
              </a:rPr>
              <a:t>. Content Type: CC Licensed Content, Shared Previously. License: </a:t>
            </a:r>
            <a:r>
              <a:rPr lang="en-US" sz="1200" b="0" i="0" u="sng" kern="1200" dirty="0">
                <a:solidFill>
                  <a:schemeClr val="tx1"/>
                </a:solidFill>
                <a:effectLst/>
                <a:latin typeface="+mn-lt"/>
                <a:ea typeface="+mn-ea"/>
                <a:cs typeface="+mn-cs"/>
                <a:hlinkClick r:id="rId5"/>
              </a:rPr>
              <a:t>CC0: No Rights Reserved</a:t>
            </a:r>
            <a:r>
              <a:rPr lang="en-US" sz="1200" b="0" i="0" kern="1200" dirty="0">
                <a:solidFill>
                  <a:schemeClr val="tx1"/>
                </a:solidFill>
                <a:effectLst/>
                <a:latin typeface="+mn-lt"/>
                <a:ea typeface="+mn-ea"/>
                <a:cs typeface="+mn-cs"/>
              </a:rPr>
              <a:t>.</a:t>
            </a:r>
            <a:endParaRPr lang="en-US" b="0" dirty="0">
              <a:latin typeface="GillSans Light" panose="020B0402020204020204" pitchFamily="34" charset="0"/>
            </a:endParaRPr>
          </a:p>
        </p:txBody>
      </p:sp>
      <p:sp>
        <p:nvSpPr>
          <p:cNvPr id="4" name="Slide Number Placeholder 3"/>
          <p:cNvSpPr>
            <a:spLocks noGrp="1"/>
          </p:cNvSpPr>
          <p:nvPr>
            <p:ph type="sldNum" sz="quarter" idx="10"/>
          </p:nvPr>
        </p:nvSpPr>
        <p:spPr/>
        <p:txBody>
          <a:bodyPr/>
          <a:lstStyle/>
          <a:p>
            <a:fld id="{B1E6DF9A-4138-4CE9-A2AE-AB9413786FF0}" type="slidenum">
              <a:rPr lang="en-US" smtClean="0"/>
              <a:t>1</a:t>
            </a:fld>
            <a:endParaRPr lang="en-US"/>
          </a:p>
        </p:txBody>
      </p:sp>
    </p:spTree>
    <p:extLst>
      <p:ext uri="{BB962C8B-B14F-4D97-AF65-F5344CB8AC3E}">
        <p14:creationId xmlns:p14="http://schemas.microsoft.com/office/powerpoint/2010/main" val="1954592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73D3F"/>
                </a:solidFill>
                <a:effectLst/>
                <a:latin typeface="Barlow"/>
              </a:rPr>
              <a:t>Internal Factors</a:t>
            </a:r>
          </a:p>
          <a:p>
            <a:pPr algn="l"/>
            <a:r>
              <a:rPr lang="en-US" b="0" i="0" dirty="0">
                <a:solidFill>
                  <a:srgbClr val="373D3F"/>
                </a:solidFill>
                <a:effectLst/>
                <a:latin typeface="Roboto"/>
              </a:rPr>
              <a:t>Strengths and weaknesses include the resources and capabilities within the organization now. Since the company has the most control over internal factors, it can craft strategies and objectives to exploit strengths and address weaknesses. Examples of internal factors include the following:</a:t>
            </a:r>
          </a:p>
          <a:p>
            <a:pPr algn="l">
              <a:buFont typeface="Arial" panose="020B0604020202020204" pitchFamily="34" charset="0"/>
              <a:buChar char="•"/>
            </a:pPr>
            <a:r>
              <a:rPr lang="en-US" b="0" i="0" dirty="0">
                <a:solidFill>
                  <a:srgbClr val="373D3F"/>
                </a:solidFill>
                <a:effectLst/>
                <a:latin typeface="Roboto"/>
              </a:rPr>
              <a:t>Financial resources</a:t>
            </a:r>
          </a:p>
          <a:p>
            <a:pPr algn="l">
              <a:buFont typeface="Arial" panose="020B0604020202020204" pitchFamily="34" charset="0"/>
              <a:buChar char="•"/>
            </a:pPr>
            <a:r>
              <a:rPr lang="en-US" b="0" i="0" dirty="0">
                <a:solidFill>
                  <a:srgbClr val="373D3F"/>
                </a:solidFill>
                <a:effectLst/>
                <a:latin typeface="Roboto"/>
              </a:rPr>
              <a:t>Technical resources and capabilities</a:t>
            </a:r>
          </a:p>
          <a:p>
            <a:pPr algn="l">
              <a:buFont typeface="Arial" panose="020B0604020202020204" pitchFamily="34" charset="0"/>
              <a:buChar char="•"/>
            </a:pPr>
            <a:r>
              <a:rPr lang="en-US" b="0" i="0" dirty="0">
                <a:solidFill>
                  <a:srgbClr val="373D3F"/>
                </a:solidFill>
                <a:effectLst/>
                <a:latin typeface="Roboto"/>
              </a:rPr>
              <a:t>Competitive position</a:t>
            </a:r>
          </a:p>
          <a:p>
            <a:pPr algn="l">
              <a:buFont typeface="Arial" panose="020B0604020202020204" pitchFamily="34" charset="0"/>
              <a:buChar char="•"/>
            </a:pPr>
            <a:r>
              <a:rPr lang="en-US" b="0" i="0" dirty="0">
                <a:solidFill>
                  <a:srgbClr val="373D3F"/>
                </a:solidFill>
                <a:effectLst/>
                <a:latin typeface="Roboto"/>
              </a:rPr>
              <a:t>Human resources</a:t>
            </a:r>
          </a:p>
          <a:p>
            <a:pPr algn="l">
              <a:buFont typeface="Arial" panose="020B0604020202020204" pitchFamily="34" charset="0"/>
              <a:buChar char="•"/>
            </a:pPr>
            <a:r>
              <a:rPr lang="en-US" b="0" i="0" dirty="0">
                <a:solidFill>
                  <a:srgbClr val="373D3F"/>
                </a:solidFill>
                <a:effectLst/>
                <a:latin typeface="Roboto"/>
              </a:rPr>
              <a:t>Product lines</a:t>
            </a:r>
          </a:p>
          <a:p>
            <a:pPr algn="l"/>
            <a:r>
              <a:rPr lang="en-US" b="0" i="0" dirty="0">
                <a:solidFill>
                  <a:srgbClr val="373D3F"/>
                </a:solidFill>
                <a:effectLst/>
                <a:latin typeface="Roboto"/>
              </a:rPr>
              <a:t>All of these are controlled by the organization. Competitive positioning can also be a strength or a weakness. While competitors’ strategies and tactics are external to the company, the company’s position relative to the competitors is something that it can control.</a:t>
            </a:r>
          </a:p>
          <a:p>
            <a:pPr algn="l"/>
            <a:r>
              <a:rPr lang="en-US" b="1" i="0" dirty="0">
                <a:solidFill>
                  <a:srgbClr val="373D3F"/>
                </a:solidFill>
                <a:effectLst/>
                <a:latin typeface="Barlow"/>
              </a:rPr>
              <a:t>External Factors</a:t>
            </a:r>
          </a:p>
          <a:p>
            <a:pPr algn="l"/>
            <a:r>
              <a:rPr lang="en-US" b="0" i="0" dirty="0">
                <a:solidFill>
                  <a:srgbClr val="373D3F"/>
                </a:solidFill>
                <a:effectLst/>
                <a:latin typeface="Roboto"/>
              </a:rPr>
              <a:t>External factors include opportunities and threats that are outside of the organization. These are factors that the company may be able influence—or at least anticipate—but not fully control. Examples of external factors include the following:</a:t>
            </a:r>
          </a:p>
          <a:p>
            <a:pPr algn="l">
              <a:buFont typeface="Arial" panose="020B0604020202020204" pitchFamily="34" charset="0"/>
              <a:buChar char="•"/>
            </a:pPr>
            <a:r>
              <a:rPr lang="en-US" b="0" i="0" dirty="0">
                <a:solidFill>
                  <a:srgbClr val="373D3F"/>
                </a:solidFill>
                <a:effectLst/>
                <a:latin typeface="Roboto"/>
              </a:rPr>
              <a:t>Technology innovations and changes</a:t>
            </a:r>
          </a:p>
          <a:p>
            <a:pPr algn="l">
              <a:buFont typeface="Arial" panose="020B0604020202020204" pitchFamily="34" charset="0"/>
              <a:buChar char="•"/>
            </a:pPr>
            <a:r>
              <a:rPr lang="en-US" b="0" i="0" dirty="0">
                <a:solidFill>
                  <a:srgbClr val="373D3F"/>
                </a:solidFill>
                <a:effectLst/>
                <a:latin typeface="Roboto"/>
              </a:rPr>
              <a:t>Competition</a:t>
            </a:r>
          </a:p>
          <a:p>
            <a:pPr algn="l">
              <a:buFont typeface="Arial" panose="020B0604020202020204" pitchFamily="34" charset="0"/>
              <a:buChar char="•"/>
            </a:pPr>
            <a:r>
              <a:rPr lang="en-US" b="0" i="0" dirty="0">
                <a:solidFill>
                  <a:srgbClr val="373D3F"/>
                </a:solidFill>
                <a:effectLst/>
                <a:latin typeface="Roboto"/>
              </a:rPr>
              <a:t>Economic trends</a:t>
            </a:r>
          </a:p>
          <a:p>
            <a:pPr algn="l">
              <a:buFont typeface="Arial" panose="020B0604020202020204" pitchFamily="34" charset="0"/>
              <a:buChar char="•"/>
            </a:pPr>
            <a:r>
              <a:rPr lang="en-US" b="0" i="0" dirty="0">
                <a:solidFill>
                  <a:srgbClr val="373D3F"/>
                </a:solidFill>
                <a:effectLst/>
                <a:latin typeface="Roboto"/>
              </a:rPr>
              <a:t>Government policies and legislation</a:t>
            </a:r>
          </a:p>
          <a:p>
            <a:pPr algn="l">
              <a:buFont typeface="Arial" panose="020B0604020202020204" pitchFamily="34" charset="0"/>
              <a:buChar char="•"/>
            </a:pPr>
            <a:r>
              <a:rPr lang="en-US" b="0" i="0" dirty="0">
                <a:solidFill>
                  <a:srgbClr val="373D3F"/>
                </a:solidFill>
                <a:effectLst/>
                <a:latin typeface="Roboto"/>
              </a:rPr>
              <a:t>Legal judgments</a:t>
            </a:r>
          </a:p>
          <a:p>
            <a:pPr algn="l">
              <a:buFont typeface="Arial" panose="020B0604020202020204" pitchFamily="34" charset="0"/>
              <a:buChar char="•"/>
            </a:pPr>
            <a:r>
              <a:rPr lang="en-US" b="0" i="0" dirty="0">
                <a:solidFill>
                  <a:srgbClr val="373D3F"/>
                </a:solidFill>
                <a:effectLst/>
                <a:latin typeface="Roboto"/>
              </a:rPr>
              <a:t>Social trends</a:t>
            </a:r>
          </a:p>
          <a:p>
            <a:pPr algn="l"/>
            <a:r>
              <a:rPr lang="en-US" b="0" i="0" dirty="0">
                <a:solidFill>
                  <a:srgbClr val="373D3F"/>
                </a:solidFill>
                <a:effectLst/>
                <a:latin typeface="Roboto"/>
              </a:rPr>
              <a:t>While a company can control how it positions itself relative to the competition, it can’t control competitors’ actions or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ahom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ahom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SWOT Analysis.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1E6DF9A-4138-4CE9-A2AE-AB9413786FF0}" type="slidenum">
              <a:rPr lang="en-US" smtClean="0"/>
              <a:pPr/>
              <a:t>10</a:t>
            </a:fld>
            <a:endParaRPr lang="en-US" dirty="0"/>
          </a:p>
        </p:txBody>
      </p:sp>
    </p:spTree>
    <p:extLst>
      <p:ext uri="{BB962C8B-B14F-4D97-AF65-F5344CB8AC3E}">
        <p14:creationId xmlns:p14="http://schemas.microsoft.com/office/powerpoint/2010/main" val="4249662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teapotng.com</a:t>
            </a:r>
          </a:p>
          <a:p>
            <a:r>
              <a:rPr lang="en-US" b="1" i="0" dirty="0">
                <a:solidFill>
                  <a:srgbClr val="5F6368"/>
                </a:solidFill>
                <a:effectLst/>
                <a:latin typeface="arial" panose="020B0604020202020204" pitchFamily="34" charset="0"/>
              </a:rPr>
              <a:t>PESTLE</a:t>
            </a:r>
            <a:r>
              <a:rPr lang="en-US" b="0" i="0" dirty="0">
                <a:solidFill>
                  <a:srgbClr val="4D5156"/>
                </a:solidFill>
                <a:effectLst/>
                <a:latin typeface="arial" panose="020B0604020202020204" pitchFamily="34" charset="0"/>
              </a:rPr>
              <a:t> is a mnemonic which in its expanded form denotes P for Political, E for Economic, S for Social, T for Technological, L for Legal, and E for Environmental ...</a:t>
            </a:r>
          </a:p>
          <a:p>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11</a:t>
            </a:fld>
            <a:endParaRPr lang="en-CA"/>
          </a:p>
        </p:txBody>
      </p:sp>
    </p:spTree>
    <p:extLst>
      <p:ext uri="{BB962C8B-B14F-4D97-AF65-F5344CB8AC3E}">
        <p14:creationId xmlns:p14="http://schemas.microsoft.com/office/powerpoint/2010/main" val="4126225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SWOT Analysis.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12</a:t>
            </a:fld>
            <a:endParaRPr lang="en-US" dirty="0"/>
          </a:p>
        </p:txBody>
      </p:sp>
    </p:spTree>
    <p:extLst>
      <p:ext uri="{BB962C8B-B14F-4D97-AF65-F5344CB8AC3E}">
        <p14:creationId xmlns:p14="http://schemas.microsoft.com/office/powerpoint/2010/main" val="248910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D3F"/>
                </a:solidFill>
                <a:effectLst/>
                <a:latin typeface="Roboto"/>
              </a:rPr>
              <a:t>The BCG matrix (sometimes called the Growth-Share matrix) was created in 1970 by Bruce Henderson and the Boston Consulting Group to help companies with many businesses or products determine their investment priorities.</a:t>
            </a:r>
          </a:p>
          <a:p>
            <a:pPr algn="l"/>
            <a:r>
              <a:rPr lang="en-US" b="0" i="0" dirty="0">
                <a:solidFill>
                  <a:srgbClr val="373D3F"/>
                </a:solidFill>
                <a:effectLst/>
                <a:latin typeface="Roboto"/>
              </a:rPr>
              <a:t>The BCG matrix considers two different aspects of a business unit or product:</a:t>
            </a:r>
          </a:p>
          <a:p>
            <a:pPr algn="l">
              <a:buFont typeface="+mj-lt"/>
              <a:buAutoNum type="arabicPeriod"/>
            </a:pPr>
            <a:r>
              <a:rPr lang="en-US" b="0" i="0" dirty="0">
                <a:solidFill>
                  <a:srgbClr val="373D3F"/>
                </a:solidFill>
                <a:effectLst/>
                <a:latin typeface="Roboto"/>
              </a:rPr>
              <a:t>What is the current market share?</a:t>
            </a:r>
          </a:p>
          <a:p>
            <a:pPr algn="l">
              <a:buFont typeface="+mj-lt"/>
              <a:buAutoNum type="arabicPeriod"/>
            </a:pPr>
            <a:r>
              <a:rPr lang="en-US" b="0" i="0" dirty="0">
                <a:solidFill>
                  <a:srgbClr val="373D3F"/>
                </a:solidFill>
                <a:effectLst/>
                <a:latin typeface="Roboto"/>
              </a:rPr>
              <a:t>What is the market’s growth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ahom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ahoma" panose="020B0604030504040204" pitchFamily="34" charset="0"/>
              <a:ea typeface="+mn-ea"/>
              <a:cs typeface="+mn-cs"/>
            </a:endParaRPr>
          </a:p>
          <a:p>
            <a:pPr algn="l"/>
            <a:r>
              <a:rPr lang="en-US" b="0" i="0" dirty="0">
                <a:solidFill>
                  <a:srgbClr val="373D3F"/>
                </a:solidFill>
                <a:effectLst/>
                <a:latin typeface="Barlow"/>
              </a:rPr>
              <a:t>Dog</a:t>
            </a:r>
          </a:p>
          <a:p>
            <a:pPr algn="l"/>
            <a:r>
              <a:rPr lang="en-US" b="0" i="0" dirty="0">
                <a:solidFill>
                  <a:srgbClr val="373D3F"/>
                </a:solidFill>
                <a:effectLst/>
                <a:latin typeface="Roboto"/>
              </a:rPr>
              <a:t>A product or business with low market share in a mature industry is a dog. There is no room for growth, which suggests that no new funds should be invested in it.</a:t>
            </a:r>
          </a:p>
          <a:p>
            <a:pPr algn="l"/>
            <a:r>
              <a:rPr lang="en-US" b="0" i="0" dirty="0">
                <a:solidFill>
                  <a:srgbClr val="373D3F"/>
                </a:solidFill>
                <a:effectLst/>
                <a:latin typeface="Barlow"/>
              </a:rPr>
              <a:t>Cash Cow</a:t>
            </a:r>
          </a:p>
          <a:p>
            <a:pPr algn="l"/>
            <a:r>
              <a:rPr lang="en-US" b="0" i="0" dirty="0">
                <a:solidFill>
                  <a:srgbClr val="373D3F"/>
                </a:solidFill>
                <a:effectLst/>
                <a:latin typeface="Roboto"/>
              </a:rPr>
              <a:t>A cash cow is a product or business that has high market share and is in a slow-growing industry. It’s bringing in more money than is being invested in it, but it doesn’t have much growth potential. The profits from a cash cow can be used to fund high-growth investments, but the cash cow itself warrants low investment.</a:t>
            </a:r>
          </a:p>
          <a:p>
            <a:pPr algn="l"/>
            <a:r>
              <a:rPr lang="en-US" b="0" i="0" dirty="0">
                <a:solidFill>
                  <a:srgbClr val="373D3F"/>
                </a:solidFill>
                <a:effectLst/>
                <a:latin typeface="Barlow"/>
              </a:rPr>
              <a:t>Question Mark</a:t>
            </a:r>
          </a:p>
          <a:p>
            <a:pPr algn="l"/>
            <a:r>
              <a:rPr lang="en-US" b="0" i="0" dirty="0">
                <a:solidFill>
                  <a:srgbClr val="373D3F"/>
                </a:solidFill>
                <a:effectLst/>
                <a:latin typeface="Roboto"/>
              </a:rPr>
              <a:t>A question mark is a product or business that has low market share currently, but in a growing industry. This case is trickier: the product/business is consuming financing and creating a low rate of return for now, but its direction isn’t clear. A question mark has the potential to become either a star or a dog, so close monitoring is needed to determine its growth potential.</a:t>
            </a:r>
          </a:p>
          <a:p>
            <a:pPr algn="l"/>
            <a:r>
              <a:rPr lang="en-US" b="0" i="0" dirty="0">
                <a:solidFill>
                  <a:srgbClr val="373D3F"/>
                </a:solidFill>
                <a:effectLst/>
                <a:latin typeface="Barlow"/>
              </a:rPr>
              <a:t>Star</a:t>
            </a:r>
          </a:p>
          <a:p>
            <a:pPr algn="l"/>
            <a:r>
              <a:rPr lang="en-US" b="0" i="0" dirty="0">
                <a:solidFill>
                  <a:srgbClr val="373D3F"/>
                </a:solidFill>
                <a:effectLst/>
                <a:latin typeface="Roboto"/>
              </a:rPr>
              <a:t>A star has high market share in a fast-growing industry. This kind of product or business is poised to bring strong return on the funds invested. It also has the potential to become a cash cow at the end of the product life cycle, which can fund future investments.</a:t>
            </a:r>
          </a:p>
          <a:p>
            <a:pPr algn="l"/>
            <a:r>
              <a:rPr lang="en-US" b="0" i="0" dirty="0">
                <a:solidFill>
                  <a:srgbClr val="373D3F"/>
                </a:solidFill>
                <a:effectLst/>
                <a:latin typeface="Roboto"/>
              </a:rPr>
              <a:t>According to the logic of the BCG matrix, as an industry grows, all investments become cows or dogs. The intent of the matrix is to help companies make good portfolio-management decisions, focusing investment in the areas that are likely to provide returns and fund future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ahom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ahom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Market Share and Market Growth Potential.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sz="1200" b="0" i="0" kern="1200" dirty="0">
              <a:solidFill>
                <a:schemeClr val="tx1"/>
              </a:solidFill>
              <a:effectLst/>
              <a:latin typeface="Tahom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1E6DF9A-4138-4CE9-A2AE-AB9413786FF0}" type="slidenum">
              <a:rPr lang="en-US" smtClean="0"/>
              <a:pPr/>
              <a:t>13</a:t>
            </a:fld>
            <a:endParaRPr lang="en-US" dirty="0"/>
          </a:p>
        </p:txBody>
      </p:sp>
    </p:spTree>
    <p:extLst>
      <p:ext uri="{BB962C8B-B14F-4D97-AF65-F5344CB8AC3E}">
        <p14:creationId xmlns:p14="http://schemas.microsoft.com/office/powerpoint/2010/main" val="1661133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D3F"/>
                </a:solidFill>
                <a:effectLst/>
                <a:latin typeface="Roboto"/>
              </a:rPr>
              <a:t>The last strategic framework that we will consider is the strategic opportunity matrix (sometimes called the Ansoff matrix, named after its creator, Igor Ansoff). Whereas the SWOT analysis can help organizations identify new market and new product </a:t>
            </a:r>
            <a:r>
              <a:rPr lang="en-US" b="0" i="1" dirty="0">
                <a:solidFill>
                  <a:srgbClr val="373D3F"/>
                </a:solidFill>
                <a:effectLst/>
                <a:latin typeface="Roboto"/>
              </a:rPr>
              <a:t>opportunities </a:t>
            </a:r>
            <a:r>
              <a:rPr lang="en-US" b="0" i="0" dirty="0">
                <a:solidFill>
                  <a:srgbClr val="373D3F"/>
                </a:solidFill>
                <a:effectLst/>
                <a:latin typeface="Roboto"/>
              </a:rPr>
              <a:t>(it’s the “O” in SWOT), the strategic opportunity matrix focuses on different </a:t>
            </a:r>
            <a:r>
              <a:rPr lang="en-US" b="0" i="1" dirty="0">
                <a:solidFill>
                  <a:srgbClr val="373D3F"/>
                </a:solidFill>
                <a:effectLst/>
                <a:latin typeface="Roboto"/>
              </a:rPr>
              <a:t>growth strategies</a:t>
            </a:r>
            <a:r>
              <a:rPr lang="en-US" b="0" i="0" dirty="0">
                <a:solidFill>
                  <a:srgbClr val="373D3F"/>
                </a:solidFill>
                <a:effectLst/>
                <a:latin typeface="Roboto"/>
              </a:rPr>
              <a:t> for markets and products. The matrix examines the following:</a:t>
            </a:r>
          </a:p>
          <a:p>
            <a:pPr algn="l">
              <a:buFont typeface="+mj-lt"/>
              <a:buAutoNum type="arabicPeriod"/>
            </a:pPr>
            <a:r>
              <a:rPr lang="en-US" b="0" i="0" dirty="0">
                <a:solidFill>
                  <a:srgbClr val="373D3F"/>
                </a:solidFill>
                <a:effectLst/>
                <a:latin typeface="Roboto"/>
              </a:rPr>
              <a:t>New vs. existing </a:t>
            </a:r>
            <a:r>
              <a:rPr lang="en-US" b="0" i="1" dirty="0">
                <a:solidFill>
                  <a:srgbClr val="373D3F"/>
                </a:solidFill>
                <a:effectLst/>
                <a:latin typeface="Roboto"/>
              </a:rPr>
              <a:t>markets</a:t>
            </a:r>
            <a:endParaRPr lang="en-US" b="0" i="0" dirty="0">
              <a:solidFill>
                <a:srgbClr val="373D3F"/>
              </a:solidFill>
              <a:effectLst/>
              <a:latin typeface="Roboto"/>
            </a:endParaRPr>
          </a:p>
          <a:p>
            <a:pPr algn="l">
              <a:buFont typeface="+mj-lt"/>
              <a:buAutoNum type="arabicPeriod"/>
            </a:pPr>
            <a:r>
              <a:rPr lang="en-US" b="0" i="0" dirty="0">
                <a:solidFill>
                  <a:srgbClr val="373D3F"/>
                </a:solidFill>
                <a:effectLst/>
                <a:latin typeface="Roboto"/>
              </a:rPr>
              <a:t>New vs. existing </a:t>
            </a:r>
            <a:r>
              <a:rPr lang="en-US" b="0" i="1" dirty="0">
                <a:solidFill>
                  <a:srgbClr val="373D3F"/>
                </a:solidFill>
                <a:effectLst/>
                <a:latin typeface="Roboto"/>
              </a:rPr>
              <a:t>products</a:t>
            </a:r>
            <a:endParaRPr lang="en-US" b="0" i="0" dirty="0">
              <a:solidFill>
                <a:srgbClr val="373D3F"/>
              </a:solidFill>
              <a:effectLst/>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ahoma" panose="020B0604030504040204" pitchFamily="34" charset="0"/>
              <a:ea typeface="+mn-ea"/>
              <a:cs typeface="+mn-cs"/>
            </a:endParaRPr>
          </a:p>
          <a:p>
            <a:pPr algn="l"/>
            <a:r>
              <a:rPr lang="en-US" b="0" i="0" dirty="0">
                <a:solidFill>
                  <a:srgbClr val="373D3F"/>
                </a:solidFill>
                <a:effectLst/>
                <a:latin typeface="Roboto"/>
              </a:rPr>
              <a:t>As the diagram shows, each quadrant represents a different growth strategy:</a:t>
            </a:r>
          </a:p>
          <a:p>
            <a:pPr algn="l">
              <a:buFont typeface="+mj-lt"/>
              <a:buAutoNum type="arabicPeriod"/>
            </a:pPr>
            <a:r>
              <a:rPr lang="en-US" b="0" i="0" dirty="0">
                <a:solidFill>
                  <a:srgbClr val="373D3F"/>
                </a:solidFill>
                <a:effectLst/>
                <a:latin typeface="Roboto"/>
              </a:rPr>
              <a:t>Market penetration: focus on current products and current markets with the goal of increasing market share</a:t>
            </a:r>
          </a:p>
          <a:p>
            <a:pPr algn="l">
              <a:buFont typeface="+mj-lt"/>
              <a:buAutoNum type="arabicPeriod"/>
            </a:pPr>
            <a:r>
              <a:rPr lang="en-US" b="0" i="0" dirty="0">
                <a:solidFill>
                  <a:srgbClr val="373D3F"/>
                </a:solidFill>
                <a:effectLst/>
                <a:latin typeface="Roboto"/>
              </a:rPr>
              <a:t>Market development: use existing products to capture new markets</a:t>
            </a:r>
          </a:p>
          <a:p>
            <a:pPr algn="l">
              <a:buFont typeface="+mj-lt"/>
              <a:buAutoNum type="arabicPeriod"/>
            </a:pPr>
            <a:r>
              <a:rPr lang="en-US" b="0" i="0" dirty="0">
                <a:solidFill>
                  <a:srgbClr val="373D3F"/>
                </a:solidFill>
                <a:effectLst/>
                <a:latin typeface="Roboto"/>
              </a:rPr>
              <a:t>Product development: create new products that can be sold in existing markets</a:t>
            </a:r>
          </a:p>
          <a:p>
            <a:pPr algn="l">
              <a:buFont typeface="+mj-lt"/>
              <a:buAutoNum type="arabicPeriod"/>
            </a:pPr>
            <a:r>
              <a:rPr lang="en-US" b="0" i="0" dirty="0">
                <a:solidFill>
                  <a:srgbClr val="373D3F"/>
                </a:solidFill>
                <a:effectLst/>
                <a:latin typeface="Roboto"/>
              </a:rPr>
              <a:t>Diversification: create completely new opportunities by developing new products that will be introduced in new markets</a:t>
            </a:r>
          </a:p>
          <a:p>
            <a:pPr algn="l"/>
            <a:r>
              <a:rPr lang="en-US" b="0" i="0" dirty="0">
                <a:solidFill>
                  <a:srgbClr val="373D3F"/>
                </a:solidFill>
                <a:effectLst/>
                <a:latin typeface="Roboto"/>
              </a:rPr>
              <a:t>Each strategy entails a different level of risk. Market penetration has the lowest risk since it emphasizes known markets and existing products. Diversification has the highest risk because it involves the development of new products and taking them to new markets. The company must consider whether it can achieve the desired returns without risking a move into new markets or introducing new products. Often, though, higher risk leads to a higher return.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ahom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Strategies and Risks.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1E6DF9A-4138-4CE9-A2AE-AB9413786FF0}" type="slidenum">
              <a:rPr lang="en-US" smtClean="0"/>
              <a:pPr/>
              <a:t>14</a:t>
            </a:fld>
            <a:endParaRPr lang="en-US" dirty="0"/>
          </a:p>
        </p:txBody>
      </p:sp>
    </p:spTree>
    <p:extLst>
      <p:ext uri="{BB962C8B-B14F-4D97-AF65-F5344CB8AC3E}">
        <p14:creationId xmlns:p14="http://schemas.microsoft.com/office/powerpoint/2010/main" val="1879156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3D3F"/>
                </a:solidFill>
                <a:effectLst/>
                <a:latin typeface="Roboto"/>
              </a:rPr>
              <a:t>Marketers use something called “buyer personas” to get a more accurate picture of the customers they’re trying to connect with and also to help them think of customers as real people. Buyer personas are fictional, generalized representations of a company’s ideal, or typical, customer. They help the marketer understand current and potential customers better. As a marketer, knowing whom you’re trying to reach and attract makes it easier to tailor your content, messages, product development, and services to the specific needs, </a:t>
            </a:r>
            <a:r>
              <a:rPr lang="en-US" b="0" i="0" dirty="0" err="1">
                <a:solidFill>
                  <a:srgbClr val="373D3F"/>
                </a:solidFill>
                <a:effectLst/>
                <a:latin typeface="Roboto"/>
              </a:rPr>
              <a:t>behaviours</a:t>
            </a:r>
            <a:r>
              <a:rPr lang="en-US" b="0" i="0" dirty="0">
                <a:solidFill>
                  <a:srgbClr val="373D3F"/>
                </a:solidFill>
                <a:effectLst/>
                <a:latin typeface="Roboto"/>
              </a:rPr>
              <a:t>, and concerns of different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73D3F"/>
              </a:solidFill>
              <a:effectLst/>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3D3F"/>
                </a:solidFill>
                <a:effectLst/>
                <a:latin typeface="Roboto"/>
              </a:rPr>
              <a:t>Typically, a buyer persona will have a name and a story, as in Figure 1, above. The story will include information about how the persona spends her time and details about her interests, her concerns or fears, and her goals. Often, the write-up will explain what the persona wants from the company and its products to help marketers to use the information consistently. Each of these details helps the marketer focus on developing relationships with real people, and that results in a more personalized marketing plan.</a:t>
            </a:r>
            <a:r>
              <a:rPr lang="en-US" b="0" i="0" u="sng" baseline="30000" dirty="0">
                <a:effectLst/>
                <a:latin typeface="Roboto"/>
                <a:hlinkClick r:id="rId3" tooltip="http://blog.hubspot.com/blog/tabid/6307/bid/33491/Everything-Marketers-Need-to-Research-Create-Detailed-Buyer-Personas-Template.aspx"/>
              </a:rPr>
              <a:t>[1]</a:t>
            </a:r>
            <a:endParaRPr lang="en-US" b="0" i="0" dirty="0">
              <a:solidFill>
                <a:srgbClr val="373D3F"/>
              </a:solidFill>
              <a:effectLst/>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373D3F"/>
              </a:solidFill>
              <a:effectLst/>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Strategies and Risks.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1E6DF9A-4138-4CE9-A2AE-AB9413786FF0}" type="slidenum">
              <a:rPr lang="en-US" smtClean="0"/>
              <a:pPr/>
              <a:t>15</a:t>
            </a:fld>
            <a:endParaRPr lang="en-US" dirty="0"/>
          </a:p>
        </p:txBody>
      </p:sp>
    </p:spTree>
    <p:extLst>
      <p:ext uri="{BB962C8B-B14F-4D97-AF65-F5344CB8AC3E}">
        <p14:creationId xmlns:p14="http://schemas.microsoft.com/office/powerpoint/2010/main" val="921990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D3F"/>
                </a:solidFill>
                <a:effectLst/>
                <a:latin typeface="Roboto"/>
              </a:rPr>
              <a:t>The American Marketing Association defines customer relationship management in the following way:</a:t>
            </a:r>
          </a:p>
          <a:p>
            <a:pPr algn="l"/>
            <a:r>
              <a:rPr lang="en-US" b="0" dirty="0">
                <a:effectLst/>
              </a:rPr>
              <a:t>A discipline in marketing combining database and computer technology with customer service and marketing communications. Customer relationship management seeks to create more meaningful one-on-one communications with the customer by applying customer data (demographic, industry, buying history, etc.) to every communications vehicle. At the simplest level, this would include personalizing e-mail or other communications with customer names. At a more complex level, customer relationship management enables a company to produce a consistent, personalized marketing communication whether the customer sees an ad, visits a Web site, or calls customer service.</a:t>
            </a:r>
            <a:r>
              <a:rPr lang="en-US" b="0" i="0" u="sng" baseline="30000" dirty="0">
                <a:effectLst/>
                <a:hlinkClick r:id="rId3" tooltip="https://www.ama.org/resources/Pages/Dictionary.aspx?dLetter=C"/>
              </a:rPr>
              <a:t>[1]</a:t>
            </a:r>
            <a:endParaRPr lang="en-US" b="0" dirty="0">
              <a:effectLst/>
            </a:endParaRPr>
          </a:p>
          <a:p>
            <a:endParaRPr lang="en-CA" dirty="0"/>
          </a:p>
          <a:p>
            <a:endParaRPr lang="en-CA" dirty="0"/>
          </a:p>
          <a:p>
            <a:pPr algn="l"/>
            <a:r>
              <a:rPr lang="en-US" b="1" i="0" dirty="0">
                <a:solidFill>
                  <a:srgbClr val="373D3F"/>
                </a:solidFill>
                <a:effectLst/>
                <a:latin typeface="Roboto"/>
              </a:rPr>
              <a:t>Buyer persona.</a:t>
            </a:r>
            <a:r>
              <a:rPr lang="en-US" b="0" i="0" dirty="0">
                <a:solidFill>
                  <a:srgbClr val="373D3F"/>
                </a:solidFill>
                <a:effectLst/>
                <a:latin typeface="Roboto"/>
              </a:rPr>
              <a:t> Fictional, generalized representations of an ideal customer that help a marketer understand current and potential customers better.</a:t>
            </a:r>
          </a:p>
          <a:p>
            <a:pPr algn="l"/>
            <a:r>
              <a:rPr lang="en-US" b="1" i="0" dirty="0">
                <a:solidFill>
                  <a:srgbClr val="373D3F"/>
                </a:solidFill>
                <a:effectLst/>
                <a:latin typeface="Roboto"/>
              </a:rPr>
              <a:t>Customer relationships management.</a:t>
            </a:r>
            <a:r>
              <a:rPr lang="en-US" b="0" i="0" dirty="0">
                <a:solidFill>
                  <a:srgbClr val="373D3F"/>
                </a:solidFill>
                <a:effectLst/>
                <a:latin typeface="Roboto"/>
              </a:rPr>
              <a:t>  A discipline in marketing combining database and computer technology with customer service and marketing communications. Customer relationship management seeks to create more meaningful one-on-one communications with the customer by applying customer data (demographic, industry, buying history, etc.) to every communications vehicle.</a:t>
            </a:r>
          </a:p>
          <a:p>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16</a:t>
            </a:fld>
            <a:endParaRPr lang="en-CA"/>
          </a:p>
        </p:txBody>
      </p:sp>
    </p:spTree>
    <p:extLst>
      <p:ext uri="{BB962C8B-B14F-4D97-AF65-F5344CB8AC3E}">
        <p14:creationId xmlns:p14="http://schemas.microsoft.com/office/powerpoint/2010/main" val="1567582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17</a:t>
            </a:fld>
            <a:endParaRPr lang="en-US" dirty="0"/>
          </a:p>
        </p:txBody>
      </p:sp>
    </p:spTree>
    <p:extLst>
      <p:ext uri="{BB962C8B-B14F-4D97-AF65-F5344CB8AC3E}">
        <p14:creationId xmlns:p14="http://schemas.microsoft.com/office/powerpoint/2010/main" val="3116930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Climbing.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Marcus Hansson.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https://www.flickr.com/photos/marcus_hansson/14659581920/</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18</a:t>
            </a:fld>
            <a:endParaRPr lang="en-US" dirty="0"/>
          </a:p>
        </p:txBody>
      </p:sp>
    </p:spTree>
    <p:extLst>
      <p:ext uri="{BB962C8B-B14F-4D97-AF65-F5344CB8AC3E}">
        <p14:creationId xmlns:p14="http://schemas.microsoft.com/office/powerpoint/2010/main" val="274804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Airport Traveler. </a:t>
            </a:r>
            <a:r>
              <a:rPr lang="en-US" sz="1200" b="1" kern="1200" dirty="0">
                <a:solidFill>
                  <a:schemeClr val="tx1"/>
                </a:solidFill>
                <a:effectLst/>
                <a:latin typeface="Tahoma" panose="020B0604030504040204" pitchFamily="34" charset="0"/>
                <a:ea typeface="+mn-ea"/>
                <a:cs typeface="+mn-cs"/>
              </a:rPr>
              <a:t>Authored by</a:t>
            </a:r>
            <a:r>
              <a:rPr lang="en-US" sz="1200" kern="1200" dirty="0">
                <a:solidFill>
                  <a:schemeClr val="tx1"/>
                </a:solidFill>
                <a:effectLst/>
                <a:latin typeface="Tahoma" panose="020B0604030504040204" pitchFamily="34" charset="0"/>
                <a:ea typeface="+mn-ea"/>
                <a:cs typeface="+mn-cs"/>
              </a:rPr>
              <a:t>: Nick Harris.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https://www.flickr.com/photos/nickharris1/7004114708/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BY-ND: Attribution-</a:t>
            </a:r>
            <a:r>
              <a:rPr lang="en-US" sz="1200" b="1" i="1" u="sng" kern="1200" dirty="0" err="1">
                <a:solidFill>
                  <a:schemeClr val="tx1"/>
                </a:solidFill>
                <a:effectLst/>
                <a:latin typeface="Tahoma" panose="020B0604030504040204" pitchFamily="34" charset="0"/>
                <a:ea typeface="+mn-ea"/>
                <a:cs typeface="+mn-cs"/>
                <a:hlinkClick r:id="rId4"/>
              </a:rPr>
              <a:t>NoDerivatives</a:t>
            </a:r>
            <a:endParaRPr lang="en-US" sz="1200" kern="1200" dirty="0">
              <a:solidFill>
                <a:schemeClr val="tx1"/>
              </a:solidFill>
              <a:effectLst/>
              <a:latin typeface="Tahoma" panose="020B0604030504040204" pitchFamily="34" charset="0"/>
              <a:ea typeface="+mn-ea"/>
              <a:cs typeface="+mn-cs"/>
            </a:endParaRP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21</a:t>
            </a:fld>
            <a:endParaRPr lang="en-US" dirty="0"/>
          </a:p>
        </p:txBody>
      </p:sp>
    </p:spTree>
    <p:extLst>
      <p:ext uri="{BB962C8B-B14F-4D97-AF65-F5344CB8AC3E}">
        <p14:creationId xmlns:p14="http://schemas.microsoft.com/office/powerpoint/2010/main" val="4189815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Source: </a:t>
            </a:r>
            <a:r>
              <a:rPr lang="en-US" sz="1200" b="0" i="1" kern="1200" dirty="0" err="1">
                <a:solidFill>
                  <a:schemeClr val="tx1"/>
                </a:solidFill>
                <a:effectLst/>
                <a:latin typeface="+mn-lt"/>
                <a:ea typeface="+mn-ea"/>
                <a:cs typeface="+mn-cs"/>
              </a:rPr>
              <a:t>CBInsights</a:t>
            </a:r>
            <a:r>
              <a:rPr lang="en-US" sz="1200" b="0" i="1" kern="1200" dirty="0">
                <a:solidFill>
                  <a:schemeClr val="tx1"/>
                </a:solidFill>
                <a:effectLst/>
                <a:latin typeface="+mn-lt"/>
                <a:ea typeface="+mn-ea"/>
                <a:cs typeface="+mn-cs"/>
              </a:rPr>
              <a:t> https://www.cbinsights.com/research/report/startup-failure-reasons-top/#:~:text=the%20CB%20Insights%20data%20treatment</a:t>
            </a: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a:t>
            </a:fld>
            <a:endParaRPr lang="en-US" dirty="0"/>
          </a:p>
        </p:txBody>
      </p:sp>
    </p:spTree>
    <p:extLst>
      <p:ext uri="{BB962C8B-B14F-4D97-AF65-F5344CB8AC3E}">
        <p14:creationId xmlns:p14="http://schemas.microsoft.com/office/powerpoint/2010/main" val="2646866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3D3F"/>
                </a:solidFill>
                <a:effectLst/>
                <a:latin typeface="Roboto"/>
              </a:rPr>
              <a:t>Increasingly, the single most important evaluation measure is the </a:t>
            </a:r>
            <a:r>
              <a:rPr lang="en-US" b="0" i="1" dirty="0">
                <a:solidFill>
                  <a:srgbClr val="373D3F"/>
                </a:solidFill>
                <a:effectLst/>
                <a:latin typeface="Roboto"/>
              </a:rPr>
              <a:t>return on the marketing investment</a:t>
            </a:r>
            <a:r>
              <a:rPr lang="en-US" b="0" i="0" dirty="0">
                <a:solidFill>
                  <a:srgbClr val="373D3F"/>
                </a:solidFill>
                <a:effectLst/>
                <a:latin typeface="Roboto"/>
              </a:rPr>
              <a:t> (or </a:t>
            </a:r>
            <a:r>
              <a:rPr lang="en-US" b="0" i="1" dirty="0">
                <a:solidFill>
                  <a:srgbClr val="373D3F"/>
                </a:solidFill>
                <a:effectLst/>
                <a:latin typeface="Roboto"/>
              </a:rPr>
              <a:t>marketing ROI</a:t>
            </a:r>
            <a:r>
              <a:rPr lang="en-US" b="0" i="0" dirty="0">
                <a:solidFill>
                  <a:srgbClr val="373D3F"/>
                </a:solidFill>
                <a:effectLst/>
                <a:latin typeface="Roboto"/>
              </a:rPr>
              <a:t>). Earlier in this module we learned that strategies define how an organization can best use its resources to achieve the mission. Measuring return on the marketing investment helps marketers understand whether their use of resources is yielding the most effective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373D3F"/>
              </a:solidFill>
              <a:effectLst/>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Graveyard Lemonade Stand.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Nina Frazier.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https://www.flickr.com/photos/ninajeaninephotography/2802597662/</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BY-SA: Attribution-</a:t>
            </a:r>
            <a:r>
              <a:rPr lang="en-US" sz="1200" b="1" i="1" u="sng" kern="1200" dirty="0" err="1">
                <a:solidFill>
                  <a:schemeClr val="tx1"/>
                </a:solidFill>
                <a:effectLst/>
                <a:latin typeface="Tahoma" panose="020B0604030504040204" pitchFamily="34" charset="0"/>
                <a:ea typeface="+mn-ea"/>
                <a:cs typeface="+mn-cs"/>
                <a:hlinkClick r:id="rId4"/>
              </a:rPr>
              <a:t>ShareAlike</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22</a:t>
            </a:fld>
            <a:endParaRPr lang="en-US" dirty="0"/>
          </a:p>
        </p:txBody>
      </p:sp>
    </p:spTree>
    <p:extLst>
      <p:ext uri="{BB962C8B-B14F-4D97-AF65-F5344CB8AC3E}">
        <p14:creationId xmlns:p14="http://schemas.microsoft.com/office/powerpoint/2010/main" val="1257441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73D3F"/>
                </a:solidFill>
                <a:effectLst/>
                <a:latin typeface="Roboto"/>
              </a:rPr>
              <a:t>A </a:t>
            </a:r>
            <a:r>
              <a:rPr lang="en-US" b="1" i="0" dirty="0">
                <a:solidFill>
                  <a:srgbClr val="373D3F"/>
                </a:solidFill>
                <a:effectLst/>
                <a:latin typeface="Roboto"/>
              </a:rPr>
              <a:t>strategy</a:t>
            </a:r>
            <a:r>
              <a:rPr lang="en-US" b="0" i="0" dirty="0">
                <a:solidFill>
                  <a:srgbClr val="373D3F"/>
                </a:solidFill>
                <a:effectLst/>
                <a:latin typeface="Roboto"/>
              </a:rPr>
              <a:t> is a directed course of action to achieve an intended set of goals.</a:t>
            </a:r>
            <a:r>
              <a:rPr lang="en-US" b="0" i="0" u="sng" baseline="30000" dirty="0">
                <a:effectLst/>
                <a:latin typeface="Roboto"/>
                <a:hlinkClick r:id="rId3" tooltip="Mintzberg, H. Ahlstrand, B. &amp; Lampel, J. (1998). Strategy safari: A guided tour Through the wilds of strategic management. The Free Press."/>
              </a:rPr>
              <a:t>[1]</a:t>
            </a:r>
            <a:r>
              <a:rPr lang="en-US" b="0" i="0" dirty="0">
                <a:solidFill>
                  <a:srgbClr val="373D3F"/>
                </a:solidFill>
                <a:effectLst/>
                <a:latin typeface="Roboto"/>
              </a:rPr>
              <a:t>  </a:t>
            </a:r>
            <a:br>
              <a:rPr lang="en-US" dirty="0"/>
            </a:br>
            <a:r>
              <a:rPr lang="en-US" b="0" i="0" dirty="0">
                <a:solidFill>
                  <a:srgbClr val="373D3F"/>
                </a:solidFill>
                <a:effectLst/>
                <a:latin typeface="Roboto"/>
              </a:rPr>
              <a:t>A </a:t>
            </a:r>
            <a:r>
              <a:rPr lang="en-US" b="1" i="0" dirty="0">
                <a:solidFill>
                  <a:srgbClr val="373D3F"/>
                </a:solidFill>
                <a:effectLst/>
                <a:latin typeface="Roboto"/>
              </a:rPr>
              <a:t>tactic</a:t>
            </a:r>
            <a:r>
              <a:rPr lang="en-US" b="0" i="0" dirty="0">
                <a:solidFill>
                  <a:srgbClr val="373D3F"/>
                </a:solidFill>
                <a:effectLst/>
                <a:latin typeface="Roboto"/>
              </a:rPr>
              <a:t> is the means by which a strategy is carried out. </a:t>
            </a:r>
            <a:r>
              <a:rPr lang="en-US" b="0" i="0" u="sng" baseline="30000" dirty="0">
                <a:effectLst/>
                <a:latin typeface="Roboto"/>
                <a:hlinkClick r:id="rId4" tooltip="Business Dictionary. (n.d.). Tactics. In Businessdictionary.com Retrieved July 29, 2020, from http://www.businessdictionary.com/definition/tactics.html"/>
              </a:rPr>
              <a:t>[2]</a:t>
            </a:r>
            <a:endParaRPr lang="en-US" b="0" i="0" u="sng" baseline="30000" dirty="0">
              <a:effectLst/>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baseline="30000" dirty="0">
              <a:solidFill>
                <a:schemeClr val="tx1"/>
              </a:solidFill>
              <a:effectLst/>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baseline="30000" dirty="0">
              <a:solidFill>
                <a:schemeClr val="tx1"/>
              </a:solidFill>
              <a:effectLst/>
              <a:latin typeface="Roboto"/>
              <a:ea typeface="+mn-ea"/>
              <a:cs typeface="+mn-cs"/>
            </a:endParaRPr>
          </a:p>
          <a:p>
            <a:pPr algn="l"/>
            <a:r>
              <a:rPr lang="en-US" b="0" i="0" dirty="0">
                <a:solidFill>
                  <a:srgbClr val="373D3F"/>
                </a:solidFill>
                <a:effectLst/>
                <a:latin typeface="Roboto"/>
              </a:rPr>
              <a:t>Strategy answers the following four questions:</a:t>
            </a:r>
          </a:p>
          <a:p>
            <a:pPr algn="l">
              <a:buFont typeface="+mj-lt"/>
              <a:buAutoNum type="arabicPeriod"/>
            </a:pPr>
            <a:r>
              <a:rPr lang="en-US" b="0" i="0" dirty="0">
                <a:solidFill>
                  <a:srgbClr val="373D3F"/>
                </a:solidFill>
                <a:effectLst/>
                <a:latin typeface="Roboto"/>
              </a:rPr>
              <a:t>Where do we compete?</a:t>
            </a:r>
          </a:p>
          <a:p>
            <a:pPr algn="l">
              <a:buFont typeface="+mj-lt"/>
              <a:buAutoNum type="arabicPeriod"/>
            </a:pPr>
            <a:r>
              <a:rPr lang="en-US" b="0" i="0" dirty="0">
                <a:solidFill>
                  <a:srgbClr val="373D3F"/>
                </a:solidFill>
                <a:effectLst/>
                <a:latin typeface="Roboto"/>
              </a:rPr>
              <a:t>What unique value do we bring to customers?</a:t>
            </a:r>
          </a:p>
          <a:p>
            <a:pPr algn="l">
              <a:buFont typeface="+mj-lt"/>
              <a:buAutoNum type="arabicPeriod"/>
            </a:pPr>
            <a:r>
              <a:rPr lang="en-US" b="0" i="0" dirty="0">
                <a:solidFill>
                  <a:srgbClr val="373D3F"/>
                </a:solidFill>
                <a:effectLst/>
                <a:latin typeface="Roboto"/>
              </a:rPr>
              <a:t>How will we use our capabilities to provide unique value?</a:t>
            </a:r>
          </a:p>
          <a:p>
            <a:pPr algn="l">
              <a:buFont typeface="+mj-lt"/>
              <a:buAutoNum type="arabicPeriod"/>
            </a:pPr>
            <a:r>
              <a:rPr lang="en-US" b="0" i="0" dirty="0">
                <a:solidFill>
                  <a:srgbClr val="373D3F"/>
                </a:solidFill>
                <a:effectLst/>
                <a:latin typeface="Roboto"/>
              </a:rPr>
              <a:t>How will we sustain our unique value and 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sng" kern="1200" baseline="30000" dirty="0">
              <a:solidFill>
                <a:schemeClr val="tx1"/>
              </a:solidFill>
              <a:effectLst/>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This Is Some Rescue.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Camille Rose.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5"/>
              </a:rPr>
              <a:t>https://www.flickr.com/photos/pinkpurse/5291302347/</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6"/>
              </a:rPr>
              <a:t>CC BY-NC-ND: Attribution-</a:t>
            </a:r>
            <a:r>
              <a:rPr lang="en-US" sz="1200" b="1" i="1" u="sng" kern="1200" dirty="0" err="1">
                <a:solidFill>
                  <a:schemeClr val="tx1"/>
                </a:solidFill>
                <a:effectLst/>
                <a:latin typeface="Tahoma" panose="020B0604030504040204" pitchFamily="34" charset="0"/>
                <a:ea typeface="+mn-ea"/>
                <a:cs typeface="+mn-cs"/>
                <a:hlinkClick r:id="rId6"/>
              </a:rPr>
              <a:t>NonCommercial</a:t>
            </a:r>
            <a:r>
              <a:rPr lang="en-US" sz="1200" b="1" i="1" u="sng" kern="1200" dirty="0">
                <a:solidFill>
                  <a:schemeClr val="tx1"/>
                </a:solidFill>
                <a:effectLst/>
                <a:latin typeface="Tahoma" panose="020B0604030504040204" pitchFamily="34" charset="0"/>
                <a:ea typeface="+mn-ea"/>
                <a:cs typeface="+mn-cs"/>
                <a:hlinkClick r:id="rId6"/>
              </a:rPr>
              <a:t>-</a:t>
            </a:r>
            <a:r>
              <a:rPr lang="en-US" sz="1200" b="1" i="1" u="sng" kern="1200" dirty="0" err="1">
                <a:solidFill>
                  <a:schemeClr val="tx1"/>
                </a:solidFill>
                <a:effectLst/>
                <a:latin typeface="Tahoma" panose="020B0604030504040204" pitchFamily="34" charset="0"/>
                <a:ea typeface="+mn-ea"/>
                <a:cs typeface="+mn-cs"/>
                <a:hlinkClick r:id="rId6"/>
              </a:rPr>
              <a:t>NoDerivatives</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a:t>
            </a:fld>
            <a:endParaRPr lang="en-US" dirty="0"/>
          </a:p>
        </p:txBody>
      </p:sp>
    </p:spTree>
    <p:extLst>
      <p:ext uri="{BB962C8B-B14F-4D97-AF65-F5344CB8AC3E}">
        <p14:creationId xmlns:p14="http://schemas.microsoft.com/office/powerpoint/2010/main" val="236294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baseline="30000" dirty="0">
              <a:solidFill>
                <a:schemeClr val="tx1"/>
              </a:solidFill>
              <a:effectLst/>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baseline="30000" dirty="0">
              <a:solidFill>
                <a:schemeClr val="tx1"/>
              </a:solidFill>
              <a:effectLst/>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kern="1200" baseline="30000" dirty="0">
              <a:solidFill>
                <a:schemeClr val="tx1"/>
              </a:solidFill>
              <a:effectLst/>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Battle of Chantilly.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Wikimedia.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https://commons.wikimedia.org/wiki/File:BattleOfChantillyMap.jpg</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Public Domain: No Known Copyright</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a:t>
            </a:fld>
            <a:endParaRPr lang="en-US" dirty="0"/>
          </a:p>
        </p:txBody>
      </p:sp>
    </p:spTree>
    <p:extLst>
      <p:ext uri="{BB962C8B-B14F-4D97-AF65-F5344CB8AC3E}">
        <p14:creationId xmlns:p14="http://schemas.microsoft.com/office/powerpoint/2010/main" val="287391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Southwest Airlines Boeing 737.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Dylan Ashe.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https://commons.wikimedia.org/wiki/File:Southwest_Airlines_Boeing_737-700_N231WN.jpg</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BY-SA: Attribution-</a:t>
            </a:r>
            <a:r>
              <a:rPr lang="en-US" sz="1200" b="1" i="1" u="sng" kern="1200" dirty="0" err="1">
                <a:solidFill>
                  <a:schemeClr val="tx1"/>
                </a:solidFill>
                <a:effectLst/>
                <a:latin typeface="Tahoma" panose="020B0604030504040204" pitchFamily="34" charset="0"/>
                <a:ea typeface="+mn-ea"/>
                <a:cs typeface="+mn-cs"/>
                <a:hlinkClick r:id="rId4"/>
              </a:rPr>
              <a:t>ShareAlike</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5</a:t>
            </a:fld>
            <a:endParaRPr lang="en-US" dirty="0"/>
          </a:p>
        </p:txBody>
      </p:sp>
    </p:spTree>
    <p:extLst>
      <p:ext uri="{BB962C8B-B14F-4D97-AF65-F5344CB8AC3E}">
        <p14:creationId xmlns:p14="http://schemas.microsoft.com/office/powerpoint/2010/main" val="872173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6</a:t>
            </a:fld>
            <a:endParaRPr lang="en-CA"/>
          </a:p>
        </p:txBody>
      </p:sp>
    </p:spTree>
    <p:extLst>
      <p:ext uri="{BB962C8B-B14F-4D97-AF65-F5344CB8AC3E}">
        <p14:creationId xmlns:p14="http://schemas.microsoft.com/office/powerpoint/2010/main" val="1081719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a:t>
            </a:fld>
            <a:endParaRPr lang="en-US" dirty="0"/>
          </a:p>
        </p:txBody>
      </p:sp>
    </p:spTree>
    <p:extLst>
      <p:ext uri="{BB962C8B-B14F-4D97-AF65-F5344CB8AC3E}">
        <p14:creationId xmlns:p14="http://schemas.microsoft.com/office/powerpoint/2010/main" val="1585027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The Mission Statement.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sz="1200" b="0" i="0" kern="1200" dirty="0">
              <a:solidFill>
                <a:schemeClr val="tx1"/>
              </a:solidFill>
              <a:effectLst/>
              <a:latin typeface="Tahoma" panose="020B0604030504040204" pitchFamily="34" charset="0"/>
              <a:ea typeface="+mn-ea"/>
              <a:cs typeface="+mn-cs"/>
            </a:endParaRPr>
          </a:p>
          <a:p>
            <a:pPr algn="l"/>
            <a:r>
              <a:rPr lang="en-US" b="0" dirty="0">
                <a:effectLst/>
              </a:rPr>
              <a:t>Google’s mission is to organize the world’s information and make it universally accessible and useful.</a:t>
            </a:r>
            <a:r>
              <a:rPr lang="en-US" b="0" i="0" u="sng" baseline="30000" dirty="0">
                <a:effectLst/>
                <a:hlinkClick r:id="rId4" tooltip="Google. (n.d.). Mission statement. http://www.google.com/about/company/"/>
              </a:rPr>
              <a:t>[1]</a:t>
            </a:r>
            <a:endParaRPr lang="en-US" b="0" dirty="0">
              <a:effectLst/>
            </a:endParaRPr>
          </a:p>
          <a:p>
            <a:pPr algn="l"/>
            <a:r>
              <a:rPr lang="en-US" b="0" i="0" dirty="0">
                <a:solidFill>
                  <a:srgbClr val="373D3F"/>
                </a:solidFill>
                <a:effectLst/>
                <a:latin typeface="Roboto"/>
              </a:rPr>
              <a:t>The mission statement is clear and direct, and it gives the company enormous opportunity to make an impact.</a:t>
            </a:r>
          </a:p>
          <a:p>
            <a:pPr algn="l"/>
            <a:r>
              <a:rPr lang="en-US" b="0" i="0" dirty="0">
                <a:solidFill>
                  <a:srgbClr val="373D3F"/>
                </a:solidFill>
                <a:effectLst/>
                <a:latin typeface="Roboto"/>
              </a:rPr>
              <a:t>How does Google’s mission statement drive the company’s strategies? Let’s look at it from several different angles.</a:t>
            </a:r>
          </a:p>
          <a:p>
            <a:endParaRPr lang="en-US" dirty="0"/>
          </a:p>
          <a:p>
            <a:endParaRPr lang="en-US" dirty="0"/>
          </a:p>
          <a:p>
            <a:pPr algn="l">
              <a:buFont typeface="Arial" panose="020B0604020202020204" pitchFamily="34" charset="0"/>
              <a:buChar char="•"/>
            </a:pPr>
            <a:r>
              <a:rPr lang="en-US" b="0" i="0" dirty="0">
                <a:solidFill>
                  <a:srgbClr val="373D3F"/>
                </a:solidFill>
                <a:effectLst/>
                <a:latin typeface="Roboto"/>
              </a:rPr>
              <a:t>The mission statement functions as an important guide for all aspects of company strategy.</a:t>
            </a:r>
          </a:p>
          <a:p>
            <a:pPr algn="l">
              <a:buFont typeface="Arial" panose="020B0604020202020204" pitchFamily="34" charset="0"/>
              <a:buChar char="•"/>
            </a:pPr>
            <a:r>
              <a:rPr lang="en-US" b="0" i="0" dirty="0">
                <a:solidFill>
                  <a:srgbClr val="373D3F"/>
                </a:solidFill>
                <a:effectLst/>
                <a:latin typeface="Roboto"/>
              </a:rPr>
              <a:t>When the strategy and tactics support the mission statement, they are more effective because they reinforce one another.</a:t>
            </a:r>
          </a:p>
          <a:p>
            <a:pPr algn="l">
              <a:buFont typeface="Arial" panose="020B0604020202020204" pitchFamily="34" charset="0"/>
              <a:buChar char="•"/>
            </a:pPr>
            <a:endParaRPr lang="en-US" b="0" i="0" dirty="0">
              <a:solidFill>
                <a:srgbClr val="373D3F"/>
              </a:solidFill>
              <a:effectLst/>
              <a:latin typeface="Roboto"/>
            </a:endParaRPr>
          </a:p>
          <a:p>
            <a:pPr algn="l">
              <a:buFont typeface="Arial" panose="020B0604020202020204" pitchFamily="34" charset="0"/>
              <a:buChar char="•"/>
            </a:pPr>
            <a:endParaRPr lang="en-US" b="0" i="0" dirty="0">
              <a:solidFill>
                <a:srgbClr val="373D3F"/>
              </a:solidFill>
              <a:effectLst/>
              <a:latin typeface="Roboto"/>
            </a:endParaRPr>
          </a:p>
          <a:p>
            <a:pPr algn="l">
              <a:buFont typeface="Arial" panose="020B0604020202020204" pitchFamily="34" charset="0"/>
              <a:buChar char="•"/>
            </a:pPr>
            <a:endParaRPr lang="en-US" b="0" i="0" dirty="0">
              <a:solidFill>
                <a:srgbClr val="373D3F"/>
              </a:solidFill>
              <a:effectLst/>
              <a:latin typeface="Roboto"/>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8</a:t>
            </a:fld>
            <a:endParaRPr lang="en-US" dirty="0"/>
          </a:p>
        </p:txBody>
      </p:sp>
    </p:spTree>
    <p:extLst>
      <p:ext uri="{BB962C8B-B14F-4D97-AF65-F5344CB8AC3E}">
        <p14:creationId xmlns:p14="http://schemas.microsoft.com/office/powerpoint/2010/main" val="3794025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D3F"/>
                </a:solidFill>
                <a:effectLst/>
                <a:latin typeface="Roboto"/>
              </a:rPr>
              <a:t>Recall the following steps of determining who your target customer is:</a:t>
            </a:r>
          </a:p>
          <a:p>
            <a:pPr algn="l">
              <a:buFont typeface="+mj-lt"/>
              <a:buAutoNum type="arabicPeriod"/>
            </a:pPr>
            <a:r>
              <a:rPr lang="en-US" b="0" i="0" dirty="0">
                <a:solidFill>
                  <a:srgbClr val="373D3F"/>
                </a:solidFill>
                <a:effectLst/>
                <a:latin typeface="Roboto"/>
              </a:rPr>
              <a:t>Identify the business need you will address, which will be driven by the corporate strategies and objectives;</a:t>
            </a:r>
          </a:p>
          <a:p>
            <a:pPr algn="l">
              <a:buFont typeface="+mj-lt"/>
              <a:buAutoNum type="arabicPeriod"/>
            </a:pPr>
            <a:r>
              <a:rPr lang="en-US" b="0" i="0" dirty="0">
                <a:solidFill>
                  <a:srgbClr val="373D3F"/>
                </a:solidFill>
                <a:effectLst/>
                <a:latin typeface="Roboto"/>
              </a:rPr>
              <a:t>Segment your total market, breaking down the market and identifying the subgroup you will target;</a:t>
            </a:r>
          </a:p>
          <a:p>
            <a:pPr algn="l">
              <a:buFont typeface="+mj-lt"/>
              <a:buAutoNum type="arabicPeriod"/>
            </a:pPr>
            <a:r>
              <a:rPr lang="en-US" b="0" i="0" dirty="0">
                <a:solidFill>
                  <a:srgbClr val="373D3F"/>
                </a:solidFill>
                <a:effectLst/>
                <a:latin typeface="Roboto"/>
              </a:rPr>
              <a:t>Profile your target customer, so that you understand how to provide unique value;</a:t>
            </a:r>
          </a:p>
          <a:p>
            <a:pPr algn="l">
              <a:buFont typeface="+mj-lt"/>
              <a:buAutoNum type="arabicPeriod"/>
            </a:pPr>
            <a:r>
              <a:rPr lang="en-US" b="0" i="0" dirty="0">
                <a:solidFill>
                  <a:srgbClr val="373D3F"/>
                </a:solidFill>
                <a:effectLst/>
                <a:latin typeface="Roboto"/>
              </a:rPr>
              <a:t>Research and validate your market opportunity.</a:t>
            </a:r>
          </a:p>
          <a:p>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9</a:t>
            </a:fld>
            <a:endParaRPr lang="en-CA"/>
          </a:p>
        </p:txBody>
      </p:sp>
    </p:spTree>
    <p:extLst>
      <p:ext uri="{BB962C8B-B14F-4D97-AF65-F5344CB8AC3E}">
        <p14:creationId xmlns:p14="http://schemas.microsoft.com/office/powerpoint/2010/main" val="333192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905744"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9316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a:t>Page</a:t>
            </a:r>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NSCC MKTG 1010</a:t>
            </a:r>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8312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a:t>Page</a:t>
            </a:r>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NSCC MKTG 1010</a:t>
            </a:r>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826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Page</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NSCC MKTG 1010</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5930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663440"/>
            <a:ext cx="75438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905744" y="4485132"/>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Page</a:t>
            </a:r>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NSCC MKTG 1010</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677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2120900"/>
            <a:ext cx="3479802"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6958" y="2120900"/>
            <a:ext cx="3479802"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Page</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NSCC MKTG 1010</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257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2057400"/>
            <a:ext cx="3479802"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958275"/>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86958" y="2958274"/>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Page</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NSCC MKTG 1010</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6344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Page</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NSCC MKTG 1010</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47485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Page</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NSCC MKTG 1010</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690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2" y="0"/>
            <a:ext cx="34907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0" y="786384"/>
            <a:ext cx="2638175"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94238" y="812800"/>
            <a:ext cx="4446258"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2599" y="3043051"/>
            <a:ext cx="2638175"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82598" y="6446521"/>
            <a:ext cx="2638176" cy="365125"/>
          </a:xfrm>
        </p:spPr>
        <p:txBody>
          <a:bodyPr/>
          <a:lstStyle>
            <a:lvl1pPr algn="l">
              <a:defRPr/>
            </a:lvl1pPr>
          </a:lstStyle>
          <a:p>
            <a:r>
              <a:rPr lang="en-US"/>
              <a:t>Page</a:t>
            </a:r>
            <a:endParaRPr lang="en-US" dirty="0"/>
          </a:p>
        </p:txBody>
      </p:sp>
      <p:sp>
        <p:nvSpPr>
          <p:cNvPr id="6" name="Footer Placeholder 5"/>
          <p:cNvSpPr>
            <a:spLocks noGrp="1"/>
          </p:cNvSpPr>
          <p:nvPr>
            <p:ph type="ftr" sz="quarter" idx="11"/>
          </p:nvPr>
        </p:nvSpPr>
        <p:spPr>
          <a:xfrm>
            <a:off x="4094238" y="6446521"/>
            <a:ext cx="4000514" cy="365125"/>
          </a:xfrm>
        </p:spPr>
        <p:txBody>
          <a:bodyPr/>
          <a:lstStyle>
            <a:lvl1pPr algn="l">
              <a:defRPr>
                <a:solidFill>
                  <a:schemeClr val="tx2"/>
                </a:solidFill>
              </a:defRPr>
            </a:lvl1pPr>
          </a:lstStyle>
          <a:p>
            <a:r>
              <a:rPr lang="en-US"/>
              <a:t>NSCC MKTG 1010</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40043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9141619"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2" y="0"/>
            <a:ext cx="9143989"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22960" y="4799362"/>
            <a:ext cx="7585234"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715000"/>
            <a:ext cx="7584948"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Page</a:t>
            </a:r>
            <a:endParaRPr lang="en-US" dirty="0"/>
          </a:p>
        </p:txBody>
      </p:sp>
      <p:sp>
        <p:nvSpPr>
          <p:cNvPr id="6" name="Footer Placeholder 5"/>
          <p:cNvSpPr>
            <a:spLocks noGrp="1"/>
          </p:cNvSpPr>
          <p:nvPr>
            <p:ph type="ftr" sz="quarter" idx="11"/>
          </p:nvPr>
        </p:nvSpPr>
        <p:spPr>
          <a:xfrm>
            <a:off x="822959" y="6446839"/>
            <a:ext cx="5113697" cy="365125"/>
          </a:xfrm>
        </p:spPr>
        <p:txBody>
          <a:bodyPr/>
          <a:lstStyle/>
          <a:p>
            <a:pPr algn="l"/>
            <a:r>
              <a:rPr lang="en-US"/>
              <a:t>NSCC MKTG 1010</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338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2108202"/>
            <a:ext cx="75438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800">
                <a:solidFill>
                  <a:srgbClr val="FFFFFF"/>
                </a:solidFill>
              </a:defRPr>
            </a:lvl1pPr>
          </a:lstStyle>
          <a:p>
            <a:r>
              <a:rPr lang="en-US"/>
              <a:t>Page</a:t>
            </a:r>
            <a:endParaRPr lang="en-US" dirty="0"/>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a:t>NSCC MKTG 1010</a:t>
            </a:r>
            <a:endParaRPr lang="en-US" dirty="0"/>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01546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hdr="0"/>
  <p:txStyles>
    <p:title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01567C-4815-45C4-A8C8-DEF236232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482AB2-6824-F34D-9202-56D0E3F26DE7}"/>
              </a:ext>
            </a:extLst>
          </p:cNvPr>
          <p:cNvSpPr>
            <a:spLocks noGrp="1"/>
          </p:cNvSpPr>
          <p:nvPr>
            <p:ph type="ctrTitle"/>
          </p:nvPr>
        </p:nvSpPr>
        <p:spPr>
          <a:xfrm>
            <a:off x="822722" y="758826"/>
            <a:ext cx="7543800" cy="4062326"/>
          </a:xfrm>
        </p:spPr>
        <p:txBody>
          <a:bodyPr anchor="b">
            <a:normAutofit/>
          </a:bodyPr>
          <a:lstStyle/>
          <a:p>
            <a:r>
              <a:rPr lang="en-US" sz="8400" dirty="0"/>
              <a:t>Introduction to Marketing</a:t>
            </a:r>
          </a:p>
        </p:txBody>
      </p:sp>
      <p:sp>
        <p:nvSpPr>
          <p:cNvPr id="8" name="Subtitle 7">
            <a:extLst>
              <a:ext uri="{FF2B5EF4-FFF2-40B4-BE49-F238E27FC236}">
                <a16:creationId xmlns:a16="http://schemas.microsoft.com/office/drawing/2014/main" id="{F1A231B1-074C-A844-80F5-3575D4B43B19}"/>
              </a:ext>
            </a:extLst>
          </p:cNvPr>
          <p:cNvSpPr>
            <a:spLocks noGrp="1"/>
          </p:cNvSpPr>
          <p:nvPr>
            <p:ph type="subTitle" idx="1"/>
          </p:nvPr>
        </p:nvSpPr>
        <p:spPr>
          <a:xfrm>
            <a:off x="825103" y="5305783"/>
            <a:ext cx="7543800" cy="793389"/>
          </a:xfrm>
        </p:spPr>
        <p:txBody>
          <a:bodyPr anchor="t">
            <a:normAutofit/>
          </a:bodyPr>
          <a:lstStyle/>
          <a:p>
            <a:r>
              <a:rPr lang="en-US"/>
              <a:t>Module 4: </a:t>
            </a:r>
            <a:r>
              <a:rPr lang="en-US" dirty="0"/>
              <a:t>Marketing Strategy</a:t>
            </a:r>
          </a:p>
        </p:txBody>
      </p:sp>
      <p:cxnSp>
        <p:nvCxnSpPr>
          <p:cNvPr id="15" name="Straight Connector 14">
            <a:extLst>
              <a:ext uri="{FF2B5EF4-FFF2-40B4-BE49-F238E27FC236}">
                <a16:creationId xmlns:a16="http://schemas.microsoft.com/office/drawing/2014/main" id="{9D2BBCA2-F039-47DF-B36F-39D7E7CC00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8593" y="5063468"/>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77711D3-2534-4918-8661-020829D71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145753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E75F8FC7-2268-462F-AFF6-A4A975C34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051A9-4A9A-444B-B9AC-5179C95FBE54}"/>
              </a:ext>
            </a:extLst>
          </p:cNvPr>
          <p:cNvSpPr>
            <a:spLocks noGrp="1"/>
          </p:cNvSpPr>
          <p:nvPr>
            <p:ph type="title"/>
          </p:nvPr>
        </p:nvSpPr>
        <p:spPr>
          <a:xfrm>
            <a:off x="5053509" y="639098"/>
            <a:ext cx="3609804" cy="3571186"/>
          </a:xfrm>
        </p:spPr>
        <p:txBody>
          <a:bodyPr vert="horz" lIns="91440" tIns="45720" rIns="91440" bIns="45720" rtlCol="0" anchor="b">
            <a:normAutofit/>
          </a:bodyPr>
          <a:lstStyle/>
          <a:p>
            <a:r>
              <a:rPr lang="en-US" sz="6800" dirty="0">
                <a:solidFill>
                  <a:schemeClr val="tx1">
                    <a:lumMod val="85000"/>
                    <a:lumOff val="15000"/>
                  </a:schemeClr>
                </a:solidFill>
              </a:rPr>
              <a:t>Situation Analysis: SWOT</a:t>
            </a:r>
          </a:p>
        </p:txBody>
      </p:sp>
      <p:pic>
        <p:nvPicPr>
          <p:cNvPr id="4" name="Picture 3" descr="SWOT Analysis is made of external and internal factors. External factors are opportunities and threats. They include technology, competition, economic, political, legal, social trends. Internal factors are strengths and weaknesses. They include financial, technical, competition position, human resources, product line.">
            <a:extLst>
              <a:ext uri="{FF2B5EF4-FFF2-40B4-BE49-F238E27FC236}">
                <a16:creationId xmlns:a16="http://schemas.microsoft.com/office/drawing/2014/main" id="{E5DF442D-C61E-7D4A-AA37-6B10B837B67E}"/>
              </a:ext>
            </a:extLst>
          </p:cNvPr>
          <p:cNvPicPr>
            <a:picLocks noChangeAspect="1"/>
          </p:cNvPicPr>
          <p:nvPr/>
        </p:nvPicPr>
        <p:blipFill rotWithShape="1">
          <a:blip r:embed="rId3"/>
          <a:srcRect l="8775" r="8727" b="-3"/>
          <a:stretch/>
        </p:blipFill>
        <p:spPr>
          <a:xfrm>
            <a:off x="475499" y="640081"/>
            <a:ext cx="4096501" cy="5054156"/>
          </a:xfrm>
          <a:prstGeom prst="rect">
            <a:avLst/>
          </a:prstGeom>
        </p:spPr>
      </p:pic>
      <p:cxnSp>
        <p:nvCxnSpPr>
          <p:cNvPr id="17" name="Straight Connector 16">
            <a:extLst>
              <a:ext uri="{FF2B5EF4-FFF2-40B4-BE49-F238E27FC236}">
                <a16:creationId xmlns:a16="http://schemas.microsoft.com/office/drawing/2014/main" id="{BEF45B32-FB97-49CC-B778-CA7CF87BE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43911" y="4371149"/>
            <a:ext cx="34290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EE051E9-6C07-4FBB-B4F7-EDF8DDEA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Footer Placeholder 4">
            <a:extLst>
              <a:ext uri="{FF2B5EF4-FFF2-40B4-BE49-F238E27FC236}">
                <a16:creationId xmlns:a16="http://schemas.microsoft.com/office/drawing/2014/main" id="{C964CE96-91BF-4D32-836F-CA4A054DA353}"/>
              </a:ext>
            </a:extLst>
          </p:cNvPr>
          <p:cNvSpPr>
            <a:spLocks noGrp="1"/>
          </p:cNvSpPr>
          <p:nvPr>
            <p:ph type="ftr" sz="quarter" idx="11"/>
          </p:nvPr>
        </p:nvSpPr>
        <p:spPr>
          <a:xfrm>
            <a:off x="822959" y="6446838"/>
            <a:ext cx="5113696" cy="365125"/>
          </a:xfrm>
        </p:spPr>
        <p:txBody>
          <a:bodyPr vert="horz" lIns="91440" tIns="45720" rIns="91440" bIns="45720" rtlCol="0" anchor="ctr">
            <a:normAutofit/>
          </a:bodyPr>
          <a:lstStyle/>
          <a:p>
            <a:pPr>
              <a:spcAft>
                <a:spcPts val="600"/>
              </a:spcAft>
            </a:pPr>
            <a:r>
              <a:rPr lang="en-US" sz="900" kern="1200" cap="all" baseline="0" dirty="0">
                <a:solidFill>
                  <a:srgbClr val="FFFFFF"/>
                </a:solidFill>
                <a:latin typeface="+mn-lt"/>
                <a:ea typeface="+mn-ea"/>
                <a:cs typeface="+mn-cs"/>
              </a:rPr>
              <a:t>NSCC MKTG 1010</a:t>
            </a:r>
          </a:p>
        </p:txBody>
      </p:sp>
      <p:sp>
        <p:nvSpPr>
          <p:cNvPr id="3" name="Date Placeholder 2">
            <a:extLst>
              <a:ext uri="{FF2B5EF4-FFF2-40B4-BE49-F238E27FC236}">
                <a16:creationId xmlns:a16="http://schemas.microsoft.com/office/drawing/2014/main" id="{E9A20D14-3660-4659-8BBD-EDAC515D431F}"/>
              </a:ext>
            </a:extLst>
          </p:cNvPr>
          <p:cNvSpPr>
            <a:spLocks noGrp="1"/>
          </p:cNvSpPr>
          <p:nvPr>
            <p:ph type="dt" sz="half" idx="10"/>
          </p:nvPr>
        </p:nvSpPr>
        <p:spPr>
          <a:xfrm>
            <a:off x="6163819" y="6446838"/>
            <a:ext cx="1938638" cy="365125"/>
          </a:xfrm>
        </p:spPr>
        <p:txBody>
          <a:bodyPr vert="horz" lIns="91440" tIns="45720" rIns="91440" bIns="45720" rtlCol="0" anchor="ctr">
            <a:normAutofit/>
          </a:bodyPr>
          <a:lstStyle/>
          <a:p>
            <a:pPr>
              <a:spcAft>
                <a:spcPts val="600"/>
              </a:spcAft>
            </a:pPr>
            <a:r>
              <a:rPr lang="en-US" sz="900"/>
              <a:t>Page</a:t>
            </a:r>
          </a:p>
        </p:txBody>
      </p:sp>
      <p:sp>
        <p:nvSpPr>
          <p:cNvPr id="6" name="Slide Number Placeholder 5">
            <a:extLst>
              <a:ext uri="{FF2B5EF4-FFF2-40B4-BE49-F238E27FC236}">
                <a16:creationId xmlns:a16="http://schemas.microsoft.com/office/drawing/2014/main" id="{BEC5595E-E895-4E61-8235-F019CA0041F6}"/>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10</a:t>
            </a:fld>
            <a:endParaRPr lang="en-US" sz="1050"/>
          </a:p>
        </p:txBody>
      </p:sp>
    </p:spTree>
    <p:extLst>
      <p:ext uri="{BB962C8B-B14F-4D97-AF65-F5344CB8AC3E}">
        <p14:creationId xmlns:p14="http://schemas.microsoft.com/office/powerpoint/2010/main" val="155220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B0838-1C5D-46AB-B717-91170C1B4AAB}"/>
              </a:ext>
            </a:extLst>
          </p:cNvPr>
          <p:cNvSpPr>
            <a:spLocks noGrp="1"/>
          </p:cNvSpPr>
          <p:nvPr>
            <p:ph type="title"/>
          </p:nvPr>
        </p:nvSpPr>
        <p:spPr/>
        <p:txBody>
          <a:bodyPr/>
          <a:lstStyle/>
          <a:p>
            <a:r>
              <a:rPr lang="en-US" dirty="0"/>
              <a:t>External Factors: </a:t>
            </a:r>
            <a:endParaRPr lang="en-CA" dirty="0"/>
          </a:p>
        </p:txBody>
      </p:sp>
      <p:sp>
        <p:nvSpPr>
          <p:cNvPr id="4" name="Date Placeholder 3">
            <a:extLst>
              <a:ext uri="{FF2B5EF4-FFF2-40B4-BE49-F238E27FC236}">
                <a16:creationId xmlns:a16="http://schemas.microsoft.com/office/drawing/2014/main" id="{99F19FAA-1C24-4F93-86C0-CB8A84F13B20}"/>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6207581C-21BF-4017-9419-F13666C648C8}"/>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EC54CF1A-576A-40DE-8F5D-2BF957E35DF1}"/>
              </a:ext>
            </a:extLst>
          </p:cNvPr>
          <p:cNvSpPr>
            <a:spLocks noGrp="1"/>
          </p:cNvSpPr>
          <p:nvPr>
            <p:ph type="sldNum" sz="quarter" idx="12"/>
          </p:nvPr>
        </p:nvSpPr>
        <p:spPr/>
        <p:txBody>
          <a:bodyPr/>
          <a:lstStyle/>
          <a:p>
            <a:fld id="{3A98EE3D-8CD1-4C3F-BD1C-C98C9596463C}" type="slidenum">
              <a:rPr lang="en-US" smtClean="0"/>
              <a:t>11</a:t>
            </a:fld>
            <a:endParaRPr lang="en-US" dirty="0"/>
          </a:p>
        </p:txBody>
      </p:sp>
      <p:pic>
        <p:nvPicPr>
          <p:cNvPr id="1026" name="Picture 2" descr="Pestel Analysis - teapotNG - Get Business Loans With No Collateral">
            <a:extLst>
              <a:ext uri="{FF2B5EF4-FFF2-40B4-BE49-F238E27FC236}">
                <a16:creationId xmlns:a16="http://schemas.microsoft.com/office/drawing/2014/main" id="{99A08645-1331-465D-90D2-ACE503DD8A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50"/>
          <a:stretch/>
        </p:blipFill>
        <p:spPr bwMode="auto">
          <a:xfrm>
            <a:off x="2102149" y="1920421"/>
            <a:ext cx="5113697" cy="4415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242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47500" y="639098"/>
            <a:ext cx="3609804" cy="3494790"/>
          </a:xfrm>
        </p:spPr>
        <p:txBody>
          <a:bodyPr vert="horz" lIns="91440" tIns="45720" rIns="91440" bIns="45720" rtlCol="0" anchor="b">
            <a:normAutofit/>
          </a:bodyPr>
          <a:lstStyle/>
          <a:p>
            <a:r>
              <a:rPr lang="en-US" sz="6200" dirty="0">
                <a:solidFill>
                  <a:schemeClr val="tx1">
                    <a:lumMod val="85000"/>
                    <a:lumOff val="15000"/>
                  </a:schemeClr>
                </a:solidFill>
              </a:rPr>
              <a:t>SWOT Example For a College</a:t>
            </a:r>
          </a:p>
        </p:txBody>
      </p:sp>
      <p:pic>
        <p:nvPicPr>
          <p:cNvPr id="5122" name="Picture 2" descr="SWOT Analysis 2 for SWOT College. Under External Factors, opportunities include Expand online programs, Create custom programs for local employers, Credit for prior learning. Under External Factors, threats include Reduced state funding, economic recovery, aggressive marketing by for-profit competitor. Under internal factors, strengths include Bright, committed faculty, strong and trusted leaders, student completion rates, student advising initiative, community partners. Under Internal factors, weaknesses include Aging technology infrastructure, training for part-time faculty, nursing program under capacity, inefficient transfer proces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499" y="676885"/>
            <a:ext cx="4096501" cy="4980548"/>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24261" y="4294754"/>
            <a:ext cx="32918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 name="Footer Placeholder 3">
            <a:extLst>
              <a:ext uri="{FF2B5EF4-FFF2-40B4-BE49-F238E27FC236}">
                <a16:creationId xmlns:a16="http://schemas.microsoft.com/office/drawing/2014/main" id="{4FD3357B-6EF0-4E51-B9A7-B9206CA5F865}"/>
              </a:ext>
            </a:extLst>
          </p:cNvPr>
          <p:cNvSpPr>
            <a:spLocks noGrp="1"/>
          </p:cNvSpPr>
          <p:nvPr>
            <p:ph type="ftr" sz="quarter" idx="11"/>
          </p:nvPr>
        </p:nvSpPr>
        <p:spPr>
          <a:xfrm>
            <a:off x="822959" y="6446838"/>
            <a:ext cx="5113696" cy="365125"/>
          </a:xfrm>
        </p:spPr>
        <p:txBody>
          <a:bodyPr vert="horz" lIns="91440" tIns="45720" rIns="91440" bIns="45720" rtlCol="0" anchor="ctr">
            <a:normAutofit/>
          </a:bodyPr>
          <a:lstStyle/>
          <a:p>
            <a:pPr>
              <a:spcAft>
                <a:spcPts val="600"/>
              </a:spcAft>
            </a:pPr>
            <a:r>
              <a:rPr lang="en-US" sz="900" kern="1200" cap="all" baseline="0">
                <a:solidFill>
                  <a:srgbClr val="FFFFFF"/>
                </a:solidFill>
                <a:latin typeface="+mn-lt"/>
                <a:ea typeface="+mn-ea"/>
                <a:cs typeface="+mn-cs"/>
              </a:rPr>
              <a:t>NSCC MKTG 1010</a:t>
            </a:r>
          </a:p>
        </p:txBody>
      </p:sp>
      <p:sp>
        <p:nvSpPr>
          <p:cNvPr id="3" name="Date Placeholder 2">
            <a:extLst>
              <a:ext uri="{FF2B5EF4-FFF2-40B4-BE49-F238E27FC236}">
                <a16:creationId xmlns:a16="http://schemas.microsoft.com/office/drawing/2014/main" id="{20CFF0E5-DE10-457B-929F-90E3694B40D0}"/>
              </a:ext>
            </a:extLst>
          </p:cNvPr>
          <p:cNvSpPr>
            <a:spLocks noGrp="1"/>
          </p:cNvSpPr>
          <p:nvPr>
            <p:ph type="dt" sz="half" idx="10"/>
          </p:nvPr>
        </p:nvSpPr>
        <p:spPr>
          <a:xfrm>
            <a:off x="6163819" y="6446838"/>
            <a:ext cx="1938638" cy="365125"/>
          </a:xfrm>
        </p:spPr>
        <p:txBody>
          <a:bodyPr vert="horz" lIns="91440" tIns="45720" rIns="91440" bIns="45720" rtlCol="0" anchor="ctr">
            <a:normAutofit/>
          </a:bodyPr>
          <a:lstStyle/>
          <a:p>
            <a:pPr>
              <a:spcAft>
                <a:spcPts val="600"/>
              </a:spcAft>
            </a:pPr>
            <a:r>
              <a:rPr lang="en-US" sz="900"/>
              <a:t>Page</a:t>
            </a:r>
          </a:p>
        </p:txBody>
      </p:sp>
      <p:sp>
        <p:nvSpPr>
          <p:cNvPr id="5" name="Slide Number Placeholder 4">
            <a:extLst>
              <a:ext uri="{FF2B5EF4-FFF2-40B4-BE49-F238E27FC236}">
                <a16:creationId xmlns:a16="http://schemas.microsoft.com/office/drawing/2014/main" id="{1DE4F6CF-D26C-462E-9E71-8ED4ED4B0E32}"/>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12</a:t>
            </a:fld>
            <a:endParaRPr lang="en-US" sz="1050"/>
          </a:p>
        </p:txBody>
      </p:sp>
    </p:spTree>
    <p:extLst>
      <p:ext uri="{BB962C8B-B14F-4D97-AF65-F5344CB8AC3E}">
        <p14:creationId xmlns:p14="http://schemas.microsoft.com/office/powerpoint/2010/main" val="808603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274A7A-5F3C-F84B-9B15-FB7EBE788ED3}"/>
              </a:ext>
            </a:extLst>
          </p:cNvPr>
          <p:cNvSpPr>
            <a:spLocks noGrp="1"/>
          </p:cNvSpPr>
          <p:nvPr>
            <p:ph type="title"/>
          </p:nvPr>
        </p:nvSpPr>
        <p:spPr>
          <a:xfrm>
            <a:off x="6105832" y="639098"/>
            <a:ext cx="2551471" cy="3494790"/>
          </a:xfrm>
        </p:spPr>
        <p:txBody>
          <a:bodyPr vert="horz" lIns="91440" tIns="45720" rIns="91440" bIns="45720" rtlCol="0" anchor="b">
            <a:normAutofit/>
          </a:bodyPr>
          <a:lstStyle/>
          <a:p>
            <a:r>
              <a:rPr lang="en-US" sz="4000">
                <a:solidFill>
                  <a:schemeClr val="tx1">
                    <a:lumMod val="85000"/>
                    <a:lumOff val="15000"/>
                  </a:schemeClr>
                </a:solidFill>
              </a:rPr>
              <a:t>Situation Analysis: BCG Growth-Share Matrix</a:t>
            </a:r>
          </a:p>
        </p:txBody>
      </p:sp>
      <p:pic>
        <p:nvPicPr>
          <p:cNvPr id="4" name="Picture 3" descr="BCG Growth-Share Matrix showing high and low market growth and market share. A star represents high growth potential because of high market growth and high market share. The question mark represents high growth potential because of high market growth and low market share. A dog represents low growth potential because of low market share and low market growth. A cow with a dollar sign on its forehead represents low growth potential because of low market growth and high market share.">
            <a:extLst>
              <a:ext uri="{FF2B5EF4-FFF2-40B4-BE49-F238E27FC236}">
                <a16:creationId xmlns:a16="http://schemas.microsoft.com/office/drawing/2014/main" id="{70DC8916-1544-E948-A404-F744C08381F7}"/>
              </a:ext>
            </a:extLst>
          </p:cNvPr>
          <p:cNvPicPr>
            <a:picLocks noChangeAspect="1"/>
          </p:cNvPicPr>
          <p:nvPr/>
        </p:nvPicPr>
        <p:blipFill>
          <a:blip r:embed="rId3"/>
          <a:stretch>
            <a:fillRect/>
          </a:stretch>
        </p:blipFill>
        <p:spPr>
          <a:xfrm>
            <a:off x="475499" y="976850"/>
            <a:ext cx="5184163" cy="4380617"/>
          </a:xfrm>
          <a:prstGeom prst="rect">
            <a:avLst/>
          </a:prstGeom>
        </p:spPr>
      </p:pic>
      <p:cxnSp>
        <p:nvCxnSpPr>
          <p:cNvPr id="17" name="Straight Connector 16">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294754"/>
            <a:ext cx="24003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Footer Placeholder 4">
            <a:extLst>
              <a:ext uri="{FF2B5EF4-FFF2-40B4-BE49-F238E27FC236}">
                <a16:creationId xmlns:a16="http://schemas.microsoft.com/office/drawing/2014/main" id="{84A23C9A-28E3-40B6-AF8B-92FE693CFB4C}"/>
              </a:ext>
            </a:extLst>
          </p:cNvPr>
          <p:cNvSpPr>
            <a:spLocks noGrp="1"/>
          </p:cNvSpPr>
          <p:nvPr>
            <p:ph type="ftr" sz="quarter" idx="11"/>
          </p:nvPr>
        </p:nvSpPr>
        <p:spPr>
          <a:xfrm>
            <a:off x="822959" y="6446838"/>
            <a:ext cx="5113696" cy="365125"/>
          </a:xfrm>
        </p:spPr>
        <p:txBody>
          <a:bodyPr vert="horz" lIns="91440" tIns="45720" rIns="91440" bIns="45720" rtlCol="0" anchor="ctr">
            <a:normAutofit/>
          </a:bodyPr>
          <a:lstStyle/>
          <a:p>
            <a:pPr>
              <a:spcAft>
                <a:spcPts val="600"/>
              </a:spcAft>
            </a:pPr>
            <a:r>
              <a:rPr lang="en-US" sz="900" kern="1200" cap="all" baseline="0">
                <a:solidFill>
                  <a:srgbClr val="FFFFFF"/>
                </a:solidFill>
                <a:latin typeface="+mn-lt"/>
                <a:ea typeface="+mn-ea"/>
                <a:cs typeface="+mn-cs"/>
              </a:rPr>
              <a:t>NSCC MKTG 1010</a:t>
            </a:r>
          </a:p>
        </p:txBody>
      </p:sp>
      <p:sp>
        <p:nvSpPr>
          <p:cNvPr id="3" name="Date Placeholder 2">
            <a:extLst>
              <a:ext uri="{FF2B5EF4-FFF2-40B4-BE49-F238E27FC236}">
                <a16:creationId xmlns:a16="http://schemas.microsoft.com/office/drawing/2014/main" id="{1A535AAE-F9E5-458F-959A-F0FFD29E947B}"/>
              </a:ext>
            </a:extLst>
          </p:cNvPr>
          <p:cNvSpPr>
            <a:spLocks noGrp="1"/>
          </p:cNvSpPr>
          <p:nvPr>
            <p:ph type="dt" sz="half" idx="10"/>
          </p:nvPr>
        </p:nvSpPr>
        <p:spPr>
          <a:xfrm>
            <a:off x="6163819" y="6446838"/>
            <a:ext cx="1938638" cy="365125"/>
          </a:xfrm>
        </p:spPr>
        <p:txBody>
          <a:bodyPr vert="horz" lIns="91440" tIns="45720" rIns="91440" bIns="45720" rtlCol="0" anchor="ctr">
            <a:normAutofit/>
          </a:bodyPr>
          <a:lstStyle/>
          <a:p>
            <a:pPr>
              <a:spcAft>
                <a:spcPts val="600"/>
              </a:spcAft>
            </a:pPr>
            <a:r>
              <a:rPr lang="en-US" sz="900"/>
              <a:t>Page</a:t>
            </a:r>
          </a:p>
        </p:txBody>
      </p:sp>
      <p:sp>
        <p:nvSpPr>
          <p:cNvPr id="6" name="Slide Number Placeholder 5">
            <a:extLst>
              <a:ext uri="{FF2B5EF4-FFF2-40B4-BE49-F238E27FC236}">
                <a16:creationId xmlns:a16="http://schemas.microsoft.com/office/drawing/2014/main" id="{40CBD1CE-752D-48BF-B027-CFC1DAD6E8A6}"/>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13</a:t>
            </a:fld>
            <a:endParaRPr lang="en-US" sz="1050"/>
          </a:p>
        </p:txBody>
      </p:sp>
    </p:spTree>
    <p:extLst>
      <p:ext uri="{BB962C8B-B14F-4D97-AF65-F5344CB8AC3E}">
        <p14:creationId xmlns:p14="http://schemas.microsoft.com/office/powerpoint/2010/main" val="761205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22C61B-1238-E544-80B7-97D31246B12B}"/>
              </a:ext>
            </a:extLst>
          </p:cNvPr>
          <p:cNvSpPr>
            <a:spLocks noGrp="1"/>
          </p:cNvSpPr>
          <p:nvPr>
            <p:ph type="title"/>
          </p:nvPr>
        </p:nvSpPr>
        <p:spPr>
          <a:xfrm>
            <a:off x="6105832" y="639098"/>
            <a:ext cx="2551471" cy="3494790"/>
          </a:xfrm>
        </p:spPr>
        <p:txBody>
          <a:bodyPr vert="horz" lIns="91440" tIns="45720" rIns="91440" bIns="45720" rtlCol="0" anchor="b">
            <a:normAutofit/>
          </a:bodyPr>
          <a:lstStyle/>
          <a:p>
            <a:r>
              <a:rPr lang="en-US" sz="3300" dirty="0">
                <a:solidFill>
                  <a:schemeClr val="tx1">
                    <a:lumMod val="85000"/>
                    <a:lumOff val="15000"/>
                  </a:schemeClr>
                </a:solidFill>
              </a:rPr>
              <a:t>Situation Analysis: Strategic Opportunity Matrix</a:t>
            </a:r>
          </a:p>
        </p:txBody>
      </p:sp>
      <p:pic>
        <p:nvPicPr>
          <p:cNvPr id="4" name="Picture 3" descr="Strategic Opportunity Matrix diagram. There are four growth strategies, each representing current and/or new products and markets. New markets and current products is a market penetration strategy. New products and new markets is a product development strategy. Current products and current markets is a market development strategy. New products and current markets is a diversification strategy.">
            <a:extLst>
              <a:ext uri="{FF2B5EF4-FFF2-40B4-BE49-F238E27FC236}">
                <a16:creationId xmlns:a16="http://schemas.microsoft.com/office/drawing/2014/main" id="{793D4496-9213-6541-8304-0904B89A8A92}"/>
              </a:ext>
            </a:extLst>
          </p:cNvPr>
          <p:cNvPicPr>
            <a:picLocks noChangeAspect="1"/>
          </p:cNvPicPr>
          <p:nvPr/>
        </p:nvPicPr>
        <p:blipFill>
          <a:blip r:embed="rId3"/>
          <a:stretch>
            <a:fillRect/>
          </a:stretch>
        </p:blipFill>
        <p:spPr>
          <a:xfrm>
            <a:off x="475499" y="808365"/>
            <a:ext cx="5184163" cy="4717588"/>
          </a:xfrm>
          <a:prstGeom prst="rect">
            <a:avLst/>
          </a:prstGeom>
        </p:spPr>
      </p:pic>
      <p:cxnSp>
        <p:nvCxnSpPr>
          <p:cNvPr id="17" name="Straight Connector 16">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294754"/>
            <a:ext cx="24003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Footer Placeholder 4">
            <a:extLst>
              <a:ext uri="{FF2B5EF4-FFF2-40B4-BE49-F238E27FC236}">
                <a16:creationId xmlns:a16="http://schemas.microsoft.com/office/drawing/2014/main" id="{C47EA718-8290-4281-97A3-202D3D93F520}"/>
              </a:ext>
            </a:extLst>
          </p:cNvPr>
          <p:cNvSpPr>
            <a:spLocks noGrp="1"/>
          </p:cNvSpPr>
          <p:nvPr>
            <p:ph type="ftr" sz="quarter" idx="11"/>
          </p:nvPr>
        </p:nvSpPr>
        <p:spPr>
          <a:xfrm>
            <a:off x="822959" y="6446838"/>
            <a:ext cx="5113696" cy="365125"/>
          </a:xfrm>
        </p:spPr>
        <p:txBody>
          <a:bodyPr vert="horz" lIns="91440" tIns="45720" rIns="91440" bIns="45720" rtlCol="0" anchor="ctr">
            <a:normAutofit/>
          </a:bodyPr>
          <a:lstStyle/>
          <a:p>
            <a:pPr>
              <a:spcAft>
                <a:spcPts val="600"/>
              </a:spcAft>
            </a:pPr>
            <a:r>
              <a:rPr lang="en-US" sz="900" kern="1200" cap="all" baseline="0">
                <a:solidFill>
                  <a:srgbClr val="FFFFFF"/>
                </a:solidFill>
                <a:latin typeface="+mn-lt"/>
                <a:ea typeface="+mn-ea"/>
                <a:cs typeface="+mn-cs"/>
              </a:rPr>
              <a:t>NSCC MKTG 1010</a:t>
            </a:r>
          </a:p>
        </p:txBody>
      </p:sp>
      <p:sp>
        <p:nvSpPr>
          <p:cNvPr id="3" name="Date Placeholder 2">
            <a:extLst>
              <a:ext uri="{FF2B5EF4-FFF2-40B4-BE49-F238E27FC236}">
                <a16:creationId xmlns:a16="http://schemas.microsoft.com/office/drawing/2014/main" id="{BD0FED96-90F1-4AFA-9F0D-06DEBDD09E62}"/>
              </a:ext>
            </a:extLst>
          </p:cNvPr>
          <p:cNvSpPr>
            <a:spLocks noGrp="1"/>
          </p:cNvSpPr>
          <p:nvPr>
            <p:ph type="dt" sz="half" idx="10"/>
          </p:nvPr>
        </p:nvSpPr>
        <p:spPr>
          <a:xfrm>
            <a:off x="6163819" y="6446838"/>
            <a:ext cx="1938638" cy="365125"/>
          </a:xfrm>
        </p:spPr>
        <p:txBody>
          <a:bodyPr vert="horz" lIns="91440" tIns="45720" rIns="91440" bIns="45720" rtlCol="0" anchor="ctr">
            <a:normAutofit/>
          </a:bodyPr>
          <a:lstStyle/>
          <a:p>
            <a:pPr>
              <a:spcAft>
                <a:spcPts val="600"/>
              </a:spcAft>
            </a:pPr>
            <a:r>
              <a:rPr lang="en-US" sz="900"/>
              <a:t>Page</a:t>
            </a:r>
          </a:p>
        </p:txBody>
      </p:sp>
      <p:sp>
        <p:nvSpPr>
          <p:cNvPr id="6" name="Slide Number Placeholder 5">
            <a:extLst>
              <a:ext uri="{FF2B5EF4-FFF2-40B4-BE49-F238E27FC236}">
                <a16:creationId xmlns:a16="http://schemas.microsoft.com/office/drawing/2014/main" id="{1D68443B-DE21-458C-A824-C0A4B65A2A7B}"/>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14</a:t>
            </a:fld>
            <a:endParaRPr lang="en-US" sz="1050"/>
          </a:p>
        </p:txBody>
      </p:sp>
    </p:spTree>
    <p:extLst>
      <p:ext uri="{BB962C8B-B14F-4D97-AF65-F5344CB8AC3E}">
        <p14:creationId xmlns:p14="http://schemas.microsoft.com/office/powerpoint/2010/main" val="416078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26" name="Straight Connector 25">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22C61B-1238-E544-80B7-97D31246B12B}"/>
              </a:ext>
            </a:extLst>
          </p:cNvPr>
          <p:cNvSpPr>
            <a:spLocks noGrp="1"/>
          </p:cNvSpPr>
          <p:nvPr>
            <p:ph type="title"/>
          </p:nvPr>
        </p:nvSpPr>
        <p:spPr>
          <a:xfrm>
            <a:off x="6105832" y="639098"/>
            <a:ext cx="2551471" cy="3494790"/>
          </a:xfrm>
        </p:spPr>
        <p:txBody>
          <a:bodyPr vert="horz" lIns="91440" tIns="45720" rIns="91440" bIns="45720" rtlCol="0" anchor="b">
            <a:normAutofit/>
          </a:bodyPr>
          <a:lstStyle/>
          <a:p>
            <a:r>
              <a:rPr lang="en-US" sz="4000" dirty="0">
                <a:solidFill>
                  <a:schemeClr val="tx1">
                    <a:lumMod val="85000"/>
                    <a:lumOff val="15000"/>
                  </a:schemeClr>
                </a:solidFill>
              </a:rPr>
              <a:t>Situation Analysis: Customer Personas</a:t>
            </a:r>
          </a:p>
        </p:txBody>
      </p:sp>
      <p:pic>
        <p:nvPicPr>
          <p:cNvPr id="12" name="Picture 2" descr="Example of buyer persona write-up: Kyle Fisher: Potential Drake Motors Small SuV Buyer. Includes photo of smiling middle-aged man with the caption &quot;I want a vehicle with outstanding fuel economy, smart features, and enough space for me and my family.&quot; Personal profile: Kyle is a 42-year-old and owner of a late-model Ford Escape. He's an active father of two, still plays team sports and is always connected to friends and the family through the internet and his mobile phone. Kyle is looking for a vehicle that offers outstanding fuel economy since he commutes approximately 90 miles round trip each day. He's also considering the Ford Escape Hybrid, Toyota Highlander, the Honda CR-V and the Ford Flex He uses a variety of review and third-party print research sites in addition to dealer catalogs. Kyle's product-content needs: information supporting fuel economy; photos and video that highlight vehicle's technology and stylish features; guidance, education, and reassurance that the brand can be trusted; competitive comparisons to his current vehicle; ability to gather and share information easily. Background: 42-year-old Caucasian male; father of two; plays drop-in hockey 3 mornings a week; uses vehicle daily for commuting, picking up kids from sports, weekend coaching and vacations; drives long distances and puts 20,000 miles on vehicle every year. Attributes: upper-middle class; smartphone and laptop user; influenced by online reviews, heavy user of print; iPod and Smartphone user; spends time reading in social media researching, but less time contributing.">
            <a:extLst>
              <a:ext uri="{FF2B5EF4-FFF2-40B4-BE49-F238E27FC236}">
                <a16:creationId xmlns:a16="http://schemas.microsoft.com/office/drawing/2014/main" id="{DA1897C0-D802-4436-A8CB-D3D4E42E5D9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0835" y="1168362"/>
            <a:ext cx="5184163" cy="4069567"/>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294754"/>
            <a:ext cx="24003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Footer Placeholder 4">
            <a:extLst>
              <a:ext uri="{FF2B5EF4-FFF2-40B4-BE49-F238E27FC236}">
                <a16:creationId xmlns:a16="http://schemas.microsoft.com/office/drawing/2014/main" id="{C47EA718-8290-4281-97A3-202D3D93F520}"/>
              </a:ext>
            </a:extLst>
          </p:cNvPr>
          <p:cNvSpPr>
            <a:spLocks noGrp="1"/>
          </p:cNvSpPr>
          <p:nvPr>
            <p:ph type="ftr" sz="quarter" idx="11"/>
          </p:nvPr>
        </p:nvSpPr>
        <p:spPr>
          <a:xfrm>
            <a:off x="822959" y="6446838"/>
            <a:ext cx="5113696" cy="365125"/>
          </a:xfrm>
        </p:spPr>
        <p:txBody>
          <a:bodyPr vert="horz" lIns="91440" tIns="45720" rIns="91440" bIns="45720" rtlCol="0" anchor="ctr">
            <a:normAutofit/>
          </a:bodyPr>
          <a:lstStyle/>
          <a:p>
            <a:pPr>
              <a:spcAft>
                <a:spcPts val="600"/>
              </a:spcAft>
            </a:pPr>
            <a:r>
              <a:rPr lang="en-US" sz="900" kern="1200" cap="all" baseline="0">
                <a:solidFill>
                  <a:srgbClr val="FFFFFF"/>
                </a:solidFill>
                <a:latin typeface="+mn-lt"/>
                <a:ea typeface="+mn-ea"/>
                <a:cs typeface="+mn-cs"/>
              </a:rPr>
              <a:t>NSCC MKTG 1010</a:t>
            </a:r>
          </a:p>
        </p:txBody>
      </p:sp>
      <p:sp>
        <p:nvSpPr>
          <p:cNvPr id="3" name="Date Placeholder 2">
            <a:extLst>
              <a:ext uri="{FF2B5EF4-FFF2-40B4-BE49-F238E27FC236}">
                <a16:creationId xmlns:a16="http://schemas.microsoft.com/office/drawing/2014/main" id="{BD0FED96-90F1-4AFA-9F0D-06DEBDD09E62}"/>
              </a:ext>
            </a:extLst>
          </p:cNvPr>
          <p:cNvSpPr>
            <a:spLocks noGrp="1"/>
          </p:cNvSpPr>
          <p:nvPr>
            <p:ph type="dt" sz="half" idx="10"/>
          </p:nvPr>
        </p:nvSpPr>
        <p:spPr>
          <a:xfrm>
            <a:off x="6163819" y="6446838"/>
            <a:ext cx="1938638" cy="365125"/>
          </a:xfrm>
        </p:spPr>
        <p:txBody>
          <a:bodyPr vert="horz" lIns="91440" tIns="45720" rIns="91440" bIns="45720" rtlCol="0" anchor="ctr">
            <a:normAutofit/>
          </a:bodyPr>
          <a:lstStyle/>
          <a:p>
            <a:pPr>
              <a:spcAft>
                <a:spcPts val="600"/>
              </a:spcAft>
            </a:pPr>
            <a:r>
              <a:rPr lang="en-US" sz="900"/>
              <a:t>Page</a:t>
            </a:r>
          </a:p>
        </p:txBody>
      </p:sp>
      <p:sp>
        <p:nvSpPr>
          <p:cNvPr id="6" name="Slide Number Placeholder 5">
            <a:extLst>
              <a:ext uri="{FF2B5EF4-FFF2-40B4-BE49-F238E27FC236}">
                <a16:creationId xmlns:a16="http://schemas.microsoft.com/office/drawing/2014/main" id="{1D68443B-DE21-458C-A824-C0A4B65A2A7B}"/>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15</a:t>
            </a:fld>
            <a:endParaRPr lang="en-US" sz="1050"/>
          </a:p>
        </p:txBody>
      </p:sp>
      <p:sp>
        <p:nvSpPr>
          <p:cNvPr id="7" name="Rectangle 6">
            <a:extLst>
              <a:ext uri="{FF2B5EF4-FFF2-40B4-BE49-F238E27FC236}">
                <a16:creationId xmlns:a16="http://schemas.microsoft.com/office/drawing/2014/main" id="{7ED40D71-2971-43BA-B470-38BC6EA861E7}"/>
              </a:ext>
            </a:extLst>
          </p:cNvPr>
          <p:cNvSpPr/>
          <p:nvPr/>
        </p:nvSpPr>
        <p:spPr>
          <a:xfrm>
            <a:off x="6081392" y="4604838"/>
            <a:ext cx="2551471" cy="1569660"/>
          </a:xfrm>
          <a:prstGeom prst="rect">
            <a:avLst/>
          </a:prstGeom>
          <a:solidFill>
            <a:schemeClr val="bg1">
              <a:lumMod val="85000"/>
            </a:schemeClr>
          </a:solidFill>
        </p:spPr>
        <p:txBody>
          <a:bodyPr wrap="square">
            <a:spAutoFit/>
          </a:bodyPr>
          <a:lstStyle/>
          <a:p>
            <a:pPr marL="21431" indent="0" algn="ctr">
              <a:buNone/>
            </a:pPr>
            <a:r>
              <a:rPr lang="en-US" sz="1600" dirty="0"/>
              <a:t>Fictional, generalized representations of an ideal customer that help a marketer understand current and potential customers better</a:t>
            </a:r>
          </a:p>
        </p:txBody>
      </p:sp>
    </p:spTree>
    <p:extLst>
      <p:ext uri="{BB962C8B-B14F-4D97-AF65-F5344CB8AC3E}">
        <p14:creationId xmlns:p14="http://schemas.microsoft.com/office/powerpoint/2010/main" val="3637921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ED60-EE04-463D-8E57-80E05E0C5F71}"/>
              </a:ext>
            </a:extLst>
          </p:cNvPr>
          <p:cNvSpPr>
            <a:spLocks noGrp="1"/>
          </p:cNvSpPr>
          <p:nvPr>
            <p:ph type="title"/>
          </p:nvPr>
        </p:nvSpPr>
        <p:spPr/>
        <p:txBody>
          <a:bodyPr/>
          <a:lstStyle/>
          <a:p>
            <a:r>
              <a:rPr lang="en-CA" b="0" i="0" dirty="0">
                <a:solidFill>
                  <a:srgbClr val="373D3F"/>
                </a:solidFill>
                <a:effectLst/>
                <a:latin typeface="Barlow"/>
              </a:rPr>
              <a:t>Customer Relationships Management</a:t>
            </a:r>
            <a:endParaRPr lang="en-CA" dirty="0"/>
          </a:p>
        </p:txBody>
      </p:sp>
      <p:sp>
        <p:nvSpPr>
          <p:cNvPr id="3" name="Content Placeholder 2">
            <a:extLst>
              <a:ext uri="{FF2B5EF4-FFF2-40B4-BE49-F238E27FC236}">
                <a16:creationId xmlns:a16="http://schemas.microsoft.com/office/drawing/2014/main" id="{31643AC7-E719-4F9C-8DD4-D86F0A52A83A}"/>
              </a:ext>
            </a:extLst>
          </p:cNvPr>
          <p:cNvSpPr>
            <a:spLocks noGrp="1"/>
          </p:cNvSpPr>
          <p:nvPr>
            <p:ph idx="1"/>
          </p:nvPr>
        </p:nvSpPr>
        <p:spPr/>
        <p:txBody>
          <a:bodyPr/>
          <a:lstStyle/>
          <a:p>
            <a:r>
              <a:rPr lang="en-US" b="1" i="0" dirty="0">
                <a:solidFill>
                  <a:srgbClr val="373D3F"/>
                </a:solidFill>
                <a:effectLst/>
                <a:latin typeface="Roboto"/>
              </a:rPr>
              <a:t>Customer relationships management</a:t>
            </a:r>
            <a:r>
              <a:rPr lang="en-US" b="1" i="0">
                <a:solidFill>
                  <a:srgbClr val="373D3F"/>
                </a:solidFill>
                <a:effectLst/>
                <a:latin typeface="Roboto"/>
              </a:rPr>
              <a:t>.</a:t>
            </a:r>
            <a:r>
              <a:rPr lang="en-US" b="0" i="0">
                <a:solidFill>
                  <a:srgbClr val="373D3F"/>
                </a:solidFill>
                <a:effectLst/>
                <a:latin typeface="Roboto"/>
              </a:rPr>
              <a:t>  Customer </a:t>
            </a:r>
            <a:r>
              <a:rPr lang="en-US" b="0" i="0" dirty="0">
                <a:solidFill>
                  <a:srgbClr val="373D3F"/>
                </a:solidFill>
                <a:effectLst/>
                <a:latin typeface="Roboto"/>
              </a:rPr>
              <a:t>relationship management seeks to create more meaningful one-on-one communications with the customer by applying customer data (demographic, industry, buying history, etc.) to every communications vehicle.</a:t>
            </a:r>
            <a:endParaRPr lang="en-CA" dirty="0"/>
          </a:p>
        </p:txBody>
      </p:sp>
      <p:sp>
        <p:nvSpPr>
          <p:cNvPr id="4" name="Date Placeholder 3">
            <a:extLst>
              <a:ext uri="{FF2B5EF4-FFF2-40B4-BE49-F238E27FC236}">
                <a16:creationId xmlns:a16="http://schemas.microsoft.com/office/drawing/2014/main" id="{367A6A8B-7901-4BAA-A948-577275307DB4}"/>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9FCE793A-27DC-4C01-908D-1F8A0DADD4A4}"/>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452676D2-C512-47D0-8230-96CC8FF15AE4}"/>
              </a:ext>
            </a:extLst>
          </p:cNvPr>
          <p:cNvSpPr>
            <a:spLocks noGrp="1"/>
          </p:cNvSpPr>
          <p:nvPr>
            <p:ph type="sldNum" sz="quarter" idx="12"/>
          </p:nvPr>
        </p:nvSpPr>
        <p:spPr/>
        <p:txBody>
          <a:bodyPr/>
          <a:lstStyle/>
          <a:p>
            <a:fld id="{3A98EE3D-8CD1-4C3F-BD1C-C98C9596463C}" type="slidenum">
              <a:rPr lang="en-US" smtClean="0"/>
              <a:t>16</a:t>
            </a:fld>
            <a:endParaRPr lang="en-US" dirty="0"/>
          </a:p>
        </p:txBody>
      </p:sp>
    </p:spTree>
    <p:extLst>
      <p:ext uri="{BB962C8B-B14F-4D97-AF65-F5344CB8AC3E}">
        <p14:creationId xmlns:p14="http://schemas.microsoft.com/office/powerpoint/2010/main" val="803704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Strategies</a:t>
            </a:r>
          </a:p>
        </p:txBody>
      </p:sp>
      <p:sp>
        <p:nvSpPr>
          <p:cNvPr id="3" name="Content Placeholder 2"/>
          <p:cNvSpPr>
            <a:spLocks noGrp="1"/>
          </p:cNvSpPr>
          <p:nvPr>
            <p:ph type="body" idx="1"/>
          </p:nvPr>
        </p:nvSpPr>
        <p:spPr/>
        <p:txBody>
          <a:bodyPr/>
          <a:lstStyle/>
          <a:p>
            <a:pPr marL="21431" indent="0">
              <a:buNone/>
            </a:pPr>
            <a:r>
              <a:rPr lang="en-US" dirty="0"/>
              <a:t>Each strategy entails a different level of risk</a:t>
            </a:r>
          </a:p>
          <a:p>
            <a:r>
              <a:rPr lang="en-US" dirty="0"/>
              <a:t>Market penetration</a:t>
            </a:r>
          </a:p>
          <a:p>
            <a:r>
              <a:rPr lang="en-US" dirty="0"/>
              <a:t>Market development</a:t>
            </a:r>
          </a:p>
          <a:p>
            <a:r>
              <a:rPr lang="en-US" dirty="0"/>
              <a:t>Product development</a:t>
            </a:r>
          </a:p>
          <a:p>
            <a:r>
              <a:rPr lang="en-US" dirty="0"/>
              <a:t>Diversification</a:t>
            </a:r>
          </a:p>
        </p:txBody>
      </p:sp>
      <p:sp>
        <p:nvSpPr>
          <p:cNvPr id="4" name="Date Placeholder 3">
            <a:extLst>
              <a:ext uri="{FF2B5EF4-FFF2-40B4-BE49-F238E27FC236}">
                <a16:creationId xmlns:a16="http://schemas.microsoft.com/office/drawing/2014/main" id="{6FF69772-35A6-442A-9B2D-CAE182436397}"/>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1FCB8030-F900-485A-84C2-9310BF5335FF}"/>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B3A08903-CF5D-41F3-9FA4-82ADAE089EAF}"/>
              </a:ext>
            </a:extLst>
          </p:cNvPr>
          <p:cNvSpPr>
            <a:spLocks noGrp="1"/>
          </p:cNvSpPr>
          <p:nvPr>
            <p:ph type="sldNum" sz="quarter" idx="12"/>
          </p:nvPr>
        </p:nvSpPr>
        <p:spPr/>
        <p:txBody>
          <a:bodyPr/>
          <a:lstStyle/>
          <a:p>
            <a:fld id="{3A98EE3D-8CD1-4C3F-BD1C-C98C9596463C}" type="slidenum">
              <a:rPr lang="en-US" smtClean="0"/>
              <a:t>17</a:t>
            </a:fld>
            <a:endParaRPr lang="en-US" dirty="0"/>
          </a:p>
        </p:txBody>
      </p:sp>
      <p:pic>
        <p:nvPicPr>
          <p:cNvPr id="17410" name="Picture 2" descr="See the source image">
            <a:extLst>
              <a:ext uri="{FF2B5EF4-FFF2-40B4-BE49-F238E27FC236}">
                <a16:creationId xmlns:a16="http://schemas.microsoft.com/office/drawing/2014/main" id="{D83F640B-18EB-437D-AAF9-623B168B5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679" y="2574425"/>
            <a:ext cx="3406778" cy="3294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610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73" name="Straight Connector 7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1692" y="634946"/>
            <a:ext cx="2767693" cy="1450757"/>
          </a:xfrm>
        </p:spPr>
        <p:txBody>
          <a:bodyPr vert="horz" lIns="91440" tIns="45720" rIns="91440" bIns="45720" rtlCol="0" anchor="b">
            <a:normAutofit/>
          </a:bodyPr>
          <a:lstStyle/>
          <a:p>
            <a:r>
              <a:rPr lang="en-US" sz="3000"/>
              <a:t>Effective Objectives are:</a:t>
            </a:r>
          </a:p>
        </p:txBody>
      </p:sp>
      <p:cxnSp>
        <p:nvCxnSpPr>
          <p:cNvPr id="77" name="Straight Connector 76">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597" y="2250460"/>
            <a:ext cx="2606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4338" name="Picture 2" descr="A child climbing a brightly colored brick wall."/>
          <p:cNvPicPr>
            <a:picLocks noChangeAspect="1" noChangeArrowheads="1"/>
          </p:cNvPicPr>
          <p:nvPr/>
        </p:nvPicPr>
        <p:blipFill rotWithShape="1">
          <a:blip r:embed="rId3">
            <a:extLst>
              <a:ext uri="{28A0092B-C50C-407E-A947-70E740481C1C}">
                <a14:useLocalDpi xmlns:a14="http://schemas.microsoft.com/office/drawing/2010/main" val="0"/>
              </a:ext>
            </a:extLst>
          </a:blip>
          <a:srcRect l="20323" r="24826" b="2"/>
          <a:stretch/>
        </p:blipFill>
        <p:spPr bwMode="auto">
          <a:xfrm>
            <a:off x="3486150" y="640081"/>
            <a:ext cx="5182351" cy="5314406"/>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399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Footer Placeholder 4">
            <a:extLst>
              <a:ext uri="{FF2B5EF4-FFF2-40B4-BE49-F238E27FC236}">
                <a16:creationId xmlns:a16="http://schemas.microsoft.com/office/drawing/2014/main" id="{D8E41BDD-7881-4684-92BB-A49A5CBA33DA}"/>
              </a:ext>
            </a:extLst>
          </p:cNvPr>
          <p:cNvSpPr>
            <a:spLocks noGrp="1"/>
          </p:cNvSpPr>
          <p:nvPr>
            <p:ph type="ftr" sz="quarter" idx="11"/>
          </p:nvPr>
        </p:nvSpPr>
        <p:spPr>
          <a:xfrm>
            <a:off x="822959" y="6446838"/>
            <a:ext cx="5113696" cy="365125"/>
          </a:xfrm>
        </p:spPr>
        <p:txBody>
          <a:bodyPr vert="horz" lIns="91440" tIns="45720" rIns="91440" bIns="45720" rtlCol="0" anchor="ctr">
            <a:normAutofit/>
          </a:bodyPr>
          <a:lstStyle/>
          <a:p>
            <a:pPr>
              <a:spcAft>
                <a:spcPts val="600"/>
              </a:spcAft>
            </a:pPr>
            <a:r>
              <a:rPr lang="en-US" sz="900" kern="1200" cap="all" baseline="0">
                <a:solidFill>
                  <a:srgbClr val="FFFFFF"/>
                </a:solidFill>
                <a:latin typeface="+mn-lt"/>
                <a:ea typeface="+mn-ea"/>
                <a:cs typeface="+mn-cs"/>
              </a:rPr>
              <a:t>NSCC MKTG 1010</a:t>
            </a:r>
          </a:p>
        </p:txBody>
      </p:sp>
      <p:sp>
        <p:nvSpPr>
          <p:cNvPr id="4" name="Date Placeholder 3">
            <a:extLst>
              <a:ext uri="{FF2B5EF4-FFF2-40B4-BE49-F238E27FC236}">
                <a16:creationId xmlns:a16="http://schemas.microsoft.com/office/drawing/2014/main" id="{2D135201-2E3D-4FD9-9F9C-DDA065BF8FAF}"/>
              </a:ext>
            </a:extLst>
          </p:cNvPr>
          <p:cNvSpPr>
            <a:spLocks noGrp="1"/>
          </p:cNvSpPr>
          <p:nvPr>
            <p:ph type="dt" sz="half" idx="10"/>
          </p:nvPr>
        </p:nvSpPr>
        <p:spPr>
          <a:xfrm>
            <a:off x="6163819" y="6446838"/>
            <a:ext cx="1938638" cy="365125"/>
          </a:xfrm>
        </p:spPr>
        <p:txBody>
          <a:bodyPr vert="horz" lIns="91440" tIns="45720" rIns="91440" bIns="45720" rtlCol="0" anchor="ctr">
            <a:normAutofit/>
          </a:bodyPr>
          <a:lstStyle/>
          <a:p>
            <a:pPr>
              <a:spcAft>
                <a:spcPts val="600"/>
              </a:spcAft>
            </a:pPr>
            <a:r>
              <a:rPr lang="en-US" sz="900"/>
              <a:t>Page</a:t>
            </a:r>
          </a:p>
        </p:txBody>
      </p:sp>
      <p:sp>
        <p:nvSpPr>
          <p:cNvPr id="6" name="Slide Number Placeholder 5">
            <a:extLst>
              <a:ext uri="{FF2B5EF4-FFF2-40B4-BE49-F238E27FC236}">
                <a16:creationId xmlns:a16="http://schemas.microsoft.com/office/drawing/2014/main" id="{A81603C5-260F-4E80-B8B1-0818BAFE96CD}"/>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18</a:t>
            </a:fld>
            <a:endParaRPr lang="en-US" sz="1050"/>
          </a:p>
        </p:txBody>
      </p:sp>
      <p:sp>
        <p:nvSpPr>
          <p:cNvPr id="8" name="Content Placeholder 7">
            <a:extLst>
              <a:ext uri="{FF2B5EF4-FFF2-40B4-BE49-F238E27FC236}">
                <a16:creationId xmlns:a16="http://schemas.microsoft.com/office/drawing/2014/main" id="{C8E92251-34BA-4B7B-A0FD-BBA2001AA9CA}"/>
              </a:ext>
            </a:extLst>
          </p:cNvPr>
          <p:cNvSpPr>
            <a:spLocks noGrp="1"/>
          </p:cNvSpPr>
          <p:nvPr>
            <p:ph sz="half" idx="1"/>
          </p:nvPr>
        </p:nvSpPr>
        <p:spPr/>
        <p:txBody>
          <a:bodyPr/>
          <a:lstStyle/>
          <a:p>
            <a:endParaRPr lang="en-CA"/>
          </a:p>
        </p:txBody>
      </p:sp>
      <p:pic>
        <p:nvPicPr>
          <p:cNvPr id="15" name="Picture 2" descr="Setting SMART Goals">
            <a:extLst>
              <a:ext uri="{FF2B5EF4-FFF2-40B4-BE49-F238E27FC236}">
                <a16:creationId xmlns:a16="http://schemas.microsoft.com/office/drawing/2014/main" id="{EF4BD1DF-7676-4CA0-B162-EEFE4D6A4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70" y="2782168"/>
            <a:ext cx="3104736" cy="227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5696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398D-A874-5149-8F7D-0D39B883B2DC}"/>
              </a:ext>
            </a:extLst>
          </p:cNvPr>
          <p:cNvSpPr>
            <a:spLocks noGrp="1"/>
          </p:cNvSpPr>
          <p:nvPr>
            <p:ph type="title"/>
          </p:nvPr>
        </p:nvSpPr>
        <p:spPr/>
        <p:txBody>
          <a:bodyPr>
            <a:normAutofit fontScale="90000"/>
          </a:bodyPr>
          <a:lstStyle/>
          <a:p>
            <a:r>
              <a:rPr lang="en-US" dirty="0"/>
              <a:t>Aligning Annual Company and Marketing Objectives: Ex # 1</a:t>
            </a:r>
          </a:p>
        </p:txBody>
      </p:sp>
      <p:sp>
        <p:nvSpPr>
          <p:cNvPr id="3" name="Text Placeholder 2">
            <a:extLst>
              <a:ext uri="{FF2B5EF4-FFF2-40B4-BE49-F238E27FC236}">
                <a16:creationId xmlns:a16="http://schemas.microsoft.com/office/drawing/2014/main" id="{0ABD0F41-17BE-5A40-9715-D28045776F93}"/>
              </a:ext>
            </a:extLst>
          </p:cNvPr>
          <p:cNvSpPr>
            <a:spLocks noGrp="1"/>
          </p:cNvSpPr>
          <p:nvPr>
            <p:ph type="body" idx="1"/>
          </p:nvPr>
        </p:nvSpPr>
        <p:spPr/>
        <p:txBody>
          <a:bodyPr/>
          <a:lstStyle/>
          <a:p>
            <a:r>
              <a:rPr lang="en-US" sz="1800" dirty="0">
                <a:latin typeface="Century Gothic" panose="020B0502020202020204" pitchFamily="34" charset="0"/>
              </a:rPr>
              <a:t>Company Objective: Increase profitability by 6% over prior year</a:t>
            </a:r>
          </a:p>
          <a:p>
            <a:pPr marL="21431" indent="0">
              <a:buNone/>
            </a:pPr>
            <a:endParaRPr lang="en-US" sz="1575" dirty="0">
              <a:latin typeface="Century Gothic" panose="020B0502020202020204" pitchFamily="34" charset="0"/>
            </a:endParaRPr>
          </a:p>
          <a:p>
            <a:pPr marL="364331" indent="-342900">
              <a:buFont typeface="+mj-lt"/>
              <a:buAutoNum type="arabicPeriod"/>
            </a:pPr>
            <a:r>
              <a:rPr lang="en-US" sz="1800" b="1" dirty="0">
                <a:solidFill>
                  <a:srgbClr val="222222"/>
                </a:solidFill>
                <a:latin typeface="Century Gothic" panose="020B0502020202020204" pitchFamily="34" charset="0"/>
                <a:ea typeface="Tahoma" panose="020B0604030504040204" pitchFamily="34" charset="0"/>
                <a:cs typeface="Tahoma" panose="020B0604030504040204" pitchFamily="34" charset="0"/>
              </a:rPr>
              <a:t>Marketing Objective: </a:t>
            </a:r>
            <a:r>
              <a:rPr lang="en-US" sz="1800" dirty="0">
                <a:latin typeface="Century Gothic" panose="020B0502020202020204" pitchFamily="34" charset="0"/>
              </a:rPr>
              <a:t>Increase the average selling price of the product from $186 to $198</a:t>
            </a:r>
          </a:p>
          <a:p>
            <a:pPr marL="364331" indent="-342900">
              <a:buFont typeface="+mj-lt"/>
              <a:buAutoNum type="arabicPeriod"/>
            </a:pPr>
            <a:r>
              <a:rPr lang="en-US" sz="1800" b="1" dirty="0">
                <a:solidFill>
                  <a:srgbClr val="222222"/>
                </a:solidFill>
                <a:latin typeface="Century Gothic" panose="020B0502020202020204" pitchFamily="34" charset="0"/>
                <a:ea typeface="Tahoma" panose="020B0604030504040204" pitchFamily="34" charset="0"/>
                <a:cs typeface="Tahoma" panose="020B0604030504040204" pitchFamily="34" charset="0"/>
              </a:rPr>
              <a:t>Marketing Objective: </a:t>
            </a:r>
            <a:r>
              <a:rPr lang="en-US" sz="1800" dirty="0">
                <a:latin typeface="Century Gothic" panose="020B0502020202020204" pitchFamily="34" charset="0"/>
              </a:rPr>
              <a:t>Complete end-of-life process for three products with profit margins below 3%</a:t>
            </a:r>
          </a:p>
          <a:p>
            <a:pPr marL="364331" indent="-342900">
              <a:buFont typeface="+mj-lt"/>
              <a:buAutoNum type="arabicPeriod"/>
            </a:pPr>
            <a:r>
              <a:rPr lang="en-US" sz="1800" b="1" dirty="0">
                <a:solidFill>
                  <a:srgbClr val="222222"/>
                </a:solidFill>
                <a:latin typeface="Century Gothic" panose="020B0502020202020204" pitchFamily="34" charset="0"/>
                <a:ea typeface="Tahoma" panose="020B0604030504040204" pitchFamily="34" charset="0"/>
                <a:cs typeface="Tahoma" panose="020B0604030504040204" pitchFamily="34" charset="0"/>
              </a:rPr>
              <a:t>Marketing Objective: </a:t>
            </a:r>
            <a:r>
              <a:rPr lang="en-US" sz="1800" dirty="0">
                <a:latin typeface="Century Gothic" panose="020B0502020202020204" pitchFamily="34" charset="0"/>
              </a:rPr>
              <a:t>Increase sales of star product 30% over prior year</a:t>
            </a:r>
            <a:endParaRPr lang="en-US" sz="1800" dirty="0">
              <a:solidFill>
                <a:srgbClr val="222222"/>
              </a:solidFill>
              <a:latin typeface="Century Gothic" panose="020B0502020202020204" pitchFamily="34" charset="0"/>
              <a:ea typeface="Tahoma" panose="020B0604030504040204" pitchFamily="34" charset="0"/>
              <a:cs typeface="Tahoma" panose="020B0604030504040204" pitchFamily="34" charset="0"/>
            </a:endParaRPr>
          </a:p>
          <a:p>
            <a:pPr marL="364331" indent="-342900">
              <a:buFont typeface="+mj-lt"/>
              <a:buAutoNum type="arabicPeriod"/>
            </a:pPr>
            <a:endParaRPr lang="en-US" sz="1800" dirty="0">
              <a:solidFill>
                <a:srgbClr val="222222"/>
              </a:solidFill>
              <a:latin typeface="Century Gothic" panose="020B0502020202020204" pitchFamily="34" charset="0"/>
              <a:ea typeface="Tahoma" panose="020B0604030504040204" pitchFamily="34" charset="0"/>
              <a:cs typeface="Tahoma" panose="020B0604030504040204" pitchFamily="34" charset="0"/>
            </a:endParaRPr>
          </a:p>
          <a:p>
            <a:pPr marL="364331" indent="-342900">
              <a:buFont typeface="+mj-lt"/>
              <a:buAutoNum type="arabicPeriod"/>
            </a:pPr>
            <a:endParaRPr lang="en-US" sz="1800" dirty="0">
              <a:solidFill>
                <a:srgbClr val="222222"/>
              </a:solidFill>
              <a:latin typeface="Century Gothic" panose="020B0502020202020204" pitchFamily="34" charset="0"/>
              <a:ea typeface="Tahoma" panose="020B0604030504040204" pitchFamily="34" charset="0"/>
              <a:cs typeface="Tahoma" panose="020B0604030504040204" pitchFamily="34" charset="0"/>
            </a:endParaRPr>
          </a:p>
          <a:p>
            <a:pPr marL="364331" indent="-342900">
              <a:buFont typeface="+mj-lt"/>
              <a:buAutoNum type="arabicPeriod"/>
            </a:pPr>
            <a:endParaRPr lang="en-US" sz="1800" b="1" dirty="0">
              <a:solidFill>
                <a:srgbClr val="222222"/>
              </a:solidFill>
              <a:latin typeface="Century Gothic" panose="020B0502020202020204" pitchFamily="34" charset="0"/>
              <a:ea typeface="Tahoma" panose="020B0604030504040204" pitchFamily="34" charset="0"/>
              <a:cs typeface="Tahoma" panose="020B0604030504040204" pitchFamily="34" charset="0"/>
            </a:endParaRPr>
          </a:p>
        </p:txBody>
      </p:sp>
      <p:sp>
        <p:nvSpPr>
          <p:cNvPr id="4" name="Date Placeholder 3">
            <a:extLst>
              <a:ext uri="{FF2B5EF4-FFF2-40B4-BE49-F238E27FC236}">
                <a16:creationId xmlns:a16="http://schemas.microsoft.com/office/drawing/2014/main" id="{DEFE3399-895D-4D25-9A3F-F89192947E9B}"/>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E0EED406-9F66-4903-8E03-2C838DA509A0}"/>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3FE6E957-AD54-4D78-A8E7-9127C1B18529}"/>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2270061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033" name="Straight Connector 103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035" name="Rectangle 1034">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 y="758952"/>
            <a:ext cx="4152585" cy="3566160"/>
          </a:xfrm>
        </p:spPr>
        <p:txBody>
          <a:bodyPr vert="horz" lIns="91440" tIns="45720" rIns="91440" bIns="45720" rtlCol="0" anchor="b">
            <a:normAutofit/>
          </a:bodyPr>
          <a:lstStyle/>
          <a:p>
            <a:r>
              <a:rPr lang="en-US" sz="6200">
                <a:solidFill>
                  <a:schemeClr val="tx1">
                    <a:lumMod val="85000"/>
                    <a:lumOff val="15000"/>
                  </a:schemeClr>
                </a:solidFill>
              </a:rPr>
              <a:t>Why is a Market Strategy Important?</a:t>
            </a:r>
          </a:p>
        </p:txBody>
      </p:sp>
      <p:cxnSp>
        <p:nvCxnSpPr>
          <p:cNvPr id="1037" name="Straight Connector 1036">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0745" y="4485132"/>
            <a:ext cx="4114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List of reasons startups fail.">
            <a:extLst>
              <a:ext uri="{FF2B5EF4-FFF2-40B4-BE49-F238E27FC236}">
                <a16:creationId xmlns:a16="http://schemas.microsoft.com/office/drawing/2014/main" id="{47D291A2-45A9-F654-7D16-1DE120CD01E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659257" y="948098"/>
            <a:ext cx="2880915" cy="4432176"/>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596FA172-921E-4C46-94E3-3FC0695A7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7" name="Footer Placeholder 6">
            <a:extLst>
              <a:ext uri="{FF2B5EF4-FFF2-40B4-BE49-F238E27FC236}">
                <a16:creationId xmlns:a16="http://schemas.microsoft.com/office/drawing/2014/main" id="{AD310DEA-A754-4913-A953-16B92B371C8C}"/>
              </a:ext>
            </a:extLst>
          </p:cNvPr>
          <p:cNvSpPr>
            <a:spLocks noGrp="1"/>
          </p:cNvSpPr>
          <p:nvPr>
            <p:ph type="ftr" sz="quarter" idx="11"/>
          </p:nvPr>
        </p:nvSpPr>
        <p:spPr>
          <a:xfrm>
            <a:off x="822959" y="6446838"/>
            <a:ext cx="5113696" cy="365125"/>
          </a:xfrm>
        </p:spPr>
        <p:txBody>
          <a:bodyPr vert="horz" lIns="91440" tIns="45720" rIns="91440" bIns="45720" rtlCol="0" anchor="ctr">
            <a:normAutofit/>
          </a:bodyPr>
          <a:lstStyle/>
          <a:p>
            <a:pPr>
              <a:spcAft>
                <a:spcPts val="600"/>
              </a:spcAft>
            </a:pPr>
            <a:r>
              <a:rPr lang="en-US" sz="900" kern="1200" cap="all" baseline="0">
                <a:solidFill>
                  <a:srgbClr val="FFFFFF"/>
                </a:solidFill>
                <a:latin typeface="+mn-lt"/>
                <a:ea typeface="+mn-ea"/>
                <a:cs typeface="+mn-cs"/>
              </a:rPr>
              <a:t>NSCC MKTG 1010</a:t>
            </a:r>
          </a:p>
        </p:txBody>
      </p:sp>
      <p:sp>
        <p:nvSpPr>
          <p:cNvPr id="3" name="Date Placeholder 2">
            <a:extLst>
              <a:ext uri="{FF2B5EF4-FFF2-40B4-BE49-F238E27FC236}">
                <a16:creationId xmlns:a16="http://schemas.microsoft.com/office/drawing/2014/main" id="{B06A2802-9EEE-4706-86AF-FFE2911AEF34}"/>
              </a:ext>
            </a:extLst>
          </p:cNvPr>
          <p:cNvSpPr>
            <a:spLocks noGrp="1"/>
          </p:cNvSpPr>
          <p:nvPr>
            <p:ph type="dt" sz="half" idx="10"/>
          </p:nvPr>
        </p:nvSpPr>
        <p:spPr>
          <a:xfrm>
            <a:off x="6163819" y="6446838"/>
            <a:ext cx="1938638" cy="365125"/>
          </a:xfrm>
        </p:spPr>
        <p:txBody>
          <a:bodyPr vert="horz" lIns="91440" tIns="45720" rIns="91440" bIns="45720" rtlCol="0" anchor="ctr">
            <a:normAutofit/>
          </a:bodyPr>
          <a:lstStyle/>
          <a:p>
            <a:pPr>
              <a:spcAft>
                <a:spcPts val="600"/>
              </a:spcAft>
            </a:pPr>
            <a:r>
              <a:rPr lang="en-US" sz="900"/>
              <a:t>Page</a:t>
            </a:r>
          </a:p>
        </p:txBody>
      </p:sp>
      <p:sp>
        <p:nvSpPr>
          <p:cNvPr id="8" name="Slide Number Placeholder 7">
            <a:extLst>
              <a:ext uri="{FF2B5EF4-FFF2-40B4-BE49-F238E27FC236}">
                <a16:creationId xmlns:a16="http://schemas.microsoft.com/office/drawing/2014/main" id="{D80A990A-4B80-4B4A-810D-7F6F0360BD4E}"/>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2</a:t>
            </a:fld>
            <a:endParaRPr lang="en-US" sz="1050"/>
          </a:p>
        </p:txBody>
      </p:sp>
      <p:sp>
        <p:nvSpPr>
          <p:cNvPr id="11" name="TextBox 10">
            <a:extLst>
              <a:ext uri="{FF2B5EF4-FFF2-40B4-BE49-F238E27FC236}">
                <a16:creationId xmlns:a16="http://schemas.microsoft.com/office/drawing/2014/main" id="{9313E19B-C8EE-7A91-5AA2-83926FAF91D6}"/>
              </a:ext>
            </a:extLst>
          </p:cNvPr>
          <p:cNvSpPr txBox="1"/>
          <p:nvPr/>
        </p:nvSpPr>
        <p:spPr>
          <a:xfrm>
            <a:off x="744352" y="5991326"/>
            <a:ext cx="7031092" cy="215444"/>
          </a:xfrm>
          <a:prstGeom prst="rect">
            <a:avLst/>
          </a:prstGeom>
          <a:noFill/>
        </p:spPr>
        <p:txBody>
          <a:bodyPr wrap="none" rtlCol="0">
            <a:spAutoFit/>
          </a:bodyPr>
          <a:lstStyle/>
          <a:p>
            <a:r>
              <a:rPr lang="en-US" sz="800" i="1" dirty="0"/>
              <a:t>Source: </a:t>
            </a:r>
            <a:r>
              <a:rPr lang="en-US" sz="800" i="1" dirty="0" err="1"/>
              <a:t>CBInsights</a:t>
            </a:r>
            <a:r>
              <a:rPr lang="en-US" sz="800" i="1" dirty="0"/>
              <a:t> https://www.cbinsights.com/research/report/startup-failure-reasons-top/#:~:text=the%20CB%20Insights%20data%20treatment</a:t>
            </a:r>
            <a:endParaRPr lang="en-CA" sz="800" dirty="0"/>
          </a:p>
        </p:txBody>
      </p:sp>
    </p:spTree>
    <p:extLst>
      <p:ext uri="{BB962C8B-B14F-4D97-AF65-F5344CB8AC3E}">
        <p14:creationId xmlns:p14="http://schemas.microsoft.com/office/powerpoint/2010/main" val="176642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B703F-670C-D348-8BD5-237705C07F69}"/>
              </a:ext>
            </a:extLst>
          </p:cNvPr>
          <p:cNvSpPr>
            <a:spLocks noGrp="1"/>
          </p:cNvSpPr>
          <p:nvPr>
            <p:ph type="title"/>
          </p:nvPr>
        </p:nvSpPr>
        <p:spPr/>
        <p:txBody>
          <a:bodyPr>
            <a:normAutofit fontScale="90000"/>
          </a:bodyPr>
          <a:lstStyle/>
          <a:p>
            <a:r>
              <a:rPr lang="en-US" dirty="0"/>
              <a:t>Aligning Annual Company and Marketing Objectives: Ex #2</a:t>
            </a:r>
          </a:p>
        </p:txBody>
      </p:sp>
      <p:sp>
        <p:nvSpPr>
          <p:cNvPr id="3" name="Text Placeholder 2">
            <a:extLst>
              <a:ext uri="{FF2B5EF4-FFF2-40B4-BE49-F238E27FC236}">
                <a16:creationId xmlns:a16="http://schemas.microsoft.com/office/drawing/2014/main" id="{FE04442B-DF83-5242-AA63-51585282C6FF}"/>
              </a:ext>
            </a:extLst>
          </p:cNvPr>
          <p:cNvSpPr>
            <a:spLocks noGrp="1"/>
          </p:cNvSpPr>
          <p:nvPr>
            <p:ph type="body" idx="1"/>
          </p:nvPr>
        </p:nvSpPr>
        <p:spPr/>
        <p:txBody>
          <a:bodyPr/>
          <a:lstStyle/>
          <a:p>
            <a:r>
              <a:rPr lang="en-US" sz="1575" dirty="0">
                <a:latin typeface="Century Gothic" panose="020B0502020202020204" pitchFamily="34" charset="0"/>
              </a:rPr>
              <a:t>Company Objective: Increase market share in one key market by 4%</a:t>
            </a:r>
          </a:p>
          <a:p>
            <a:pPr marL="364331" indent="-342900">
              <a:buFont typeface="+mj-lt"/>
              <a:buAutoNum type="arabicPeriod"/>
            </a:pPr>
            <a:r>
              <a:rPr lang="en-US" sz="1800" b="1" dirty="0">
                <a:solidFill>
                  <a:srgbClr val="222222"/>
                </a:solidFill>
                <a:latin typeface="Century Gothic" panose="020B0502020202020204" pitchFamily="34" charset="0"/>
                <a:ea typeface="Tahoma" panose="020B0604030504040204" pitchFamily="34" charset="0"/>
                <a:cs typeface="Tahoma" panose="020B0604030504040204" pitchFamily="34" charset="0"/>
              </a:rPr>
              <a:t>Marketing Objective: </a:t>
            </a:r>
            <a:r>
              <a:rPr lang="en-US" sz="1800" dirty="0">
                <a:latin typeface="Century Gothic" panose="020B0502020202020204" pitchFamily="34" charset="0"/>
              </a:rPr>
              <a:t>Implement a competitive-positioning campaign relative to a key competitor</a:t>
            </a:r>
          </a:p>
          <a:p>
            <a:pPr marL="364331" indent="-342900">
              <a:buFont typeface="+mj-lt"/>
              <a:buAutoNum type="arabicPeriod"/>
            </a:pPr>
            <a:r>
              <a:rPr lang="en-US" sz="1800" b="1" dirty="0">
                <a:solidFill>
                  <a:srgbClr val="222222"/>
                </a:solidFill>
                <a:latin typeface="Century Gothic" panose="020B0502020202020204" pitchFamily="34" charset="0"/>
                <a:ea typeface="Tahoma" panose="020B0604030504040204" pitchFamily="34" charset="0"/>
                <a:cs typeface="Tahoma" panose="020B0604030504040204" pitchFamily="34" charset="0"/>
              </a:rPr>
              <a:t>Marketing Objective: </a:t>
            </a:r>
            <a:r>
              <a:rPr lang="en-US" sz="1800" dirty="0">
                <a:latin typeface="Century Gothic" panose="020B0502020202020204" pitchFamily="34" charset="0"/>
              </a:rPr>
              <a:t>Introduce two new products to market</a:t>
            </a:r>
          </a:p>
          <a:p>
            <a:pPr marL="364331" indent="-342900">
              <a:buFont typeface="+mj-lt"/>
              <a:buAutoNum type="arabicPeriod"/>
            </a:pPr>
            <a:r>
              <a:rPr lang="en-US" sz="1800" b="1" dirty="0">
                <a:latin typeface="Century Gothic" panose="020B0502020202020204" pitchFamily="34" charset="0"/>
              </a:rPr>
              <a:t>Marketing Objective: </a:t>
            </a:r>
            <a:r>
              <a:rPr lang="en-US" sz="1800" dirty="0">
                <a:latin typeface="Century Gothic" panose="020B0502020202020204" pitchFamily="34" charset="0"/>
              </a:rPr>
              <a:t>Introduce major enhancements in two product lines</a:t>
            </a:r>
          </a:p>
          <a:p>
            <a:pPr marL="364331" indent="-342900">
              <a:buFont typeface="+mj-lt"/>
              <a:buAutoNum type="arabicPeriod"/>
            </a:pPr>
            <a:r>
              <a:rPr lang="en-US" sz="1800" b="1" dirty="0">
                <a:latin typeface="Century Gothic" panose="020B0502020202020204" pitchFamily="34" charset="0"/>
              </a:rPr>
              <a:t>Marketing Objective: </a:t>
            </a:r>
            <a:r>
              <a:rPr lang="en-US" sz="1800" dirty="0">
                <a:latin typeface="Century Gothic" panose="020B0502020202020204" pitchFamily="34" charset="0"/>
              </a:rPr>
              <a:t>Bring two new distribution partners on board to expand coverage to new major markets</a:t>
            </a:r>
            <a:endParaRPr lang="en-US" sz="1800" dirty="0">
              <a:solidFill>
                <a:srgbClr val="222222"/>
              </a:solidFill>
              <a:latin typeface="Century Gothic" panose="020B0502020202020204" pitchFamily="34" charset="0"/>
              <a:ea typeface="Tahoma" panose="020B0604030504040204" pitchFamily="34" charset="0"/>
              <a:cs typeface="Tahoma" panose="020B0604030504040204" pitchFamily="34" charset="0"/>
            </a:endParaRPr>
          </a:p>
          <a:p>
            <a:pPr marL="364331" indent="-342900">
              <a:buFont typeface="+mj-lt"/>
              <a:buAutoNum type="arabicPeriod"/>
            </a:pPr>
            <a:endParaRPr lang="en-US" sz="1800" dirty="0">
              <a:solidFill>
                <a:srgbClr val="222222"/>
              </a:solidFill>
              <a:latin typeface="Century Gothic" panose="020B0502020202020204" pitchFamily="34" charset="0"/>
              <a:ea typeface="Tahoma" panose="020B0604030504040204" pitchFamily="34" charset="0"/>
              <a:cs typeface="Tahoma" panose="020B0604030504040204" pitchFamily="34" charset="0"/>
            </a:endParaRPr>
          </a:p>
          <a:p>
            <a:pPr marL="364331" indent="-342900">
              <a:buFont typeface="+mj-lt"/>
              <a:buAutoNum type="arabicPeriod"/>
            </a:pPr>
            <a:endParaRPr lang="en-US" sz="1800" dirty="0">
              <a:solidFill>
                <a:srgbClr val="222222"/>
              </a:solidFill>
              <a:latin typeface="Century Gothic" panose="020B0502020202020204" pitchFamily="34" charset="0"/>
              <a:ea typeface="Tahoma" panose="020B0604030504040204" pitchFamily="34" charset="0"/>
              <a:cs typeface="Tahoma" panose="020B0604030504040204" pitchFamily="34" charset="0"/>
            </a:endParaRPr>
          </a:p>
          <a:p>
            <a:pPr marL="364331" indent="-342900">
              <a:buFont typeface="+mj-lt"/>
              <a:buAutoNum type="arabicPeriod"/>
            </a:pPr>
            <a:endParaRPr lang="en-US" sz="1800" dirty="0">
              <a:solidFill>
                <a:srgbClr val="222222"/>
              </a:solidFill>
              <a:latin typeface="Century Gothic" panose="020B0502020202020204" pitchFamily="34" charset="0"/>
              <a:ea typeface="Tahoma" panose="020B0604030504040204" pitchFamily="34" charset="0"/>
              <a:cs typeface="Tahoma" panose="020B0604030504040204" pitchFamily="34" charset="0"/>
            </a:endParaRPr>
          </a:p>
          <a:p>
            <a:pPr marL="364331" indent="-342900">
              <a:buFont typeface="+mj-lt"/>
              <a:buAutoNum type="arabicPeriod"/>
            </a:pPr>
            <a:endParaRPr lang="en-US" sz="1575" dirty="0">
              <a:solidFill>
                <a:srgbClr val="222222"/>
              </a:solidFill>
              <a:latin typeface="Century Gothic" panose="020B0502020202020204" pitchFamily="34" charset="0"/>
              <a:ea typeface="Tahoma" panose="020B0604030504040204" pitchFamily="34" charset="0"/>
              <a:cs typeface="Tahoma" panose="020B0604030504040204" pitchFamily="34" charset="0"/>
            </a:endParaRPr>
          </a:p>
          <a:p>
            <a:endParaRPr lang="en-US" sz="1575" dirty="0"/>
          </a:p>
        </p:txBody>
      </p:sp>
      <p:sp>
        <p:nvSpPr>
          <p:cNvPr id="4" name="Date Placeholder 3">
            <a:extLst>
              <a:ext uri="{FF2B5EF4-FFF2-40B4-BE49-F238E27FC236}">
                <a16:creationId xmlns:a16="http://schemas.microsoft.com/office/drawing/2014/main" id="{FAAE9680-A795-4949-9AED-00A7269181D7}"/>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F84A6F0D-E101-4CD6-82E3-E735A3D25AE1}"/>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1FD81BDF-E365-427D-A4F8-4AF6F84888EB}"/>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3920135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Implementation and Budget</a:t>
            </a:r>
          </a:p>
        </p:txBody>
      </p:sp>
      <p:sp>
        <p:nvSpPr>
          <p:cNvPr id="4" name="Content Placeholder 3"/>
          <p:cNvSpPr>
            <a:spLocks noGrp="1"/>
          </p:cNvSpPr>
          <p:nvPr>
            <p:ph type="body" idx="1"/>
          </p:nvPr>
        </p:nvSpPr>
        <p:spPr/>
        <p:txBody>
          <a:bodyPr>
            <a:normAutofit fontScale="92500" lnSpcReduction="10000"/>
          </a:bodyPr>
          <a:lstStyle/>
          <a:p>
            <a:r>
              <a:rPr lang="en-US" dirty="0"/>
              <a:t>Implementation involves the tactics used to execute the strategy </a:t>
            </a:r>
          </a:p>
          <a:p>
            <a:r>
              <a:rPr lang="en-US" dirty="0"/>
              <a:t>The implementation process emphasizes the timely completion of tasks</a:t>
            </a:r>
          </a:p>
          <a:p>
            <a:r>
              <a:rPr lang="en-US" dirty="0"/>
              <a:t>The marketing budget represents a plan to allocate expenditures to each of the components of the marketing mix</a:t>
            </a:r>
          </a:p>
          <a:p>
            <a:endParaRPr lang="en-US" dirty="0"/>
          </a:p>
        </p:txBody>
      </p:sp>
      <p:pic>
        <p:nvPicPr>
          <p:cNvPr id="2050" name="Picture 2" descr="A lone traveler pulling her suitcase, walking through brightly colored O'Hare Airport "/>
          <p:cNvPicPr>
            <a:picLocks noChangeAspect="1" noChangeArrowheads="1"/>
          </p:cNvPicPr>
          <p:nvPr/>
        </p:nvPicPr>
        <p:blipFill rotWithShape="1">
          <a:blip r:embed="rId3">
            <a:extLst>
              <a:ext uri="{28A0092B-C50C-407E-A947-70E740481C1C}">
                <a14:useLocalDpi xmlns:a14="http://schemas.microsoft.com/office/drawing/2010/main" val="0"/>
              </a:ext>
            </a:extLst>
          </a:blip>
          <a:srcRect r="19394" b="9091"/>
          <a:stretch/>
        </p:blipFill>
        <p:spPr bwMode="auto">
          <a:xfrm>
            <a:off x="4629150" y="2226469"/>
            <a:ext cx="3886200" cy="274158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AC920EC2-64FB-4CDA-935B-B0104B69FC45}"/>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5CB20EB7-8F5D-49B0-A20C-BE048013FB74}"/>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1EB7BEF6-3891-41EE-83AC-ABD1B19D486D}"/>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136919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Marketing Investment</a:t>
            </a:r>
          </a:p>
        </p:txBody>
      </p:sp>
      <p:sp>
        <p:nvSpPr>
          <p:cNvPr id="3" name="Content Placeholder 2"/>
          <p:cNvSpPr>
            <a:spLocks noGrp="1"/>
          </p:cNvSpPr>
          <p:nvPr>
            <p:ph type="body" idx="1"/>
          </p:nvPr>
        </p:nvSpPr>
        <p:spPr/>
        <p:txBody>
          <a:bodyPr/>
          <a:lstStyle/>
          <a:p>
            <a:r>
              <a:rPr lang="en-US" dirty="0"/>
              <a:t>What were the goals of the campaign?</a:t>
            </a:r>
          </a:p>
          <a:p>
            <a:r>
              <a:rPr lang="en-US" dirty="0"/>
              <a:t>How did the target customer influence the campaign and the goals?</a:t>
            </a:r>
          </a:p>
          <a:p>
            <a:r>
              <a:rPr lang="en-US" dirty="0"/>
              <a:t>Was it successful?</a:t>
            </a:r>
          </a:p>
          <a:p>
            <a:r>
              <a:rPr lang="en-US" dirty="0"/>
              <a:t>What metrics were used to determine the success of the campaign?</a:t>
            </a:r>
          </a:p>
          <a:p>
            <a:endParaRPr lang="en-US" dirty="0"/>
          </a:p>
        </p:txBody>
      </p:sp>
      <p:pic>
        <p:nvPicPr>
          <p:cNvPr id="3074" name="Picture 2" descr="A colorful lemonade stand set up in a cemetery. The discourage young woman running the stand is shown with her head in her 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2226469"/>
            <a:ext cx="3886200" cy="258810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A84B846F-00E0-4F06-8E30-3E3B9C91CB81}"/>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C9C1E9C8-EBFD-484E-993A-BC0A90BE9330}"/>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39134540-ED05-420F-B405-31FF731F0E37}"/>
              </a:ext>
            </a:extLst>
          </p:cNvPr>
          <p:cNvSpPr>
            <a:spLocks noGrp="1"/>
          </p:cNvSpPr>
          <p:nvPr>
            <p:ph type="sldNum" sz="quarter" idx="12"/>
          </p:nvPr>
        </p:nvSpPr>
        <p:spPr/>
        <p:txBody>
          <a:bodyPr/>
          <a:lstStyle/>
          <a:p>
            <a:fld id="{3A98EE3D-8CD1-4C3F-BD1C-C98C9596463C}" type="slidenum">
              <a:rPr lang="en-US" smtClean="0"/>
              <a:t>22</a:t>
            </a:fld>
            <a:endParaRPr lang="en-US" dirty="0"/>
          </a:p>
        </p:txBody>
      </p:sp>
    </p:spTree>
    <p:extLst>
      <p:ext uri="{BB962C8B-B14F-4D97-AF65-F5344CB8AC3E}">
        <p14:creationId xmlns:p14="http://schemas.microsoft.com/office/powerpoint/2010/main" val="392586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Strategy?</a:t>
            </a:r>
          </a:p>
        </p:txBody>
      </p:sp>
      <p:pic>
        <p:nvPicPr>
          <p:cNvPr id="9218" name="Picture 2" descr="Lego woman holding a map, standing at a crossroads labeled &quot;Boom&quot; and &quot;Bus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25268"/>
            <a:ext cx="6858000" cy="3495675"/>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FE6A5C22-C57A-4B99-AE2F-3BC241040D76}"/>
              </a:ext>
            </a:extLst>
          </p:cNvPr>
          <p:cNvSpPr>
            <a:spLocks noGrp="1"/>
          </p:cNvSpPr>
          <p:nvPr>
            <p:ph type="dt" sz="half" idx="10"/>
          </p:nvPr>
        </p:nvSpPr>
        <p:spPr/>
        <p:txBody>
          <a:bodyPr/>
          <a:lstStyle/>
          <a:p>
            <a:r>
              <a:rPr lang="en-US"/>
              <a:t>Page</a:t>
            </a:r>
            <a:endParaRPr lang="en-US" dirty="0"/>
          </a:p>
        </p:txBody>
      </p:sp>
      <p:sp>
        <p:nvSpPr>
          <p:cNvPr id="4" name="Footer Placeholder 3">
            <a:extLst>
              <a:ext uri="{FF2B5EF4-FFF2-40B4-BE49-F238E27FC236}">
                <a16:creationId xmlns:a16="http://schemas.microsoft.com/office/drawing/2014/main" id="{17B0BDCE-2B87-4B40-B121-0B079327CE87}"/>
              </a:ext>
            </a:extLst>
          </p:cNvPr>
          <p:cNvSpPr>
            <a:spLocks noGrp="1"/>
          </p:cNvSpPr>
          <p:nvPr>
            <p:ph type="ftr" sz="quarter" idx="11"/>
          </p:nvPr>
        </p:nvSpPr>
        <p:spPr/>
        <p:txBody>
          <a:bodyPr/>
          <a:lstStyle/>
          <a:p>
            <a:r>
              <a:rPr lang="en-US"/>
              <a:t>NSCC MKTG 1010</a:t>
            </a:r>
            <a:endParaRPr lang="en-US" dirty="0"/>
          </a:p>
        </p:txBody>
      </p:sp>
      <p:sp>
        <p:nvSpPr>
          <p:cNvPr id="5" name="Slide Number Placeholder 4">
            <a:extLst>
              <a:ext uri="{FF2B5EF4-FFF2-40B4-BE49-F238E27FC236}">
                <a16:creationId xmlns:a16="http://schemas.microsoft.com/office/drawing/2014/main" id="{3DCD5F8C-B6C3-4B4B-A002-BC316317F0BD}"/>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1103028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Identifies Where We Will Compete</a:t>
            </a:r>
          </a:p>
        </p:txBody>
      </p:sp>
      <p:sp>
        <p:nvSpPr>
          <p:cNvPr id="3" name="Content Placeholder 2"/>
          <p:cNvSpPr>
            <a:spLocks noGrp="1"/>
          </p:cNvSpPr>
          <p:nvPr>
            <p:ph type="body" idx="1"/>
          </p:nvPr>
        </p:nvSpPr>
        <p:spPr/>
        <p:txBody>
          <a:bodyPr/>
          <a:lstStyle/>
          <a:p>
            <a:r>
              <a:rPr lang="en-US" dirty="0"/>
              <a:t>The strategy determines which markets we will pursue, where we will sell our goods and services</a:t>
            </a:r>
          </a:p>
          <a:p>
            <a:r>
              <a:rPr lang="en-US" dirty="0"/>
              <a:t>Focuses efforts on a specific target market</a:t>
            </a:r>
          </a:p>
          <a:p>
            <a:r>
              <a:rPr lang="en-US" dirty="0"/>
              <a:t>Tactics indicate specific actions that we will take in those markets.</a:t>
            </a:r>
          </a:p>
          <a:p>
            <a:endParaRPr lang="en-US" dirty="0"/>
          </a:p>
        </p:txBody>
      </p:sp>
      <p:pic>
        <p:nvPicPr>
          <p:cNvPr id="12290" name="Picture 2" descr="Hand-drawn map, colored in black, red, blue and green, labeled Chantilly, mounted on archival 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943" y="2226469"/>
            <a:ext cx="3853408" cy="2991863"/>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F80CCE0A-F6DD-4281-AC53-0FF3079F1EAA}"/>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381F3089-DC85-4F90-B51F-7DFD0137DDC9}"/>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74815DBC-C007-4E9C-B2D2-702203B5424F}"/>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4153142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Strategy Describes Unique </a:t>
            </a:r>
            <a:br>
              <a:rPr lang="en-US" dirty="0"/>
            </a:br>
            <a:r>
              <a:rPr lang="en-US" dirty="0"/>
              <a:t>Value for Customers</a:t>
            </a:r>
          </a:p>
        </p:txBody>
      </p:sp>
      <p:sp>
        <p:nvSpPr>
          <p:cNvPr id="3" name="Content Placeholder 2"/>
          <p:cNvSpPr>
            <a:spLocks noGrp="1"/>
          </p:cNvSpPr>
          <p:nvPr>
            <p:ph type="body" idx="1"/>
          </p:nvPr>
        </p:nvSpPr>
        <p:spPr/>
        <p:txBody>
          <a:bodyPr>
            <a:normAutofit fontScale="92500" lnSpcReduction="10000"/>
          </a:bodyPr>
          <a:lstStyle/>
          <a:p>
            <a:r>
              <a:rPr lang="en-US" dirty="0"/>
              <a:t>When developing a strategy, the aim is to identify unique benefits in the products or services that customers value and that differ from what competitors offer</a:t>
            </a:r>
          </a:p>
          <a:p>
            <a:r>
              <a:rPr lang="en-US" dirty="0"/>
              <a:t>A strategy should define and clarify the unique value.</a:t>
            </a:r>
          </a:p>
          <a:p>
            <a:r>
              <a:rPr lang="en-US" dirty="0"/>
              <a:t>Tactics include the tasks of creating, delivering, and expanding the value</a:t>
            </a:r>
          </a:p>
        </p:txBody>
      </p:sp>
      <p:pic>
        <p:nvPicPr>
          <p:cNvPr id="11266" name="Picture 2" descr="Southwest Airlines plane in f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2226469"/>
            <a:ext cx="3886200" cy="259586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73D8BD28-619F-4614-91CA-FB2DEE1A1FB0}"/>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E3E0183D-7388-4C6E-BBDB-BBDC2DAF2B35}"/>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C06FD9B5-102C-4F3C-A1EC-24917F6B31CF}"/>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1016604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833360" cy="1450757"/>
          </a:xfrm>
        </p:spPr>
        <p:txBody>
          <a:bodyPr>
            <a:normAutofit fontScale="90000"/>
          </a:bodyPr>
          <a:lstStyle/>
          <a:p>
            <a:r>
              <a:rPr lang="en-US" dirty="0"/>
              <a:t>Strategy Explains How the Co’s Assets Will Create Unique Value</a:t>
            </a:r>
          </a:p>
        </p:txBody>
      </p:sp>
      <p:sp>
        <p:nvSpPr>
          <p:cNvPr id="3" name="Content Placeholder 2"/>
          <p:cNvSpPr>
            <a:spLocks noGrp="1"/>
          </p:cNvSpPr>
          <p:nvPr>
            <p:ph type="body" idx="1"/>
          </p:nvPr>
        </p:nvSpPr>
        <p:spPr/>
        <p:txBody>
          <a:bodyPr>
            <a:normAutofit lnSpcReduction="10000"/>
          </a:bodyPr>
          <a:lstStyle/>
          <a:p>
            <a:r>
              <a:rPr lang="en-US" dirty="0"/>
              <a:t>How do the company’s activities interact and reinforce one another?  </a:t>
            </a:r>
          </a:p>
          <a:p>
            <a:r>
              <a:rPr lang="en-US" dirty="0"/>
              <a:t>For an organization to define a strategy that creates a unique and valuable position, it must bring together and align the various capabilities and resources of the business</a:t>
            </a:r>
          </a:p>
          <a:p>
            <a:r>
              <a:rPr lang="en-US" dirty="0"/>
              <a:t>Tactics are planned to reinforce this unique value</a:t>
            </a:r>
          </a:p>
          <a:p>
            <a:r>
              <a:rPr lang="en-US" dirty="0"/>
              <a:t>Effective tactics, or specific actions, must support the strategy in order for the customer to have a consistent experience with the product or service that aligns with the unique value that the company is seeking to deliver</a:t>
            </a:r>
          </a:p>
          <a:p>
            <a:endParaRPr lang="en-US" dirty="0"/>
          </a:p>
        </p:txBody>
      </p:sp>
      <p:sp>
        <p:nvSpPr>
          <p:cNvPr id="4" name="Date Placeholder 3">
            <a:extLst>
              <a:ext uri="{FF2B5EF4-FFF2-40B4-BE49-F238E27FC236}">
                <a16:creationId xmlns:a16="http://schemas.microsoft.com/office/drawing/2014/main" id="{87A8343B-F35D-4F54-AA17-19C77AA086DF}"/>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A446A6DD-500B-4DFD-B1E1-D47CA771C9D9}"/>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F6E3802D-A3FB-44FE-9176-1D048E70CF81}"/>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2011155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Strategy Determines How the Co. Will Sustain Unique Value</a:t>
            </a:r>
          </a:p>
        </p:txBody>
      </p:sp>
      <p:sp>
        <p:nvSpPr>
          <p:cNvPr id="3" name="Content Placeholder 2"/>
          <p:cNvSpPr>
            <a:spLocks noGrp="1"/>
          </p:cNvSpPr>
          <p:nvPr>
            <p:ph type="body" idx="1"/>
          </p:nvPr>
        </p:nvSpPr>
        <p:spPr/>
        <p:txBody>
          <a:bodyPr/>
          <a:lstStyle/>
          <a:p>
            <a:r>
              <a:rPr lang="en-US" dirty="0"/>
              <a:t>Over time, competitors will try to eliminate the company’s advantage or copy the areas where it is successful</a:t>
            </a:r>
          </a:p>
          <a:p>
            <a:r>
              <a:rPr lang="en-US" dirty="0"/>
              <a:t>How will the company continue to provide unique value and protect or expand the areas in which it has an advantage?</a:t>
            </a:r>
          </a:p>
          <a:p>
            <a:r>
              <a:rPr lang="en-US" dirty="0"/>
              <a:t>As the company refines its strategy retain or expand its advantage, the tactics must also be adjusted to execute the strategy effectively</a:t>
            </a:r>
          </a:p>
          <a:p>
            <a:endParaRPr lang="en-US" dirty="0"/>
          </a:p>
        </p:txBody>
      </p:sp>
      <p:sp>
        <p:nvSpPr>
          <p:cNvPr id="4" name="Date Placeholder 3">
            <a:extLst>
              <a:ext uri="{FF2B5EF4-FFF2-40B4-BE49-F238E27FC236}">
                <a16:creationId xmlns:a16="http://schemas.microsoft.com/office/drawing/2014/main" id="{6C9A0F80-361C-4659-9558-321207561B6E}"/>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2076C31F-AFEE-48EE-AE1E-4CB360A56D81}"/>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62156B90-E135-4734-9388-A8ACE976C5D5}"/>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1548013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2779F603-B669-4AD6-82F9-E09F76165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47186" y="758952"/>
            <a:ext cx="4319573" cy="3566160"/>
          </a:xfrm>
        </p:spPr>
        <p:txBody>
          <a:bodyPr vert="horz" lIns="91440" tIns="45720" rIns="91440" bIns="45720" rtlCol="0" anchor="b">
            <a:normAutofit/>
          </a:bodyPr>
          <a:lstStyle/>
          <a:p>
            <a:r>
              <a:rPr lang="en-US" sz="6800">
                <a:solidFill>
                  <a:schemeClr val="tx1">
                    <a:lumMod val="85000"/>
                    <a:lumOff val="15000"/>
                  </a:schemeClr>
                </a:solidFill>
              </a:rPr>
              <a:t>Mission Statement</a:t>
            </a:r>
          </a:p>
        </p:txBody>
      </p:sp>
      <p:sp>
        <p:nvSpPr>
          <p:cNvPr id="3" name="Content Placeholder 2"/>
          <p:cNvSpPr>
            <a:spLocks noGrp="1"/>
          </p:cNvSpPr>
          <p:nvPr>
            <p:ph type="body" idx="1"/>
          </p:nvPr>
        </p:nvSpPr>
        <p:spPr>
          <a:xfrm>
            <a:off x="4047185" y="4645152"/>
            <a:ext cx="4321652" cy="1143000"/>
          </a:xfrm>
        </p:spPr>
        <p:txBody>
          <a:bodyPr vert="horz" lIns="91440" tIns="45720" rIns="91440" bIns="45720" rtlCol="0">
            <a:normAutofit/>
          </a:bodyPr>
          <a:lstStyle/>
          <a:p>
            <a:pPr marL="0" indent="0">
              <a:lnSpc>
                <a:spcPct val="100000"/>
              </a:lnSpc>
              <a:buNone/>
            </a:pPr>
            <a:r>
              <a:rPr lang="en-US" sz="2200" cap="all" spc="200" dirty="0">
                <a:solidFill>
                  <a:schemeClr val="tx1"/>
                </a:solidFill>
              </a:rPr>
              <a:t>The mission statement explains why an organization exists</a:t>
            </a:r>
          </a:p>
        </p:txBody>
      </p:sp>
      <p:pic>
        <p:nvPicPr>
          <p:cNvPr id="13314" name="Picture 2" descr="The Market Planning Process: vertical Flowchart with 7 layers. From top, Layer 1 “Corporate Mission” [highlighted in gold] points to Layer 2 “Situational Analysis” [blue], points Layer 3 “Internal Factors: Strengths &amp; Weaknesses” and “External Factors: Opportunities &amp; Threats” [blue], points to Layer 4 “Corporate Strategy: Objectives &amp; Tactics” [blue]. Layers 2-4 are connected with gray lines, as one sub-unit. This points to Layer 5 “Marketing Strategy: Objectives &amp; Tactics” [blue], to Layer 6, a graphic showing “Target Market” as the central piece of the 4 Ps surrounding it: Product, Price, Promotion, Place [all blue]. The final layer is “Implementation &amp; Evaluation” [blue]. Layers 5-7 are connected with gray lines, as a second sub-unit.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499" y="949438"/>
            <a:ext cx="3000986" cy="4429496"/>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7ABFD994-C2DC-4E7D-9411-C7FF7813E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26247" y="4485132"/>
            <a:ext cx="41148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CA73A59D-C719-4F24-9F6B-AF7CE8F3BE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Footer Placeholder 4">
            <a:extLst>
              <a:ext uri="{FF2B5EF4-FFF2-40B4-BE49-F238E27FC236}">
                <a16:creationId xmlns:a16="http://schemas.microsoft.com/office/drawing/2014/main" id="{BC8A0CF7-9428-4B23-B996-BEC83AFC8175}"/>
              </a:ext>
            </a:extLst>
          </p:cNvPr>
          <p:cNvSpPr>
            <a:spLocks noGrp="1"/>
          </p:cNvSpPr>
          <p:nvPr>
            <p:ph type="ftr" sz="quarter" idx="11"/>
          </p:nvPr>
        </p:nvSpPr>
        <p:spPr>
          <a:xfrm>
            <a:off x="822959" y="6446838"/>
            <a:ext cx="5113696" cy="365125"/>
          </a:xfrm>
        </p:spPr>
        <p:txBody>
          <a:bodyPr vert="horz" lIns="91440" tIns="45720" rIns="91440" bIns="45720" rtlCol="0" anchor="ctr">
            <a:normAutofit/>
          </a:bodyPr>
          <a:lstStyle/>
          <a:p>
            <a:pPr>
              <a:spcAft>
                <a:spcPts val="600"/>
              </a:spcAft>
            </a:pPr>
            <a:r>
              <a:rPr lang="en-US" sz="900" kern="1200" cap="all" baseline="0">
                <a:solidFill>
                  <a:srgbClr val="FFFFFF"/>
                </a:solidFill>
                <a:latin typeface="+mn-lt"/>
                <a:ea typeface="+mn-ea"/>
                <a:cs typeface="+mn-cs"/>
              </a:rPr>
              <a:t>NSCC MKTG 1010</a:t>
            </a:r>
          </a:p>
        </p:txBody>
      </p:sp>
      <p:sp>
        <p:nvSpPr>
          <p:cNvPr id="4" name="Date Placeholder 3">
            <a:extLst>
              <a:ext uri="{FF2B5EF4-FFF2-40B4-BE49-F238E27FC236}">
                <a16:creationId xmlns:a16="http://schemas.microsoft.com/office/drawing/2014/main" id="{0C2D5752-3E12-40F9-8502-C00AB776CD53}"/>
              </a:ext>
            </a:extLst>
          </p:cNvPr>
          <p:cNvSpPr>
            <a:spLocks noGrp="1"/>
          </p:cNvSpPr>
          <p:nvPr>
            <p:ph type="dt" sz="half" idx="10"/>
          </p:nvPr>
        </p:nvSpPr>
        <p:spPr>
          <a:xfrm>
            <a:off x="6163819" y="6446838"/>
            <a:ext cx="1938638" cy="365125"/>
          </a:xfrm>
        </p:spPr>
        <p:txBody>
          <a:bodyPr vert="horz" lIns="91440" tIns="45720" rIns="91440" bIns="45720" rtlCol="0" anchor="ctr">
            <a:normAutofit/>
          </a:bodyPr>
          <a:lstStyle/>
          <a:p>
            <a:pPr>
              <a:spcAft>
                <a:spcPts val="600"/>
              </a:spcAft>
            </a:pPr>
            <a:r>
              <a:rPr lang="en-US" sz="900"/>
              <a:t>Page</a:t>
            </a:r>
          </a:p>
        </p:txBody>
      </p:sp>
      <p:sp>
        <p:nvSpPr>
          <p:cNvPr id="6" name="Slide Number Placeholder 5">
            <a:extLst>
              <a:ext uri="{FF2B5EF4-FFF2-40B4-BE49-F238E27FC236}">
                <a16:creationId xmlns:a16="http://schemas.microsoft.com/office/drawing/2014/main" id="{8E729BB4-8A9C-4095-97FA-7EC30D826FA2}"/>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8</a:t>
            </a:fld>
            <a:endParaRPr lang="en-US" sz="1050"/>
          </a:p>
        </p:txBody>
      </p:sp>
    </p:spTree>
    <p:extLst>
      <p:ext uri="{BB962C8B-B14F-4D97-AF65-F5344CB8AC3E}">
        <p14:creationId xmlns:p14="http://schemas.microsoft.com/office/powerpoint/2010/main" val="3071866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67315" y="639097"/>
            <a:ext cx="4689988" cy="3686015"/>
          </a:xfrm>
        </p:spPr>
        <p:txBody>
          <a:bodyPr vert="horz" lIns="91440" tIns="45720" rIns="91440" bIns="45720" rtlCol="0" anchor="b">
            <a:normAutofit/>
          </a:bodyPr>
          <a:lstStyle/>
          <a:p>
            <a:r>
              <a:rPr lang="en-US" sz="7400">
                <a:solidFill>
                  <a:schemeClr val="tx1">
                    <a:lumMod val="85000"/>
                    <a:lumOff val="15000"/>
                  </a:schemeClr>
                </a:solidFill>
              </a:rPr>
              <a:t>Marketing Planning Process </a:t>
            </a:r>
          </a:p>
        </p:txBody>
      </p:sp>
      <p:pic>
        <p:nvPicPr>
          <p:cNvPr id="1026" name="Picture 2" descr="The Market Planning Process: vertical Flowchart with 7 layers. From top, Layer 1 “Corporate Mission” [highlighted in gold] points to Layer 2 “Situational Analysis” [blue], points Layer 3 “Internal Factors: Strengths &amp; Weaknesses” and “External Factors: Opportunities &amp; Threats” [blue], points to Layer 4 “Corporate Strategy: Objectives &amp; Tactics” [blue]. Layers 2-4 are connected with gray lines, as one sub-unit. This points to Layer 5 “Marketing Strategy: Objectives &amp; Tactics” [blue], to Layer 6, a graphic showing “Target Market” as the central piece of the 4 Ps surrounding it: Product, Price, Promotion, Place [all blue]. The final layer is “Implementation &amp; Evaluation” [blue]. Layers 5-7 are connected with gray lines, as a second sub-unit."/>
          <p:cNvPicPr>
            <a:picLocks noChangeAspect="1" noChangeArrowheads="1"/>
          </p:cNvPicPr>
          <p:nvPr/>
        </p:nvPicPr>
        <p:blipFill rotWithShape="1">
          <a:blip r:embed="rId3">
            <a:extLst>
              <a:ext uri="{28A0092B-C50C-407E-A947-70E740481C1C}">
                <a14:useLocalDpi xmlns:a14="http://schemas.microsoft.com/office/drawing/2010/main" val="0"/>
              </a:ext>
            </a:extLst>
          </a:blip>
          <a:srcRect l="11472" r="8361"/>
          <a:stretch/>
        </p:blipFill>
        <p:spPr bwMode="auto">
          <a:xfrm>
            <a:off x="20" y="2"/>
            <a:ext cx="3476465" cy="6400798"/>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0815" y="4498925"/>
            <a:ext cx="4227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B0A5E7FB-1FB5-4C57-9C8C-70E550767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 name="Footer Placeholder 3">
            <a:extLst>
              <a:ext uri="{FF2B5EF4-FFF2-40B4-BE49-F238E27FC236}">
                <a16:creationId xmlns:a16="http://schemas.microsoft.com/office/drawing/2014/main" id="{F3146703-CA05-4188-8032-5BE844C0514D}"/>
              </a:ext>
            </a:extLst>
          </p:cNvPr>
          <p:cNvSpPr>
            <a:spLocks noGrp="1"/>
          </p:cNvSpPr>
          <p:nvPr>
            <p:ph type="ftr" sz="quarter" idx="11"/>
          </p:nvPr>
        </p:nvSpPr>
        <p:spPr>
          <a:xfrm>
            <a:off x="822959" y="6446838"/>
            <a:ext cx="5113696" cy="365125"/>
          </a:xfrm>
        </p:spPr>
        <p:txBody>
          <a:bodyPr vert="horz" lIns="91440" tIns="45720" rIns="91440" bIns="45720" rtlCol="0" anchor="ctr">
            <a:normAutofit/>
          </a:bodyPr>
          <a:lstStyle/>
          <a:p>
            <a:pPr>
              <a:spcAft>
                <a:spcPts val="600"/>
              </a:spcAft>
            </a:pPr>
            <a:r>
              <a:rPr lang="en-US" sz="900" kern="1200" cap="all" baseline="0" dirty="0">
                <a:solidFill>
                  <a:srgbClr val="FFFFFF"/>
                </a:solidFill>
                <a:latin typeface="+mn-lt"/>
                <a:ea typeface="+mn-ea"/>
                <a:cs typeface="+mn-cs"/>
              </a:rPr>
              <a:t>NSCC MKTG 1010</a:t>
            </a:r>
          </a:p>
        </p:txBody>
      </p:sp>
      <p:sp>
        <p:nvSpPr>
          <p:cNvPr id="3" name="Date Placeholder 2">
            <a:extLst>
              <a:ext uri="{FF2B5EF4-FFF2-40B4-BE49-F238E27FC236}">
                <a16:creationId xmlns:a16="http://schemas.microsoft.com/office/drawing/2014/main" id="{9B7EC7A7-35C9-419F-B0F0-C38442F6D976}"/>
              </a:ext>
            </a:extLst>
          </p:cNvPr>
          <p:cNvSpPr>
            <a:spLocks noGrp="1"/>
          </p:cNvSpPr>
          <p:nvPr>
            <p:ph type="dt" sz="half" idx="10"/>
          </p:nvPr>
        </p:nvSpPr>
        <p:spPr>
          <a:xfrm>
            <a:off x="6163819" y="6446838"/>
            <a:ext cx="1938638" cy="365125"/>
          </a:xfrm>
        </p:spPr>
        <p:txBody>
          <a:bodyPr vert="horz" lIns="91440" tIns="45720" rIns="91440" bIns="45720" rtlCol="0" anchor="ctr">
            <a:normAutofit/>
          </a:bodyPr>
          <a:lstStyle/>
          <a:p>
            <a:pPr>
              <a:spcAft>
                <a:spcPts val="600"/>
              </a:spcAft>
            </a:pPr>
            <a:r>
              <a:rPr lang="en-US" sz="900"/>
              <a:t>Page</a:t>
            </a:r>
          </a:p>
        </p:txBody>
      </p:sp>
      <p:sp>
        <p:nvSpPr>
          <p:cNvPr id="5" name="Slide Number Placeholder 4">
            <a:extLst>
              <a:ext uri="{FF2B5EF4-FFF2-40B4-BE49-F238E27FC236}">
                <a16:creationId xmlns:a16="http://schemas.microsoft.com/office/drawing/2014/main" id="{780AFF36-5DC3-4530-92AC-AC63B8E8268C}"/>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9</a:t>
            </a:fld>
            <a:endParaRPr lang="en-US" sz="1050"/>
          </a:p>
        </p:txBody>
      </p:sp>
    </p:spTree>
    <p:extLst>
      <p:ext uri="{BB962C8B-B14F-4D97-AF65-F5344CB8AC3E}">
        <p14:creationId xmlns:p14="http://schemas.microsoft.com/office/powerpoint/2010/main" val="870064695"/>
      </p:ext>
    </p:extLst>
  </p:cSld>
  <p:clrMapOvr>
    <a:masterClrMapping/>
  </p:clrMapOvr>
</p:sld>
</file>

<file path=ppt/theme/theme1.xml><?xml version="1.0" encoding="utf-8"?>
<a:theme xmlns:a="http://schemas.openxmlformats.org/drawingml/2006/main" name="RetrospectVTI">
  <a:themeElements>
    <a:clrScheme name="Blue">
      <a:dk1>
        <a:srgbClr val="000000"/>
      </a:dk1>
      <a:lt1>
        <a:srgbClr val="FFFFFF"/>
      </a:lt1>
      <a:dk2>
        <a:srgbClr val="153A63"/>
      </a:dk2>
      <a:lt2>
        <a:srgbClr val="DBEFF9"/>
      </a:lt2>
      <a:accent1>
        <a:srgbClr val="0F6FC6"/>
      </a:accent1>
      <a:accent2>
        <a:srgbClr val="009DD9"/>
      </a:accent2>
      <a:accent3>
        <a:srgbClr val="09B8C0"/>
      </a:accent3>
      <a:accent4>
        <a:srgbClr val="0EBC8C"/>
      </a:accent4>
      <a:accent5>
        <a:srgbClr val="71B959"/>
      </a:accent5>
      <a:accent6>
        <a:srgbClr val="96B042"/>
      </a:accent6>
      <a:hlink>
        <a:srgbClr val="C37400"/>
      </a:hlink>
      <a:folHlink>
        <a:srgbClr val="4F9085"/>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5FDE120171EC47B0D19DC8CBB4057B" ma:contentTypeVersion="13" ma:contentTypeDescription="Create a new document." ma:contentTypeScope="" ma:versionID="00a7f9f456310cca96c65931692132b2">
  <xsd:schema xmlns:xsd="http://www.w3.org/2001/XMLSchema" xmlns:xs="http://www.w3.org/2001/XMLSchema" xmlns:p="http://schemas.microsoft.com/office/2006/metadata/properties" xmlns:ns3="62b48444-30a2-4341-afd4-9fcb74898235" xmlns:ns4="04b7586e-ca51-4920-88f8-f80bf2ad52ab" targetNamespace="http://schemas.microsoft.com/office/2006/metadata/properties" ma:root="true" ma:fieldsID="01ae4621e649b937f9a9264ef2a70ba0" ns3:_="" ns4:_="">
    <xsd:import namespace="62b48444-30a2-4341-afd4-9fcb74898235"/>
    <xsd:import namespace="04b7586e-ca51-4920-88f8-f80bf2ad52a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b48444-30a2-4341-afd4-9fcb7489823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b7586e-ca51-4920-88f8-f80bf2ad52a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8581EF-DEC2-4741-9189-F126AA881F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b48444-30a2-4341-afd4-9fcb74898235"/>
    <ds:schemaRef ds:uri="04b7586e-ca51-4920-88f8-f80bf2ad52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C8F6B66-4399-484A-8080-22127F184734}">
  <ds:schemaRefs>
    <ds:schemaRef ds:uri="http://schemas.microsoft.com/office/2006/documentManagement/types"/>
    <ds:schemaRef ds:uri="62b48444-30a2-4341-afd4-9fcb74898235"/>
    <ds:schemaRef ds:uri="http://purl.org/dc/elements/1.1/"/>
    <ds:schemaRef ds:uri="http://schemas.microsoft.com/office/infopath/2007/PartnerControls"/>
    <ds:schemaRef ds:uri="http://schemas.microsoft.com/office/2006/metadata/properties"/>
    <ds:schemaRef ds:uri="http://purl.org/dc/dcmitype/"/>
    <ds:schemaRef ds:uri="http://www.w3.org/XML/1998/namespace"/>
    <ds:schemaRef ds:uri="http://schemas.openxmlformats.org/package/2006/metadata/core-properties"/>
    <ds:schemaRef ds:uri="04b7586e-ca51-4920-88f8-f80bf2ad52ab"/>
    <ds:schemaRef ds:uri="http://purl.org/dc/terms/"/>
  </ds:schemaRefs>
</ds:datastoreItem>
</file>

<file path=customXml/itemProps3.xml><?xml version="1.0" encoding="utf-8"?>
<ds:datastoreItem xmlns:ds="http://schemas.openxmlformats.org/officeDocument/2006/customXml" ds:itemID="{EC6DCA1A-79B8-47B1-A6D6-D8F072FCEA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8774</TotalTime>
  <Words>2708</Words>
  <Application>Microsoft Office PowerPoint</Application>
  <PresentationFormat>On-screen Show (4:3)</PresentationFormat>
  <Paragraphs>254</Paragraphs>
  <Slides>22</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Arial</vt:lpstr>
      <vt:lpstr>Avenir Next LT Pro</vt:lpstr>
      <vt:lpstr>Avenir Next LT Pro Light</vt:lpstr>
      <vt:lpstr>Barlow</vt:lpstr>
      <vt:lpstr>Calibri</vt:lpstr>
      <vt:lpstr>Century Gothic</vt:lpstr>
      <vt:lpstr>GillSans Light</vt:lpstr>
      <vt:lpstr>Roboto</vt:lpstr>
      <vt:lpstr>Tahoma</vt:lpstr>
      <vt:lpstr>RetrospectVTI</vt:lpstr>
      <vt:lpstr>Introduction to Marketing</vt:lpstr>
      <vt:lpstr>Why is a Market Strategy Important?</vt:lpstr>
      <vt:lpstr>What is Strategy?</vt:lpstr>
      <vt:lpstr>Strategy Identifies Where We Will Compete</vt:lpstr>
      <vt:lpstr>Strategy Describes Unique  Value for Customers</vt:lpstr>
      <vt:lpstr>Strategy Explains How the Co’s Assets Will Create Unique Value</vt:lpstr>
      <vt:lpstr>Strategy Determines How the Co. Will Sustain Unique Value</vt:lpstr>
      <vt:lpstr>Mission Statement</vt:lpstr>
      <vt:lpstr>Marketing Planning Process </vt:lpstr>
      <vt:lpstr>Situation Analysis: SWOT</vt:lpstr>
      <vt:lpstr>External Factors: </vt:lpstr>
      <vt:lpstr>SWOT Example For a College</vt:lpstr>
      <vt:lpstr>Situation Analysis: BCG Growth-Share Matrix</vt:lpstr>
      <vt:lpstr>Situation Analysis: Strategic Opportunity Matrix</vt:lpstr>
      <vt:lpstr>Situation Analysis: Customer Personas</vt:lpstr>
      <vt:lpstr>Customer Relationships Management</vt:lpstr>
      <vt:lpstr>Growth Strategies</vt:lpstr>
      <vt:lpstr>Effective Objectives are:</vt:lpstr>
      <vt:lpstr>Aligning Annual Company and Marketing Objectives: Ex # 1</vt:lpstr>
      <vt:lpstr>Aligning Annual Company and Marketing Objectives: Ex #2</vt:lpstr>
      <vt:lpstr>Implementation and Budget</vt:lpstr>
      <vt:lpstr>Return on Marketing Investment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Marketing</dc:title>
  <dc:creator>Jules Fauteux</dc:creator>
  <cp:lastModifiedBy>Evans,Deirdre</cp:lastModifiedBy>
  <cp:revision>5</cp:revision>
  <dcterms:created xsi:type="dcterms:W3CDTF">2020-07-27T15:26:05Z</dcterms:created>
  <dcterms:modified xsi:type="dcterms:W3CDTF">2025-09-01T15:42:43Z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0x010100425FDE120171EC47B0D19DC8CBB4057B</vt:lpwstr>
  </property>
</Properties>
</file>