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Lst>
  <p:notesMasterIdLst>
    <p:notesMasterId r:id="rId36"/>
  </p:notesMasterIdLst>
  <p:sldIdLst>
    <p:sldId id="258" r:id="rId5"/>
    <p:sldId id="289" r:id="rId6"/>
    <p:sldId id="290" r:id="rId7"/>
    <p:sldId id="300" r:id="rId8"/>
    <p:sldId id="292" r:id="rId9"/>
    <p:sldId id="293" r:id="rId10"/>
    <p:sldId id="313" r:id="rId11"/>
    <p:sldId id="294" r:id="rId12"/>
    <p:sldId id="351" r:id="rId13"/>
    <p:sldId id="348" r:id="rId14"/>
    <p:sldId id="349" r:id="rId15"/>
    <p:sldId id="322" r:id="rId16"/>
    <p:sldId id="296" r:id="rId17"/>
    <p:sldId id="291" r:id="rId18"/>
    <p:sldId id="297" r:id="rId19"/>
    <p:sldId id="354" r:id="rId20"/>
    <p:sldId id="298" r:id="rId21"/>
    <p:sldId id="353" r:id="rId22"/>
    <p:sldId id="323" r:id="rId23"/>
    <p:sldId id="305" r:id="rId24"/>
    <p:sldId id="316" r:id="rId25"/>
    <p:sldId id="319" r:id="rId26"/>
    <p:sldId id="308" r:id="rId27"/>
    <p:sldId id="320" r:id="rId28"/>
    <p:sldId id="321" r:id="rId29"/>
    <p:sldId id="318" r:id="rId30"/>
    <p:sldId id="301" r:id="rId31"/>
    <p:sldId id="303" r:id="rId32"/>
    <p:sldId id="304" r:id="rId33"/>
    <p:sldId id="355" r:id="rId34"/>
    <p:sldId id="31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E44AE1-0E7F-44BC-9B5F-A5BAAC6CA54C}" v="13" dt="2025-09-01T17:12:47.517"/>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8" autoAdjust="0"/>
    <p:restoredTop sz="94660"/>
  </p:normalViewPr>
  <p:slideViewPr>
    <p:cSldViewPr snapToGrid="0">
      <p:cViewPr varScale="1">
        <p:scale>
          <a:sx n="45" d="100"/>
          <a:sy n="45" d="100"/>
        </p:scale>
        <p:origin x="48" y="240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s,Deirdre" userId="4355edae-05e5-43ba-ae8e-e1dee4947082" providerId="ADAL" clId="{30228806-2695-4A20-88D2-7C73382B17DC}"/>
    <pc:docChg chg="modSld">
      <pc:chgData name="Evans,Deirdre" userId="4355edae-05e5-43ba-ae8e-e1dee4947082" providerId="ADAL" clId="{30228806-2695-4A20-88D2-7C73382B17DC}" dt="2022-11-02T12:20:01.972" v="1" actId="1076"/>
      <pc:docMkLst>
        <pc:docMk/>
      </pc:docMkLst>
      <pc:sldChg chg="modSp mod">
        <pc:chgData name="Evans,Deirdre" userId="4355edae-05e5-43ba-ae8e-e1dee4947082" providerId="ADAL" clId="{30228806-2695-4A20-88D2-7C73382B17DC}" dt="2022-11-02T12:20:01.972" v="1" actId="1076"/>
        <pc:sldMkLst>
          <pc:docMk/>
          <pc:sldMk cId="0" sldId="349"/>
        </pc:sldMkLst>
      </pc:sldChg>
    </pc:docChg>
  </pc:docChgLst>
  <pc:docChgLst>
    <pc:chgData name="Deirdre Evans" userId="4355edae-05e5-43ba-ae8e-e1dee4947082" providerId="ADAL" clId="{C8207F02-176E-4B3E-ACAF-6A087902C6CD}"/>
    <pc:docChg chg="modSld">
      <pc:chgData name="Deirdre Evans" userId="4355edae-05e5-43ba-ae8e-e1dee4947082" providerId="ADAL" clId="{C8207F02-176E-4B3E-ACAF-6A087902C6CD}" dt="2023-11-03T12:54:42.772" v="1" actId="1076"/>
      <pc:docMkLst>
        <pc:docMk/>
      </pc:docMkLst>
      <pc:sldChg chg="modSp mod">
        <pc:chgData name="Deirdre Evans" userId="4355edae-05e5-43ba-ae8e-e1dee4947082" providerId="ADAL" clId="{C8207F02-176E-4B3E-ACAF-6A087902C6CD}" dt="2023-11-03T12:54:42.772" v="1" actId="1076"/>
        <pc:sldMkLst>
          <pc:docMk/>
          <pc:sldMk cId="0" sldId="349"/>
        </pc:sldMkLst>
      </pc:sldChg>
    </pc:docChg>
  </pc:docChgLst>
  <pc:docChgLst>
    <pc:chgData name="Evans,Deirdre" userId="4355edae-05e5-43ba-ae8e-e1dee4947082" providerId="ADAL" clId="{FE5CE667-EEC7-4C1F-8C35-47E6B6E81AFE}"/>
    <pc:docChg chg="custSel modSld">
      <pc:chgData name="Evans,Deirdre" userId="4355edae-05e5-43ba-ae8e-e1dee4947082" providerId="ADAL" clId="{FE5CE667-EEC7-4C1F-8C35-47E6B6E81AFE}" dt="2022-10-31T13:11:54.413" v="75" actId="20577"/>
      <pc:docMkLst>
        <pc:docMk/>
      </pc:docMkLst>
      <pc:sldChg chg="modSp mod">
        <pc:chgData name="Evans,Deirdre" userId="4355edae-05e5-43ba-ae8e-e1dee4947082" providerId="ADAL" clId="{FE5CE667-EEC7-4C1F-8C35-47E6B6E81AFE}" dt="2022-10-31T13:11:54.413" v="75" actId="20577"/>
        <pc:sldMkLst>
          <pc:docMk/>
          <pc:sldMk cId="0" sldId="348"/>
        </pc:sldMkLst>
      </pc:sldChg>
    </pc:docChg>
  </pc:docChgLst>
  <pc:docChgLst>
    <pc:chgData name="Evans,Deirdre" userId="4355edae-05e5-43ba-ae8e-e1dee4947082" providerId="ADAL" clId="{A74954DC-BEF9-4A28-B51F-1000684855B0}"/>
    <pc:docChg chg="addSld delSld modSld">
      <pc:chgData name="Evans,Deirdre" userId="4355edae-05e5-43ba-ae8e-e1dee4947082" providerId="ADAL" clId="{A74954DC-BEF9-4A28-B51F-1000684855B0}" dt="2022-03-08T19:10:36.925" v="7" actId="1076"/>
      <pc:docMkLst>
        <pc:docMk/>
      </pc:docMkLst>
      <pc:sldChg chg="del">
        <pc:chgData name="Evans,Deirdre" userId="4355edae-05e5-43ba-ae8e-e1dee4947082" providerId="ADAL" clId="{A74954DC-BEF9-4A28-B51F-1000684855B0}" dt="2022-03-08T18:37:04.484" v="0" actId="2696"/>
        <pc:sldMkLst>
          <pc:docMk/>
          <pc:sldMk cId="72416899" sldId="314"/>
        </pc:sldMkLst>
      </pc:sldChg>
      <pc:sldChg chg="delSp add setBg delDesignElem">
        <pc:chgData name="Evans,Deirdre" userId="4355edae-05e5-43ba-ae8e-e1dee4947082" providerId="ADAL" clId="{A74954DC-BEF9-4A28-B51F-1000684855B0}" dt="2022-03-08T18:37:17.774" v="3"/>
        <pc:sldMkLst>
          <pc:docMk/>
          <pc:sldMk cId="2477679719" sldId="314"/>
        </pc:sldMkLst>
      </pc:sldChg>
      <pc:sldChg chg="addSp modSp">
        <pc:chgData name="Evans,Deirdre" userId="4355edae-05e5-43ba-ae8e-e1dee4947082" providerId="ADAL" clId="{A74954DC-BEF9-4A28-B51F-1000684855B0}" dt="2022-03-08T18:59:29.561" v="5" actId="5736"/>
        <pc:sldMkLst>
          <pc:docMk/>
          <pc:sldMk cId="0" sldId="348"/>
        </pc:sldMkLst>
      </pc:sldChg>
      <pc:sldChg chg="modSp mod">
        <pc:chgData name="Evans,Deirdre" userId="4355edae-05e5-43ba-ae8e-e1dee4947082" providerId="ADAL" clId="{A74954DC-BEF9-4A28-B51F-1000684855B0}" dt="2022-03-08T19:10:36.925" v="7" actId="1076"/>
        <pc:sldMkLst>
          <pc:docMk/>
          <pc:sldMk cId="0" sldId="349"/>
        </pc:sldMkLst>
      </pc:sldChg>
      <pc:sldChg chg="del">
        <pc:chgData name="Evans,Deirdre" userId="4355edae-05e5-43ba-ae8e-e1dee4947082" providerId="ADAL" clId="{A74954DC-BEF9-4A28-B51F-1000684855B0}" dt="2022-03-08T18:37:04.484" v="0" actId="2696"/>
        <pc:sldMkLst>
          <pc:docMk/>
          <pc:sldMk cId="1530975371" sldId="350"/>
        </pc:sldMkLst>
      </pc:sldChg>
      <pc:sldChg chg="add">
        <pc:chgData name="Evans,Deirdre" userId="4355edae-05e5-43ba-ae8e-e1dee4947082" providerId="ADAL" clId="{A74954DC-BEF9-4A28-B51F-1000684855B0}" dt="2022-03-08T18:37:17.774" v="3"/>
        <pc:sldMkLst>
          <pc:docMk/>
          <pc:sldMk cId="1683234802" sldId="350"/>
        </pc:sldMkLst>
      </pc:sldChg>
      <pc:sldChg chg="del">
        <pc:chgData name="Evans,Deirdre" userId="4355edae-05e5-43ba-ae8e-e1dee4947082" providerId="ADAL" clId="{A74954DC-BEF9-4A28-B51F-1000684855B0}" dt="2022-03-08T18:37:04.484" v="0" actId="2696"/>
        <pc:sldMkLst>
          <pc:docMk/>
          <pc:sldMk cId="302459991" sldId="352"/>
        </pc:sldMkLst>
      </pc:sldChg>
      <pc:sldChg chg="delSp add setBg delDesignElem">
        <pc:chgData name="Evans,Deirdre" userId="4355edae-05e5-43ba-ae8e-e1dee4947082" providerId="ADAL" clId="{A74954DC-BEF9-4A28-B51F-1000684855B0}" dt="2022-03-08T18:37:17.774" v="3"/>
        <pc:sldMkLst>
          <pc:docMk/>
          <pc:sldMk cId="2712614246" sldId="352"/>
        </pc:sldMkLst>
      </pc:sldChg>
    </pc:docChg>
  </pc:docChgLst>
  <pc:docChgLst>
    <pc:chgData name="Deirdre Evans" userId="4355edae-05e5-43ba-ae8e-e1dee4947082" providerId="ADAL" clId="{4D5BF150-8F87-4414-83DD-38CA1D3D6D91}"/>
    <pc:docChg chg="modSld">
      <pc:chgData name="Deirdre Evans" userId="4355edae-05e5-43ba-ae8e-e1dee4947082" providerId="ADAL" clId="{4D5BF150-8F87-4414-83DD-38CA1D3D6D91}" dt="2023-11-01T14:26:53.440" v="1" actId="1076"/>
      <pc:docMkLst>
        <pc:docMk/>
      </pc:docMkLst>
      <pc:sldChg chg="modSp mod">
        <pc:chgData name="Deirdre Evans" userId="4355edae-05e5-43ba-ae8e-e1dee4947082" providerId="ADAL" clId="{4D5BF150-8F87-4414-83DD-38CA1D3D6D91}" dt="2023-11-01T14:26:53.440" v="1" actId="1076"/>
        <pc:sldMkLst>
          <pc:docMk/>
          <pc:sldMk cId="0" sldId="349"/>
        </pc:sldMkLst>
      </pc:sldChg>
    </pc:docChg>
  </pc:docChgLst>
  <pc:docChgLst>
    <pc:chgData name="Evans,Deirdre" userId="4355edae-05e5-43ba-ae8e-e1dee4947082" providerId="ADAL" clId="{351FF0DF-057A-41ED-B212-98052B5E16B0}"/>
    <pc:docChg chg="modSld">
      <pc:chgData name="Evans,Deirdre" userId="4355edae-05e5-43ba-ae8e-e1dee4947082" providerId="ADAL" clId="{351FF0DF-057A-41ED-B212-98052B5E16B0}" dt="2023-11-06T15:11:41.740" v="2" actId="1076"/>
      <pc:docMkLst>
        <pc:docMk/>
      </pc:docMkLst>
      <pc:sldChg chg="modSp mod">
        <pc:chgData name="Evans,Deirdre" userId="4355edae-05e5-43ba-ae8e-e1dee4947082" providerId="ADAL" clId="{351FF0DF-057A-41ED-B212-98052B5E16B0}" dt="2023-11-06T15:11:41.740" v="2" actId="1076"/>
        <pc:sldMkLst>
          <pc:docMk/>
          <pc:sldMk cId="0" sldId="349"/>
        </pc:sldMkLst>
      </pc:sldChg>
    </pc:docChg>
  </pc:docChgLst>
  <pc:docChgLst>
    <pc:chgData name="Evans,Deirdre" userId="4355edae-05e5-43ba-ae8e-e1dee4947082" providerId="ADAL" clId="{B85DC55C-E40E-4CCA-A6F1-0E6CDFAD7445}"/>
    <pc:docChg chg="modSld">
      <pc:chgData name="Evans,Deirdre" userId="4355edae-05e5-43ba-ae8e-e1dee4947082" providerId="ADAL" clId="{B85DC55C-E40E-4CCA-A6F1-0E6CDFAD7445}" dt="2021-11-18T15:23:31.802" v="0" actId="14734"/>
      <pc:docMkLst>
        <pc:docMk/>
      </pc:docMkLst>
      <pc:sldChg chg="modSp mod">
        <pc:chgData name="Evans,Deirdre" userId="4355edae-05e5-43ba-ae8e-e1dee4947082" providerId="ADAL" clId="{B85DC55C-E40E-4CCA-A6F1-0E6CDFAD7445}" dt="2021-11-18T15:23:31.802" v="0" actId="14734"/>
        <pc:sldMkLst>
          <pc:docMk/>
          <pc:sldMk cId="1530975371" sldId="350"/>
        </pc:sldMkLst>
      </pc:sldChg>
    </pc:docChg>
  </pc:docChgLst>
  <pc:docChgLst>
    <pc:chgData name="Evans,Deirdre" userId="4355edae-05e5-43ba-ae8e-e1dee4947082" providerId="ADAL" clId="{72E44AE1-0E7F-44BC-9B5F-A5BAAC6CA54C}"/>
    <pc:docChg chg="undo custSel addSld delSld modSld">
      <pc:chgData name="Evans,Deirdre" userId="4355edae-05e5-43ba-ae8e-e1dee4947082" providerId="ADAL" clId="{72E44AE1-0E7F-44BC-9B5F-A5BAAC6CA54C}" dt="2025-09-01T17:13:29.736" v="130" actId="47"/>
      <pc:docMkLst>
        <pc:docMk/>
      </pc:docMkLst>
      <pc:sldChg chg="modSp mod">
        <pc:chgData name="Evans,Deirdre" userId="4355edae-05e5-43ba-ae8e-e1dee4947082" providerId="ADAL" clId="{72E44AE1-0E7F-44BC-9B5F-A5BAAC6CA54C}" dt="2025-09-01T16:59:15.049" v="4" actId="27636"/>
        <pc:sldMkLst>
          <pc:docMk/>
          <pc:sldMk cId="2068434051" sldId="291"/>
        </pc:sldMkLst>
        <pc:spChg chg="mod">
          <ac:chgData name="Evans,Deirdre" userId="4355edae-05e5-43ba-ae8e-e1dee4947082" providerId="ADAL" clId="{72E44AE1-0E7F-44BC-9B5F-A5BAAC6CA54C}" dt="2025-09-01T16:59:15.049" v="4" actId="27636"/>
          <ac:spMkLst>
            <pc:docMk/>
            <pc:sldMk cId="2068434051" sldId="291"/>
            <ac:spMk id="3" creationId="{00000000-0000-0000-0000-000000000000}"/>
          </ac:spMkLst>
        </pc:spChg>
      </pc:sldChg>
      <pc:sldChg chg="addSp delSp modSp mod">
        <pc:chgData name="Evans,Deirdre" userId="4355edae-05e5-43ba-ae8e-e1dee4947082" providerId="ADAL" clId="{72E44AE1-0E7F-44BC-9B5F-A5BAAC6CA54C}" dt="2025-09-01T16:58:03.660" v="2" actId="26606"/>
        <pc:sldMkLst>
          <pc:docMk/>
          <pc:sldMk cId="2542457361" sldId="300"/>
        </pc:sldMkLst>
        <pc:spChg chg="mod">
          <ac:chgData name="Evans,Deirdre" userId="4355edae-05e5-43ba-ae8e-e1dee4947082" providerId="ADAL" clId="{72E44AE1-0E7F-44BC-9B5F-A5BAAC6CA54C}" dt="2025-09-01T16:58:03.660" v="2" actId="26606"/>
          <ac:spMkLst>
            <pc:docMk/>
            <pc:sldMk cId="2542457361" sldId="300"/>
            <ac:spMk id="2" creationId="{00000000-0000-0000-0000-000000000000}"/>
          </ac:spMkLst>
        </pc:spChg>
        <pc:spChg chg="del">
          <ac:chgData name="Evans,Deirdre" userId="4355edae-05e5-43ba-ae8e-e1dee4947082" providerId="ADAL" clId="{72E44AE1-0E7F-44BC-9B5F-A5BAAC6CA54C}" dt="2025-09-01T16:58:03.660" v="2" actId="26606"/>
          <ac:spMkLst>
            <pc:docMk/>
            <pc:sldMk cId="2542457361" sldId="300"/>
            <ac:spMk id="9" creationId="{88F0A37D-2337-4AAF-98B0-7E4E9B98719A}"/>
          </ac:spMkLst>
        </pc:spChg>
        <pc:spChg chg="del">
          <ac:chgData name="Evans,Deirdre" userId="4355edae-05e5-43ba-ae8e-e1dee4947082" providerId="ADAL" clId="{72E44AE1-0E7F-44BC-9B5F-A5BAAC6CA54C}" dt="2025-09-01T16:58:03.660" v="2" actId="26606"/>
          <ac:spMkLst>
            <pc:docMk/>
            <pc:sldMk cId="2542457361" sldId="300"/>
            <ac:spMk id="13" creationId="{F7234D70-FB65-4E99-985E-64D219674D45}"/>
          </ac:spMkLst>
        </pc:spChg>
        <pc:spChg chg="add">
          <ac:chgData name="Evans,Deirdre" userId="4355edae-05e5-43ba-ae8e-e1dee4947082" providerId="ADAL" clId="{72E44AE1-0E7F-44BC-9B5F-A5BAAC6CA54C}" dt="2025-09-01T16:58:03.660" v="2" actId="26606"/>
          <ac:spMkLst>
            <pc:docMk/>
            <pc:sldMk cId="2542457361" sldId="300"/>
            <ac:spMk id="18" creationId="{39E3965E-AC41-4711-9D10-E25ABB132D86}"/>
          </ac:spMkLst>
        </pc:spChg>
        <pc:spChg chg="add">
          <ac:chgData name="Evans,Deirdre" userId="4355edae-05e5-43ba-ae8e-e1dee4947082" providerId="ADAL" clId="{72E44AE1-0E7F-44BC-9B5F-A5BAAC6CA54C}" dt="2025-09-01T16:58:03.660" v="2" actId="26606"/>
          <ac:spMkLst>
            <pc:docMk/>
            <pc:sldMk cId="2542457361" sldId="300"/>
            <ac:spMk id="22" creationId="{B4D0E555-16F6-44D0-BF56-AF5FF5BDE9D6}"/>
          </ac:spMkLst>
        </pc:spChg>
        <pc:spChg chg="add">
          <ac:chgData name="Evans,Deirdre" userId="4355edae-05e5-43ba-ae8e-e1dee4947082" providerId="ADAL" clId="{72E44AE1-0E7F-44BC-9B5F-A5BAAC6CA54C}" dt="2025-09-01T16:58:03.660" v="2" actId="26606"/>
          <ac:spMkLst>
            <pc:docMk/>
            <pc:sldMk cId="2542457361" sldId="300"/>
            <ac:spMk id="24" creationId="{8117041D-1A7B-4ECA-AB68-3CFDB6726B8E}"/>
          </ac:spMkLst>
        </pc:spChg>
        <pc:graphicFrameChg chg="add mod modGraphic">
          <ac:chgData name="Evans,Deirdre" userId="4355edae-05e5-43ba-ae8e-e1dee4947082" providerId="ADAL" clId="{72E44AE1-0E7F-44BC-9B5F-A5BAAC6CA54C}" dt="2025-09-01T16:58:03.660" v="2" actId="26606"/>
          <ac:graphicFrameMkLst>
            <pc:docMk/>
            <pc:sldMk cId="2542457361" sldId="300"/>
            <ac:graphicFrameMk id="3" creationId="{E6CDB382-A3B2-97D0-9E9F-6B90A333049D}"/>
          </ac:graphicFrameMkLst>
        </pc:graphicFrameChg>
        <pc:graphicFrameChg chg="del">
          <ac:chgData name="Evans,Deirdre" userId="4355edae-05e5-43ba-ae8e-e1dee4947082" providerId="ADAL" clId="{72E44AE1-0E7F-44BC-9B5F-A5BAAC6CA54C}" dt="2025-09-01T16:57:58.690" v="0" actId="478"/>
          <ac:graphicFrameMkLst>
            <pc:docMk/>
            <pc:sldMk cId="2542457361" sldId="300"/>
            <ac:graphicFrameMk id="4" creationId="{00000000-0000-0000-0000-000000000000}"/>
          </ac:graphicFrameMkLst>
        </pc:graphicFrameChg>
        <pc:cxnChg chg="del">
          <ac:chgData name="Evans,Deirdre" userId="4355edae-05e5-43ba-ae8e-e1dee4947082" providerId="ADAL" clId="{72E44AE1-0E7F-44BC-9B5F-A5BAAC6CA54C}" dt="2025-09-01T16:58:03.660" v="2" actId="26606"/>
          <ac:cxnSpMkLst>
            <pc:docMk/>
            <pc:sldMk cId="2542457361" sldId="300"/>
            <ac:cxnSpMk id="11" creationId="{F15CCCF0-E573-463A-9760-1FDC0B2CFBD7}"/>
          </ac:cxnSpMkLst>
        </pc:cxnChg>
        <pc:cxnChg chg="add">
          <ac:chgData name="Evans,Deirdre" userId="4355edae-05e5-43ba-ae8e-e1dee4947082" providerId="ADAL" clId="{72E44AE1-0E7F-44BC-9B5F-A5BAAC6CA54C}" dt="2025-09-01T16:58:03.660" v="2" actId="26606"/>
          <ac:cxnSpMkLst>
            <pc:docMk/>
            <pc:sldMk cId="2542457361" sldId="300"/>
            <ac:cxnSpMk id="20" creationId="{1F5DC8C3-BA5F-4EED-BB9A-A14272BD82A1}"/>
          </ac:cxnSpMkLst>
        </pc:cxnChg>
        <pc:cxnChg chg="add">
          <ac:chgData name="Evans,Deirdre" userId="4355edae-05e5-43ba-ae8e-e1dee4947082" providerId="ADAL" clId="{72E44AE1-0E7F-44BC-9B5F-A5BAAC6CA54C}" dt="2025-09-01T16:58:03.660" v="2" actId="26606"/>
          <ac:cxnSpMkLst>
            <pc:docMk/>
            <pc:sldMk cId="2542457361" sldId="300"/>
            <ac:cxnSpMk id="26" creationId="{ABCD2462-4C1E-401A-AC2D-F799A138B245}"/>
          </ac:cxnSpMkLst>
        </pc:cxnChg>
      </pc:sldChg>
      <pc:sldChg chg="modSp mod">
        <pc:chgData name="Evans,Deirdre" userId="4355edae-05e5-43ba-ae8e-e1dee4947082" providerId="ADAL" clId="{72E44AE1-0E7F-44BC-9B5F-A5BAAC6CA54C}" dt="2025-09-01T17:09:10.877" v="61" actId="20577"/>
        <pc:sldMkLst>
          <pc:docMk/>
          <pc:sldMk cId="3798822430" sldId="303"/>
        </pc:sldMkLst>
        <pc:spChg chg="mod">
          <ac:chgData name="Evans,Deirdre" userId="4355edae-05e5-43ba-ae8e-e1dee4947082" providerId="ADAL" clId="{72E44AE1-0E7F-44BC-9B5F-A5BAAC6CA54C}" dt="2025-09-01T17:09:10.877" v="61" actId="20577"/>
          <ac:spMkLst>
            <pc:docMk/>
            <pc:sldMk cId="3798822430" sldId="303"/>
            <ac:spMk id="3" creationId="{00000000-0000-0000-0000-000000000000}"/>
          </ac:spMkLst>
        </pc:spChg>
      </pc:sldChg>
      <pc:sldChg chg="modSp mod">
        <pc:chgData name="Evans,Deirdre" userId="4355edae-05e5-43ba-ae8e-e1dee4947082" providerId="ADAL" clId="{72E44AE1-0E7F-44BC-9B5F-A5BAAC6CA54C}" dt="2025-09-01T17:11:29.488" v="113" actId="27636"/>
        <pc:sldMkLst>
          <pc:docMk/>
          <pc:sldMk cId="4198215267" sldId="304"/>
        </pc:sldMkLst>
        <pc:spChg chg="mod">
          <ac:chgData name="Evans,Deirdre" userId="4355edae-05e5-43ba-ae8e-e1dee4947082" providerId="ADAL" clId="{72E44AE1-0E7F-44BC-9B5F-A5BAAC6CA54C}" dt="2025-09-01T17:10:09.924" v="72" actId="20577"/>
          <ac:spMkLst>
            <pc:docMk/>
            <pc:sldMk cId="4198215267" sldId="304"/>
            <ac:spMk id="2" creationId="{00000000-0000-0000-0000-000000000000}"/>
          </ac:spMkLst>
        </pc:spChg>
        <pc:spChg chg="mod">
          <ac:chgData name="Evans,Deirdre" userId="4355edae-05e5-43ba-ae8e-e1dee4947082" providerId="ADAL" clId="{72E44AE1-0E7F-44BC-9B5F-A5BAAC6CA54C}" dt="2025-09-01T17:11:29.488" v="113" actId="27636"/>
          <ac:spMkLst>
            <pc:docMk/>
            <pc:sldMk cId="4198215267" sldId="304"/>
            <ac:spMk id="3" creationId="{00000000-0000-0000-0000-000000000000}"/>
          </ac:spMkLst>
        </pc:spChg>
      </pc:sldChg>
      <pc:sldChg chg="del">
        <pc:chgData name="Evans,Deirdre" userId="4355edae-05e5-43ba-ae8e-e1dee4947082" providerId="ADAL" clId="{72E44AE1-0E7F-44BC-9B5F-A5BAAC6CA54C}" dt="2025-09-01T17:13:29.736" v="130" actId="47"/>
        <pc:sldMkLst>
          <pc:docMk/>
          <pc:sldMk cId="2477679719" sldId="314"/>
        </pc:sldMkLst>
      </pc:sldChg>
      <pc:sldChg chg="del">
        <pc:chgData name="Evans,Deirdre" userId="4355edae-05e5-43ba-ae8e-e1dee4947082" providerId="ADAL" clId="{72E44AE1-0E7F-44BC-9B5F-A5BAAC6CA54C}" dt="2025-09-01T17:13:24.955" v="128" actId="47"/>
        <pc:sldMkLst>
          <pc:docMk/>
          <pc:sldMk cId="1683234802" sldId="350"/>
        </pc:sldMkLst>
      </pc:sldChg>
      <pc:sldChg chg="del">
        <pc:chgData name="Evans,Deirdre" userId="4355edae-05e5-43ba-ae8e-e1dee4947082" providerId="ADAL" clId="{72E44AE1-0E7F-44BC-9B5F-A5BAAC6CA54C}" dt="2025-09-01T17:13:27.270" v="129" actId="47"/>
        <pc:sldMkLst>
          <pc:docMk/>
          <pc:sldMk cId="2712614246" sldId="352"/>
        </pc:sldMkLst>
      </pc:sldChg>
      <pc:sldChg chg="addSp delSp modSp new mod setBg">
        <pc:chgData name="Evans,Deirdre" userId="4355edae-05e5-43ba-ae8e-e1dee4947082" providerId="ADAL" clId="{72E44AE1-0E7F-44BC-9B5F-A5BAAC6CA54C}" dt="2025-09-01T17:00:34.366" v="10" actId="26606"/>
        <pc:sldMkLst>
          <pc:docMk/>
          <pc:sldMk cId="1347146898" sldId="353"/>
        </pc:sldMkLst>
        <pc:spChg chg="mod">
          <ac:chgData name="Evans,Deirdre" userId="4355edae-05e5-43ba-ae8e-e1dee4947082" providerId="ADAL" clId="{72E44AE1-0E7F-44BC-9B5F-A5BAAC6CA54C}" dt="2025-09-01T17:00:34.366" v="10" actId="26606"/>
          <ac:spMkLst>
            <pc:docMk/>
            <pc:sldMk cId="1347146898" sldId="353"/>
            <ac:spMk id="2" creationId="{C4072BC0-3883-9CFA-6AA8-124E5A1932E2}"/>
          </ac:spMkLst>
        </pc:spChg>
        <pc:spChg chg="del">
          <ac:chgData name="Evans,Deirdre" userId="4355edae-05e5-43ba-ae8e-e1dee4947082" providerId="ADAL" clId="{72E44AE1-0E7F-44BC-9B5F-A5BAAC6CA54C}" dt="2025-09-01T17:00:13.425" v="6"/>
          <ac:spMkLst>
            <pc:docMk/>
            <pc:sldMk cId="1347146898" sldId="353"/>
            <ac:spMk id="3" creationId="{5ADBF98D-3DF4-809C-1EF6-147C0BAEEFCB}"/>
          </ac:spMkLst>
        </pc:spChg>
        <pc:spChg chg="mod">
          <ac:chgData name="Evans,Deirdre" userId="4355edae-05e5-43ba-ae8e-e1dee4947082" providerId="ADAL" clId="{72E44AE1-0E7F-44BC-9B5F-A5BAAC6CA54C}" dt="2025-09-01T17:00:34.366" v="10" actId="26606"/>
          <ac:spMkLst>
            <pc:docMk/>
            <pc:sldMk cId="1347146898" sldId="353"/>
            <ac:spMk id="4" creationId="{9C0AF687-7936-3BEB-2948-B4D0E4E84323}"/>
          </ac:spMkLst>
        </pc:spChg>
        <pc:spChg chg="mod">
          <ac:chgData name="Evans,Deirdre" userId="4355edae-05e5-43ba-ae8e-e1dee4947082" providerId="ADAL" clId="{72E44AE1-0E7F-44BC-9B5F-A5BAAC6CA54C}" dt="2025-09-01T17:00:34.366" v="10" actId="26606"/>
          <ac:spMkLst>
            <pc:docMk/>
            <pc:sldMk cId="1347146898" sldId="353"/>
            <ac:spMk id="5" creationId="{B5D7AD3E-653C-EE5D-9F83-163438412B44}"/>
          </ac:spMkLst>
        </pc:spChg>
        <pc:spChg chg="mod">
          <ac:chgData name="Evans,Deirdre" userId="4355edae-05e5-43ba-ae8e-e1dee4947082" providerId="ADAL" clId="{72E44AE1-0E7F-44BC-9B5F-A5BAAC6CA54C}" dt="2025-09-01T17:00:34.366" v="10" actId="26606"/>
          <ac:spMkLst>
            <pc:docMk/>
            <pc:sldMk cId="1347146898" sldId="353"/>
            <ac:spMk id="6" creationId="{58E09B79-C873-E479-099E-B18FAACC8F94}"/>
          </ac:spMkLst>
        </pc:spChg>
        <pc:spChg chg="add">
          <ac:chgData name="Evans,Deirdre" userId="4355edae-05e5-43ba-ae8e-e1dee4947082" providerId="ADAL" clId="{72E44AE1-0E7F-44BC-9B5F-A5BAAC6CA54C}" dt="2025-09-01T17:00:34.366" v="10" actId="26606"/>
          <ac:spMkLst>
            <pc:docMk/>
            <pc:sldMk cId="1347146898" sldId="353"/>
            <ac:spMk id="12" creationId="{39E3965E-AC41-4711-9D10-E25ABB132D86}"/>
          </ac:spMkLst>
        </pc:spChg>
        <pc:spChg chg="add">
          <ac:chgData name="Evans,Deirdre" userId="4355edae-05e5-43ba-ae8e-e1dee4947082" providerId="ADAL" clId="{72E44AE1-0E7F-44BC-9B5F-A5BAAC6CA54C}" dt="2025-09-01T17:00:34.366" v="10" actId="26606"/>
          <ac:spMkLst>
            <pc:docMk/>
            <pc:sldMk cId="1347146898" sldId="353"/>
            <ac:spMk id="16" creationId="{B4D0E555-16F6-44D0-BF56-AF5FF5BDE9D6}"/>
          </ac:spMkLst>
        </pc:spChg>
        <pc:spChg chg="add">
          <ac:chgData name="Evans,Deirdre" userId="4355edae-05e5-43ba-ae8e-e1dee4947082" providerId="ADAL" clId="{72E44AE1-0E7F-44BC-9B5F-A5BAAC6CA54C}" dt="2025-09-01T17:00:34.366" v="10" actId="26606"/>
          <ac:spMkLst>
            <pc:docMk/>
            <pc:sldMk cId="1347146898" sldId="353"/>
            <ac:spMk id="18" creationId="{8117041D-1A7B-4ECA-AB68-3CFDB6726B8E}"/>
          </ac:spMkLst>
        </pc:spChg>
        <pc:graphicFrameChg chg="add mod ord">
          <ac:chgData name="Evans,Deirdre" userId="4355edae-05e5-43ba-ae8e-e1dee4947082" providerId="ADAL" clId="{72E44AE1-0E7F-44BC-9B5F-A5BAAC6CA54C}" dt="2025-09-01T17:00:34.366" v="10" actId="26606"/>
          <ac:graphicFrameMkLst>
            <pc:docMk/>
            <pc:sldMk cId="1347146898" sldId="353"/>
            <ac:graphicFrameMk id="7" creationId="{5C184DAA-45C3-DDE5-7EED-E0CB8A0284BD}"/>
          </ac:graphicFrameMkLst>
        </pc:graphicFrameChg>
        <pc:cxnChg chg="add">
          <ac:chgData name="Evans,Deirdre" userId="4355edae-05e5-43ba-ae8e-e1dee4947082" providerId="ADAL" clId="{72E44AE1-0E7F-44BC-9B5F-A5BAAC6CA54C}" dt="2025-09-01T17:00:34.366" v="10" actId="26606"/>
          <ac:cxnSpMkLst>
            <pc:docMk/>
            <pc:sldMk cId="1347146898" sldId="353"/>
            <ac:cxnSpMk id="14" creationId="{1F5DC8C3-BA5F-4EED-BB9A-A14272BD82A1}"/>
          </ac:cxnSpMkLst>
        </pc:cxnChg>
        <pc:cxnChg chg="add">
          <ac:chgData name="Evans,Deirdre" userId="4355edae-05e5-43ba-ae8e-e1dee4947082" providerId="ADAL" clId="{72E44AE1-0E7F-44BC-9B5F-A5BAAC6CA54C}" dt="2025-09-01T17:00:34.366" v="10" actId="26606"/>
          <ac:cxnSpMkLst>
            <pc:docMk/>
            <pc:sldMk cId="1347146898" sldId="353"/>
            <ac:cxnSpMk id="20" creationId="{ABCD2462-4C1E-401A-AC2D-F799A138B245}"/>
          </ac:cxnSpMkLst>
        </pc:cxnChg>
      </pc:sldChg>
      <pc:sldChg chg="addSp modSp new mod setBg">
        <pc:chgData name="Evans,Deirdre" userId="4355edae-05e5-43ba-ae8e-e1dee4947082" providerId="ADAL" clId="{72E44AE1-0E7F-44BC-9B5F-A5BAAC6CA54C}" dt="2025-09-01T17:06:24.158" v="48" actId="20577"/>
        <pc:sldMkLst>
          <pc:docMk/>
          <pc:sldMk cId="3819127088" sldId="354"/>
        </pc:sldMkLst>
        <pc:spChg chg="mod">
          <ac:chgData name="Evans,Deirdre" userId="4355edae-05e5-43ba-ae8e-e1dee4947082" providerId="ADAL" clId="{72E44AE1-0E7F-44BC-9B5F-A5BAAC6CA54C}" dt="2025-09-01T17:06:24.158" v="48" actId="20577"/>
          <ac:spMkLst>
            <pc:docMk/>
            <pc:sldMk cId="3819127088" sldId="354"/>
            <ac:spMk id="2" creationId="{134BA19F-3D91-78CB-62E1-412F05CB2A2F}"/>
          </ac:spMkLst>
        </pc:spChg>
        <pc:spChg chg="mod">
          <ac:chgData name="Evans,Deirdre" userId="4355edae-05e5-43ba-ae8e-e1dee4947082" providerId="ADAL" clId="{72E44AE1-0E7F-44BC-9B5F-A5BAAC6CA54C}" dt="2025-09-01T17:06:00.439" v="35" actId="1076"/>
          <ac:spMkLst>
            <pc:docMk/>
            <pc:sldMk cId="3819127088" sldId="354"/>
            <ac:spMk id="3" creationId="{4AFFB37F-2E7D-19F0-1B24-347BD20BB8B5}"/>
          </ac:spMkLst>
        </pc:spChg>
        <pc:spChg chg="mod ord">
          <ac:chgData name="Evans,Deirdre" userId="4355edae-05e5-43ba-ae8e-e1dee4947082" providerId="ADAL" clId="{72E44AE1-0E7F-44BC-9B5F-A5BAAC6CA54C}" dt="2025-09-01T17:04:39.049" v="21" actId="26606"/>
          <ac:spMkLst>
            <pc:docMk/>
            <pc:sldMk cId="3819127088" sldId="354"/>
            <ac:spMk id="4" creationId="{1AB23082-8A93-0BD5-CBFF-7C01C48F2F9B}"/>
          </ac:spMkLst>
        </pc:spChg>
        <pc:spChg chg="mod">
          <ac:chgData name="Evans,Deirdre" userId="4355edae-05e5-43ba-ae8e-e1dee4947082" providerId="ADAL" clId="{72E44AE1-0E7F-44BC-9B5F-A5BAAC6CA54C}" dt="2025-09-01T17:04:39.049" v="21" actId="26606"/>
          <ac:spMkLst>
            <pc:docMk/>
            <pc:sldMk cId="3819127088" sldId="354"/>
            <ac:spMk id="5" creationId="{1E72D1A5-9612-8915-A888-736954EEEDC1}"/>
          </ac:spMkLst>
        </pc:spChg>
        <pc:spChg chg="mod">
          <ac:chgData name="Evans,Deirdre" userId="4355edae-05e5-43ba-ae8e-e1dee4947082" providerId="ADAL" clId="{72E44AE1-0E7F-44BC-9B5F-A5BAAC6CA54C}" dt="2025-09-01T17:04:39.049" v="21" actId="26606"/>
          <ac:spMkLst>
            <pc:docMk/>
            <pc:sldMk cId="3819127088" sldId="354"/>
            <ac:spMk id="6" creationId="{3D662098-E134-DDFE-A67F-3570EA6E67F6}"/>
          </ac:spMkLst>
        </pc:spChg>
        <pc:spChg chg="add">
          <ac:chgData name="Evans,Deirdre" userId="4355edae-05e5-43ba-ae8e-e1dee4947082" providerId="ADAL" clId="{72E44AE1-0E7F-44BC-9B5F-A5BAAC6CA54C}" dt="2025-09-01T17:04:39.049" v="21" actId="26606"/>
          <ac:spMkLst>
            <pc:docMk/>
            <pc:sldMk cId="3819127088" sldId="354"/>
            <ac:spMk id="12" creationId="{F64BBAA4-C62B-4146-B49F-FE4CC4655EE0}"/>
          </ac:spMkLst>
        </pc:spChg>
        <pc:spChg chg="add">
          <ac:chgData name="Evans,Deirdre" userId="4355edae-05e5-43ba-ae8e-e1dee4947082" providerId="ADAL" clId="{72E44AE1-0E7F-44BC-9B5F-A5BAAC6CA54C}" dt="2025-09-01T17:04:39.049" v="21" actId="26606"/>
          <ac:spMkLst>
            <pc:docMk/>
            <pc:sldMk cId="3819127088" sldId="354"/>
            <ac:spMk id="16" creationId="{6BF36B24-6632-4516-9692-731462896C1F}"/>
          </ac:spMkLst>
        </pc:spChg>
        <pc:graphicFrameChg chg="add mod modGraphic">
          <ac:chgData name="Evans,Deirdre" userId="4355edae-05e5-43ba-ae8e-e1dee4947082" providerId="ADAL" clId="{72E44AE1-0E7F-44BC-9B5F-A5BAAC6CA54C}" dt="2025-09-01T17:06:15.971" v="39" actId="255"/>
          <ac:graphicFrameMkLst>
            <pc:docMk/>
            <pc:sldMk cId="3819127088" sldId="354"/>
            <ac:graphicFrameMk id="7" creationId="{8B3A2EE1-0885-781B-CC7A-7D0B19B1378D}"/>
          </ac:graphicFrameMkLst>
        </pc:graphicFrameChg>
        <pc:cxnChg chg="add">
          <ac:chgData name="Evans,Deirdre" userId="4355edae-05e5-43ba-ae8e-e1dee4947082" providerId="ADAL" clId="{72E44AE1-0E7F-44BC-9B5F-A5BAAC6CA54C}" dt="2025-09-01T17:04:39.049" v="21" actId="26606"/>
          <ac:cxnSpMkLst>
            <pc:docMk/>
            <pc:sldMk cId="3819127088" sldId="354"/>
            <ac:cxnSpMk id="14" creationId="{EEB57AA8-F021-480C-A9E2-F89913313611}"/>
          </ac:cxnSpMkLst>
        </pc:cxnChg>
      </pc:sldChg>
      <pc:sldChg chg="addSp delSp modSp new mod setBg">
        <pc:chgData name="Evans,Deirdre" userId="4355edae-05e5-43ba-ae8e-e1dee4947082" providerId="ADAL" clId="{72E44AE1-0E7F-44BC-9B5F-A5BAAC6CA54C}" dt="2025-09-01T17:12:59.784" v="127" actId="26606"/>
        <pc:sldMkLst>
          <pc:docMk/>
          <pc:sldMk cId="2539109273" sldId="355"/>
        </pc:sldMkLst>
        <pc:spChg chg="mod">
          <ac:chgData name="Evans,Deirdre" userId="4355edae-05e5-43ba-ae8e-e1dee4947082" providerId="ADAL" clId="{72E44AE1-0E7F-44BC-9B5F-A5BAAC6CA54C}" dt="2025-09-01T17:12:59.784" v="127" actId="26606"/>
          <ac:spMkLst>
            <pc:docMk/>
            <pc:sldMk cId="2539109273" sldId="355"/>
            <ac:spMk id="2" creationId="{5E7E0EE2-C8BC-25BF-2F80-BE1D58B91DA6}"/>
          </ac:spMkLst>
        </pc:spChg>
        <pc:spChg chg="mod">
          <ac:chgData name="Evans,Deirdre" userId="4355edae-05e5-43ba-ae8e-e1dee4947082" providerId="ADAL" clId="{72E44AE1-0E7F-44BC-9B5F-A5BAAC6CA54C}" dt="2025-09-01T17:12:59.784" v="127" actId="26606"/>
          <ac:spMkLst>
            <pc:docMk/>
            <pc:sldMk cId="2539109273" sldId="355"/>
            <ac:spMk id="3" creationId="{D9DEC67F-EFA3-55B5-83DF-67267B85CE3F}"/>
          </ac:spMkLst>
        </pc:spChg>
        <pc:spChg chg="mod ord">
          <ac:chgData name="Evans,Deirdre" userId="4355edae-05e5-43ba-ae8e-e1dee4947082" providerId="ADAL" clId="{72E44AE1-0E7F-44BC-9B5F-A5BAAC6CA54C}" dt="2025-09-01T17:12:01.805" v="119" actId="26606"/>
          <ac:spMkLst>
            <pc:docMk/>
            <pc:sldMk cId="2539109273" sldId="355"/>
            <ac:spMk id="4" creationId="{2D54D858-9545-83EF-5B3C-F5CA38E54C32}"/>
          </ac:spMkLst>
        </pc:spChg>
        <pc:spChg chg="mod">
          <ac:chgData name="Evans,Deirdre" userId="4355edae-05e5-43ba-ae8e-e1dee4947082" providerId="ADAL" clId="{72E44AE1-0E7F-44BC-9B5F-A5BAAC6CA54C}" dt="2025-09-01T17:12:01.805" v="119" actId="26606"/>
          <ac:spMkLst>
            <pc:docMk/>
            <pc:sldMk cId="2539109273" sldId="355"/>
            <ac:spMk id="5" creationId="{F4164842-531D-9733-45EB-920859C239EB}"/>
          </ac:spMkLst>
        </pc:spChg>
        <pc:spChg chg="mod">
          <ac:chgData name="Evans,Deirdre" userId="4355edae-05e5-43ba-ae8e-e1dee4947082" providerId="ADAL" clId="{72E44AE1-0E7F-44BC-9B5F-A5BAAC6CA54C}" dt="2025-09-01T17:12:01.805" v="119" actId="26606"/>
          <ac:spMkLst>
            <pc:docMk/>
            <pc:sldMk cId="2539109273" sldId="355"/>
            <ac:spMk id="6" creationId="{1FBD68EB-49FC-B3AA-CB61-3856F8284890}"/>
          </ac:spMkLst>
        </pc:spChg>
        <pc:spChg chg="add del">
          <ac:chgData name="Evans,Deirdre" userId="4355edae-05e5-43ba-ae8e-e1dee4947082" providerId="ADAL" clId="{72E44AE1-0E7F-44BC-9B5F-A5BAAC6CA54C}" dt="2025-09-01T17:12:59.784" v="127" actId="26606"/>
          <ac:spMkLst>
            <pc:docMk/>
            <pc:sldMk cId="2539109273" sldId="355"/>
            <ac:spMk id="11" creationId="{C8DD82D3-D002-45B0-B16A-82B3DA4EFDDB}"/>
          </ac:spMkLst>
        </pc:spChg>
        <pc:spChg chg="add del">
          <ac:chgData name="Evans,Deirdre" userId="4355edae-05e5-43ba-ae8e-e1dee4947082" providerId="ADAL" clId="{72E44AE1-0E7F-44BC-9B5F-A5BAAC6CA54C}" dt="2025-09-01T17:12:59.784" v="127" actId="26606"/>
          <ac:spMkLst>
            <pc:docMk/>
            <pc:sldMk cId="2539109273" sldId="355"/>
            <ac:spMk id="15" creationId="{14552793-7DFF-4EC7-AC69-D34A75D01880}"/>
          </ac:spMkLst>
        </pc:spChg>
        <pc:spChg chg="add">
          <ac:chgData name="Evans,Deirdre" userId="4355edae-05e5-43ba-ae8e-e1dee4947082" providerId="ADAL" clId="{72E44AE1-0E7F-44BC-9B5F-A5BAAC6CA54C}" dt="2025-09-01T17:12:59.784" v="127" actId="26606"/>
          <ac:spMkLst>
            <pc:docMk/>
            <pc:sldMk cId="2539109273" sldId="355"/>
            <ac:spMk id="22" creationId="{13BCCAE5-A35B-4B66-A4A7-E23C34A403A4}"/>
          </ac:spMkLst>
        </pc:spChg>
        <pc:spChg chg="add">
          <ac:chgData name="Evans,Deirdre" userId="4355edae-05e5-43ba-ae8e-e1dee4947082" providerId="ADAL" clId="{72E44AE1-0E7F-44BC-9B5F-A5BAAC6CA54C}" dt="2025-09-01T17:12:59.784" v="127" actId="26606"/>
          <ac:spMkLst>
            <pc:docMk/>
            <pc:sldMk cId="2539109273" sldId="355"/>
            <ac:spMk id="26" creationId="{0B2EDFE5-9478-4774-9D3D-FEC7DC7082EF}"/>
          </ac:spMkLst>
        </pc:spChg>
        <pc:picChg chg="add">
          <ac:chgData name="Evans,Deirdre" userId="4355edae-05e5-43ba-ae8e-e1dee4947082" providerId="ADAL" clId="{72E44AE1-0E7F-44BC-9B5F-A5BAAC6CA54C}" dt="2025-09-01T17:12:59.784" v="127" actId="26606"/>
          <ac:picMkLst>
            <pc:docMk/>
            <pc:sldMk cId="2539109273" sldId="355"/>
            <ac:picMk id="19" creationId="{F9E38B2E-C04E-337B-B288-9F27F9AA8C23}"/>
          </ac:picMkLst>
        </pc:picChg>
        <pc:cxnChg chg="add del">
          <ac:chgData name="Evans,Deirdre" userId="4355edae-05e5-43ba-ae8e-e1dee4947082" providerId="ADAL" clId="{72E44AE1-0E7F-44BC-9B5F-A5BAAC6CA54C}" dt="2025-09-01T17:12:59.784" v="127" actId="26606"/>
          <ac:cxnSpMkLst>
            <pc:docMk/>
            <pc:sldMk cId="2539109273" sldId="355"/>
            <ac:cxnSpMk id="13" creationId="{9F09C252-16FE-4557-AD6D-BB5CA773496C}"/>
          </ac:cxnSpMkLst>
        </pc:cxnChg>
        <pc:cxnChg chg="add">
          <ac:chgData name="Evans,Deirdre" userId="4355edae-05e5-43ba-ae8e-e1dee4947082" providerId="ADAL" clId="{72E44AE1-0E7F-44BC-9B5F-A5BAAC6CA54C}" dt="2025-09-01T17:12:59.784" v="127" actId="26606"/>
          <ac:cxnSpMkLst>
            <pc:docMk/>
            <pc:sldMk cId="2539109273" sldId="355"/>
            <ac:cxnSpMk id="24" creationId="{6987BDFB-DE64-4B56-B44F-45FAE19FA94E}"/>
          </ac:cxnSpMkLst>
        </pc:cxnChg>
      </pc:sldChg>
    </pc:docChg>
  </pc:docChgLst>
  <pc:docChgLst>
    <pc:chgData name="Evans,Deirdre" userId="4355edae-05e5-43ba-ae8e-e1dee4947082" providerId="ADAL" clId="{23C520EE-4CD7-4024-824B-2527EB8E1E80}"/>
    <pc:docChg chg="custSel addSld modSld">
      <pc:chgData name="Evans,Deirdre" userId="4355edae-05e5-43ba-ae8e-e1dee4947082" providerId="ADAL" clId="{23C520EE-4CD7-4024-824B-2527EB8E1E80}" dt="2021-11-15T14:25:00.665" v="23" actId="27636"/>
      <pc:docMkLst>
        <pc:docMk/>
      </pc:docMkLst>
      <pc:sldChg chg="add">
        <pc:chgData name="Evans,Deirdre" userId="4355edae-05e5-43ba-ae8e-e1dee4947082" providerId="ADAL" clId="{23C520EE-4CD7-4024-824B-2527EB8E1E80}" dt="2021-11-15T14:19:39.168" v="1"/>
        <pc:sldMkLst>
          <pc:docMk/>
          <pc:sldMk cId="0" sldId="348"/>
        </pc:sldMkLst>
      </pc:sldChg>
      <pc:sldChg chg="add">
        <pc:chgData name="Evans,Deirdre" userId="4355edae-05e5-43ba-ae8e-e1dee4947082" providerId="ADAL" clId="{23C520EE-4CD7-4024-824B-2527EB8E1E80}" dt="2021-11-15T14:19:39.168" v="1"/>
        <pc:sldMkLst>
          <pc:docMk/>
          <pc:sldMk cId="0" sldId="349"/>
        </pc:sldMkLst>
      </pc:sldChg>
      <pc:sldChg chg="add">
        <pc:chgData name="Evans,Deirdre" userId="4355edae-05e5-43ba-ae8e-e1dee4947082" providerId="ADAL" clId="{23C520EE-4CD7-4024-824B-2527EB8E1E80}" dt="2021-11-15T14:19:39.168" v="1"/>
        <pc:sldMkLst>
          <pc:docMk/>
          <pc:sldMk cId="1530975371" sldId="350"/>
        </pc:sldMkLst>
      </pc:sldChg>
      <pc:sldChg chg="delSp add setBg delDesignElem">
        <pc:chgData name="Evans,Deirdre" userId="4355edae-05e5-43ba-ae8e-e1dee4947082" providerId="ADAL" clId="{23C520EE-4CD7-4024-824B-2527EB8E1E80}" dt="2021-11-15T14:19:39.168" v="1"/>
        <pc:sldMkLst>
          <pc:docMk/>
          <pc:sldMk cId="1876242392" sldId="351"/>
        </pc:sldMkLst>
      </pc:sldChg>
      <pc:sldChg chg="addSp delSp modSp add mod setBg delDesignElem">
        <pc:chgData name="Evans,Deirdre" userId="4355edae-05e5-43ba-ae8e-e1dee4947082" providerId="ADAL" clId="{23C520EE-4CD7-4024-824B-2527EB8E1E80}" dt="2021-11-15T14:25:00.665" v="23" actId="27636"/>
        <pc:sldMkLst>
          <pc:docMk/>
          <pc:sldMk cId="302459991" sldId="3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74237-D161-4727-B5D1-02F7F3D515ED}" type="datetimeFigureOut">
              <a:rPr lang="en-CA" smtClean="0"/>
              <a:t>2025-09-01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415DC-E308-4FBC-BF60-26D6FCD6C377}" type="slidenum">
              <a:rPr lang="en-CA" smtClean="0"/>
              <a:t>‹#›</a:t>
            </a:fld>
            <a:endParaRPr lang="en-CA"/>
          </a:p>
        </p:txBody>
      </p:sp>
    </p:spTree>
    <p:extLst>
      <p:ext uri="{BB962C8B-B14F-4D97-AF65-F5344CB8AC3E}">
        <p14:creationId xmlns:p14="http://schemas.microsoft.com/office/powerpoint/2010/main" val="392199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open-principlesofmarketin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3Q3tsJ01nc"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iamseb/1581319503"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quibrandconsulting.com/templat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lickr.com/photos/iamseb/1581319503"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lickr.com/photos/genbug/3529776320/"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stephen_rees/4499802916/"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en/light-bulbs-light-bulb-light-energy-1125016/"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about/cc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valdigroup.com/en/blogs/frame-of-reference/#:~:text=A%20frame%20of%20reference%20approach,which%20a%20brand%20is%20positione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lickr.com/photos/chorwedel/1261301721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GillSans Light" panose="020B0402020204020204" pitchFamily="34" charset="0"/>
                <a:ea typeface="+mn-ea"/>
                <a:cs typeface="+mn-cs"/>
              </a:rPr>
              <a:t>All text in these slides is taken from  </a:t>
            </a:r>
            <a:r>
              <a:rPr lang="en-US" dirty="0">
                <a:hlinkClick r:id="rId3"/>
              </a:rPr>
              <a:t>https://courses.lumenlearning.com/wmopen-principlesofmarketing/</a:t>
            </a:r>
            <a:r>
              <a:rPr lang="en-US" sz="1200" b="0" i="0" u="none" strike="noStrike" kern="1200" dirty="0">
                <a:solidFill>
                  <a:schemeClr val="tx1"/>
                </a:solidFill>
                <a:effectLst/>
                <a:latin typeface="GillSans Light" panose="020B0402020204020204" pitchFamily="34" charset="0"/>
                <a:ea typeface="+mn-ea"/>
                <a:cs typeface="+mn-cs"/>
              </a:rPr>
              <a:t>, where it is published under one or more open licenses.</a:t>
            </a:r>
            <a:endParaRPr lang="en-US" b="0" dirty="0">
              <a:effectLst/>
              <a:latin typeface="GillSans Light" panose="020B0402020204020204" pitchFamily="34" charset="0"/>
            </a:endParaRPr>
          </a:p>
          <a:p>
            <a:r>
              <a:rPr lang="en-US" sz="1200" b="0" i="0" u="none" strike="noStrike" kern="1200" dirty="0">
                <a:solidFill>
                  <a:schemeClr val="tx1"/>
                </a:solidFill>
                <a:effectLst/>
                <a:latin typeface="GillSans Light" panose="020B0402020204020204" pitchFamily="34" charset="0"/>
                <a:ea typeface="+mn-ea"/>
                <a:cs typeface="+mn-cs"/>
              </a:rPr>
              <a:t>All images in these slides are attributed in the notes of the slide on which they appear and licensed as indicated.</a:t>
            </a:r>
          </a:p>
          <a:p>
            <a:endParaRPr lang="en-US" sz="1200" b="0" i="0" u="none" strike="noStrike" kern="1200" dirty="0">
              <a:solidFill>
                <a:schemeClr val="tx1"/>
              </a:solidFill>
              <a:effectLst/>
              <a:latin typeface="GillSans Light" panose="020B0402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Cover Image: "Shopping freak." Provided by: </a:t>
            </a:r>
            <a:r>
              <a:rPr lang="en-US" sz="1200" b="0" i="0" kern="1200" dirty="0" err="1">
                <a:solidFill>
                  <a:schemeClr val="tx1"/>
                </a:solidFill>
                <a:effectLst/>
                <a:latin typeface="+mn-lt"/>
                <a:ea typeface="+mn-ea"/>
                <a:cs typeface="+mn-cs"/>
              </a:rPr>
              <a:t>freestocks.org</a:t>
            </a:r>
            <a:r>
              <a:rPr lang="en-US" sz="1200" b="0" i="0" kern="1200" dirty="0">
                <a:solidFill>
                  <a:schemeClr val="tx1"/>
                </a:solidFill>
                <a:effectLst/>
                <a:latin typeface="+mn-lt"/>
                <a:ea typeface="+mn-ea"/>
                <a:cs typeface="+mn-cs"/>
              </a:rPr>
              <a:t>. Located at: </a:t>
            </a:r>
            <a:r>
              <a:rPr lang="en-US" sz="1200" b="0" i="0" u="sng" kern="1200" dirty="0">
                <a:solidFill>
                  <a:schemeClr val="tx1"/>
                </a:solidFill>
                <a:effectLst/>
                <a:latin typeface="+mn-lt"/>
                <a:ea typeface="+mn-ea"/>
                <a:cs typeface="+mn-cs"/>
                <a:hlinkClick r:id="rId4"/>
              </a:rPr>
              <a:t>https://unsplash.com/photos/_3Q3tsJ01nc</a:t>
            </a:r>
            <a:r>
              <a:rPr lang="en-US" sz="1200" b="0" i="0" kern="1200" dirty="0">
                <a:solidFill>
                  <a:schemeClr val="tx1"/>
                </a:solidFill>
                <a:effectLst/>
                <a:latin typeface="+mn-lt"/>
                <a:ea typeface="+mn-ea"/>
                <a:cs typeface="+mn-cs"/>
              </a:rPr>
              <a:t>. Content Type: CC Licensed Content, Shared Previously. License: </a:t>
            </a:r>
            <a:r>
              <a:rPr lang="en-US" sz="1200" b="0" i="0" u="sng" kern="1200" dirty="0">
                <a:solidFill>
                  <a:schemeClr val="tx1"/>
                </a:solidFill>
                <a:effectLst/>
                <a:latin typeface="+mn-lt"/>
                <a:ea typeface="+mn-ea"/>
                <a:cs typeface="+mn-cs"/>
                <a:hlinkClick r:id="rId5"/>
              </a:rPr>
              <a:t>CC0: No Rights Reserved</a:t>
            </a:r>
            <a:r>
              <a:rPr lang="en-US" sz="1200" b="0" i="0" kern="1200" dirty="0">
                <a:solidFill>
                  <a:schemeClr val="tx1"/>
                </a:solidFill>
                <a:effectLst/>
                <a:latin typeface="+mn-lt"/>
                <a:ea typeface="+mn-ea"/>
                <a:cs typeface="+mn-cs"/>
              </a:rPr>
              <a:t>.</a:t>
            </a:r>
            <a:endParaRPr lang="en-US" b="0" dirty="0">
              <a:latin typeface="GillSans Light" panose="020B0402020204020204" pitchFamily="34" charset="0"/>
            </a:endParaRPr>
          </a:p>
        </p:txBody>
      </p:sp>
      <p:sp>
        <p:nvSpPr>
          <p:cNvPr id="4" name="Slide Number Placeholder 3"/>
          <p:cNvSpPr>
            <a:spLocks noGrp="1"/>
          </p:cNvSpPr>
          <p:nvPr>
            <p:ph type="sldNum" sz="quarter" idx="10"/>
          </p:nvPr>
        </p:nvSpPr>
        <p:spPr/>
        <p:txBody>
          <a:bodyPr/>
          <a:lstStyle/>
          <a:p>
            <a:fld id="{B1E6DF9A-4138-4CE9-A2AE-AB9413786FF0}" type="slidenum">
              <a:rPr lang="en-US" smtClean="0"/>
              <a:t>1</a:t>
            </a:fld>
            <a:endParaRPr lang="en-US"/>
          </a:p>
        </p:txBody>
      </p:sp>
    </p:spTree>
    <p:extLst>
      <p:ext uri="{BB962C8B-B14F-4D97-AF65-F5344CB8AC3E}">
        <p14:creationId xmlns:p14="http://schemas.microsoft.com/office/powerpoint/2010/main" val="195459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Tahoma" panose="020B0604030504040204" pitchFamily="34" charset="0"/>
                <a:ea typeface="+mn-ea"/>
                <a:cs typeface="+mn-cs"/>
              </a:rPr>
              <a:t>Wieden+Kennedy</a:t>
            </a:r>
            <a:r>
              <a:rPr lang="en-US" sz="1200" b="0" i="0" kern="1200" dirty="0">
                <a:solidFill>
                  <a:schemeClr val="tx1"/>
                </a:solidFill>
                <a:effectLst/>
                <a:latin typeface="Tahoma" panose="020B0604030504040204" pitchFamily="34" charset="0"/>
                <a:ea typeface="+mn-ea"/>
                <a:cs typeface="+mn-cs"/>
              </a:rPr>
              <a:t> door.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Sebastian </a:t>
            </a:r>
            <a:r>
              <a:rPr lang="en-US" sz="1200" b="0" i="0" kern="1200" dirty="0" err="1">
                <a:solidFill>
                  <a:schemeClr val="tx1"/>
                </a:solidFill>
                <a:effectLst/>
                <a:latin typeface="Tahoma" panose="020B0604030504040204" pitchFamily="34" charset="0"/>
                <a:ea typeface="+mn-ea"/>
                <a:cs typeface="+mn-cs"/>
              </a:rPr>
              <a:t>Oehme</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https://www.flickr.com/photos/iamseb/1581319503</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17</a:t>
            </a:fld>
            <a:endParaRPr lang="en-US" dirty="0"/>
          </a:p>
        </p:txBody>
      </p:sp>
    </p:spTree>
    <p:extLst>
      <p:ext uri="{BB962C8B-B14F-4D97-AF65-F5344CB8AC3E}">
        <p14:creationId xmlns:p14="http://schemas.microsoft.com/office/powerpoint/2010/main" val="2995483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Implementing Positioning Strategy.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20</a:t>
            </a:fld>
            <a:endParaRPr lang="en-US" dirty="0"/>
          </a:p>
        </p:txBody>
      </p:sp>
    </p:spTree>
    <p:extLst>
      <p:ext uri="{BB962C8B-B14F-4D97-AF65-F5344CB8AC3E}">
        <p14:creationId xmlns:p14="http://schemas.microsoft.com/office/powerpoint/2010/main" val="179995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CA" dirty="0">
                <a:hlinkClick r:id="rId3"/>
              </a:rPr>
              <a:t>http://equibrandconsulting.com/templates</a:t>
            </a:r>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21</a:t>
            </a:fld>
            <a:endParaRPr lang="en-US" dirty="0"/>
          </a:p>
        </p:txBody>
      </p:sp>
    </p:spTree>
    <p:extLst>
      <p:ext uri="{BB962C8B-B14F-4D97-AF65-F5344CB8AC3E}">
        <p14:creationId xmlns:p14="http://schemas.microsoft.com/office/powerpoint/2010/main" val="1054886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Tahoma" panose="020B0604030504040204" pitchFamily="34" charset="0"/>
                <a:ea typeface="+mn-ea"/>
                <a:cs typeface="+mn-cs"/>
              </a:rPr>
              <a:t>Wieden+Kennedy</a:t>
            </a:r>
            <a:r>
              <a:rPr lang="en-US" sz="1200" b="0" i="0" kern="1200" dirty="0">
                <a:solidFill>
                  <a:schemeClr val="tx1"/>
                </a:solidFill>
                <a:effectLst/>
                <a:latin typeface="Tahoma" panose="020B0604030504040204" pitchFamily="34" charset="0"/>
                <a:ea typeface="+mn-ea"/>
                <a:cs typeface="+mn-cs"/>
              </a:rPr>
              <a:t> door.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Sebastian </a:t>
            </a:r>
            <a:r>
              <a:rPr lang="en-US" sz="1200" b="0" i="0" kern="1200" dirty="0" err="1">
                <a:solidFill>
                  <a:schemeClr val="tx1"/>
                </a:solidFill>
                <a:effectLst/>
                <a:latin typeface="Tahoma" panose="020B0604030504040204" pitchFamily="34" charset="0"/>
                <a:ea typeface="+mn-ea"/>
                <a:cs typeface="+mn-cs"/>
              </a:rPr>
              <a:t>Oehme</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https://www.flickr.com/photos/iamseb/1581319503</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26</a:t>
            </a:fld>
            <a:endParaRPr lang="en-US" dirty="0"/>
          </a:p>
        </p:txBody>
      </p:sp>
    </p:spTree>
    <p:extLst>
      <p:ext uri="{BB962C8B-B14F-4D97-AF65-F5344CB8AC3E}">
        <p14:creationId xmlns:p14="http://schemas.microsoft.com/office/powerpoint/2010/main" val="3038119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27</a:t>
            </a:fld>
            <a:endParaRPr lang="en-US" dirty="0"/>
          </a:p>
        </p:txBody>
      </p:sp>
    </p:spTree>
    <p:extLst>
      <p:ext uri="{BB962C8B-B14F-4D97-AF65-F5344CB8AC3E}">
        <p14:creationId xmlns:p14="http://schemas.microsoft.com/office/powerpoint/2010/main" val="2087080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Suitcases Stacked to the Ceiling.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Laura Gilmore.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https://www.flickr.com/photos/genbug/3529776320/</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28</a:t>
            </a:fld>
            <a:endParaRPr lang="en-US" dirty="0"/>
          </a:p>
        </p:txBody>
      </p:sp>
    </p:spTree>
    <p:extLst>
      <p:ext uri="{BB962C8B-B14F-4D97-AF65-F5344CB8AC3E}">
        <p14:creationId xmlns:p14="http://schemas.microsoft.com/office/powerpoint/2010/main" val="1324156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31</a:t>
            </a:fld>
            <a:endParaRPr lang="en-US" dirty="0"/>
          </a:p>
        </p:txBody>
      </p:sp>
    </p:spTree>
    <p:extLst>
      <p:ext uri="{BB962C8B-B14F-4D97-AF65-F5344CB8AC3E}">
        <p14:creationId xmlns:p14="http://schemas.microsoft.com/office/powerpoint/2010/main" val="208938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Macy's Flower Show.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Stephen Rees.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https://www.flickr.com/photos/stephen_rees/4499802916/</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a:t>
            </a:fld>
            <a:endParaRPr lang="en-US" dirty="0"/>
          </a:p>
        </p:txBody>
      </p:sp>
    </p:spTree>
    <p:extLst>
      <p:ext uri="{BB962C8B-B14F-4D97-AF65-F5344CB8AC3E}">
        <p14:creationId xmlns:p14="http://schemas.microsoft.com/office/powerpoint/2010/main" val="148565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a:t>
            </a:fld>
            <a:endParaRPr lang="en-US" dirty="0"/>
          </a:p>
        </p:txBody>
      </p:sp>
    </p:spTree>
    <p:extLst>
      <p:ext uri="{BB962C8B-B14F-4D97-AF65-F5344CB8AC3E}">
        <p14:creationId xmlns:p14="http://schemas.microsoft.com/office/powerpoint/2010/main" val="222938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Lightbulbs.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Pixabay</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https://pixabay.com/en/light-bulbs-light-bulb-light-energy-1125016/</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CC0: No Rights Reserved</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5</a:t>
            </a:fld>
            <a:endParaRPr lang="en-US" dirty="0"/>
          </a:p>
        </p:txBody>
      </p:sp>
    </p:spTree>
    <p:extLst>
      <p:ext uri="{BB962C8B-B14F-4D97-AF65-F5344CB8AC3E}">
        <p14:creationId xmlns:p14="http://schemas.microsoft.com/office/powerpoint/2010/main" val="277520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Source: https://vivaldigroup.com/en/blogs/frame-of-reference/#:~:text=A%20frame%20of%20reference%20approach,which%20a%20brand%20is%20positioned.</a:t>
            </a:r>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7</a:t>
            </a:fld>
            <a:endParaRPr lang="en-US" dirty="0"/>
          </a:p>
        </p:txBody>
      </p:sp>
    </p:spTree>
    <p:extLst>
      <p:ext uri="{BB962C8B-B14F-4D97-AF65-F5344CB8AC3E}">
        <p14:creationId xmlns:p14="http://schemas.microsoft.com/office/powerpoint/2010/main" val="323380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27F5D355-DD68-4F8A-A858-717E852DB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37D0AF5A-33AB-44FB-80B8-58D653B9DB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a:endParaRPr>
          </a:p>
        </p:txBody>
      </p:sp>
      <p:sp>
        <p:nvSpPr>
          <p:cNvPr id="134148" name="Slide Number Placeholder 3">
            <a:extLst>
              <a:ext uri="{FF2B5EF4-FFF2-40B4-BE49-F238E27FC236}">
                <a16:creationId xmlns:a16="http://schemas.microsoft.com/office/drawing/2014/main" id="{FFFFC1F5-3E1A-4F66-818F-EF2A52238F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85D15D6F-4B6A-46DD-B4FE-ECC732FAAB2A}" type="slidenum">
              <a:rPr lang="en-US" altLang="en-US">
                <a:latin typeface="Calibri" panose="020F0502020204030204" pitchFamily="34" charset="0"/>
                <a:cs typeface="Calibri" panose="020F0502020204030204" pitchFamily="34" charset="0"/>
              </a:rPr>
              <a:pPr/>
              <a:t>11</a:t>
            </a:fld>
            <a:endParaRPr lang="en-US" altLang="en-US">
              <a:latin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13</a:t>
            </a:fld>
            <a:endParaRPr lang="en-US" dirty="0"/>
          </a:p>
        </p:txBody>
      </p:sp>
    </p:spTree>
    <p:extLst>
      <p:ext uri="{BB962C8B-B14F-4D97-AF65-F5344CB8AC3E}">
        <p14:creationId xmlns:p14="http://schemas.microsoft.com/office/powerpoint/2010/main" val="394893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Kia GT4 Stinger.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Chad </a:t>
            </a:r>
            <a:r>
              <a:rPr lang="en-US" sz="1200" b="0" i="0" kern="1200" dirty="0" err="1">
                <a:solidFill>
                  <a:schemeClr val="tx1"/>
                </a:solidFill>
                <a:effectLst/>
                <a:latin typeface="Tahoma" panose="020B0604030504040204" pitchFamily="34" charset="0"/>
                <a:ea typeface="+mn-ea"/>
                <a:cs typeface="+mn-cs"/>
              </a:rPr>
              <a:t>Horwedel</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https://www.flickr.com/photos/chorwedel/12613017214/</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14</a:t>
            </a:fld>
            <a:endParaRPr lang="en-US" dirty="0"/>
          </a:p>
        </p:txBody>
      </p:sp>
    </p:spTree>
    <p:extLst>
      <p:ext uri="{BB962C8B-B14F-4D97-AF65-F5344CB8AC3E}">
        <p14:creationId xmlns:p14="http://schemas.microsoft.com/office/powerpoint/2010/main" val="1978504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Target audience</a:t>
            </a:r>
            <a:r>
              <a:rPr lang="en-US" sz="1200" b="0" i="0" kern="1200" dirty="0">
                <a:solidFill>
                  <a:schemeClr val="tx1"/>
                </a:solidFill>
                <a:effectLst/>
                <a:latin typeface="+mn-lt"/>
                <a:ea typeface="+mn-ea"/>
                <a:cs typeface="+mn-cs"/>
              </a:rPr>
              <a:t>: A short description of the customer segment you are trying to reach with this positioning strategy. For example, </a:t>
            </a:r>
            <a:r>
              <a:rPr lang="en-US" sz="1200" b="0" i="1" kern="1200" dirty="0">
                <a:solidFill>
                  <a:schemeClr val="tx1"/>
                </a:solidFill>
                <a:effectLst/>
                <a:latin typeface="+mn-lt"/>
                <a:ea typeface="+mn-ea"/>
                <a:cs typeface="+mn-cs"/>
              </a:rPr>
              <a:t>young urban males, managing partners in law firms, or small business owners in the Pacific Northwest</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Product X</a:t>
            </a:r>
            <a:r>
              <a:rPr lang="en-US" sz="1200" b="0" i="0" kern="1200" dirty="0">
                <a:solidFill>
                  <a:schemeClr val="tx1"/>
                </a:solidFill>
                <a:effectLst/>
                <a:latin typeface="+mn-lt"/>
                <a:ea typeface="+mn-ea"/>
                <a:cs typeface="+mn-cs"/>
              </a:rPr>
              <a:t>: The name of your product, service, or brand.</a:t>
            </a:r>
          </a:p>
          <a:p>
            <a:r>
              <a:rPr lang="en-US" sz="1200" b="1" i="0" kern="1200" dirty="0">
                <a:solidFill>
                  <a:schemeClr val="tx1"/>
                </a:solidFill>
                <a:effectLst/>
                <a:latin typeface="+mn-lt"/>
                <a:ea typeface="+mn-ea"/>
                <a:cs typeface="+mn-cs"/>
              </a:rPr>
              <a:t>Category or frame of reference</a:t>
            </a:r>
            <a:r>
              <a:rPr lang="en-US" sz="1200" b="0" i="0" kern="1200" dirty="0">
                <a:solidFill>
                  <a:schemeClr val="tx1"/>
                </a:solidFill>
                <a:effectLst/>
                <a:latin typeface="+mn-lt"/>
                <a:ea typeface="+mn-ea"/>
                <a:cs typeface="+mn-cs"/>
              </a:rPr>
              <a:t>: The market or category in which you compete. For instance, </a:t>
            </a:r>
            <a:r>
              <a:rPr lang="en-US" sz="1200" b="0" i="1" kern="1200" dirty="0">
                <a:solidFill>
                  <a:schemeClr val="tx1"/>
                </a:solidFill>
                <a:effectLst/>
                <a:latin typeface="+mn-lt"/>
                <a:ea typeface="+mn-ea"/>
                <a:cs typeface="+mn-cs"/>
              </a:rPr>
              <a:t>spectator sporting events, virtual assistant services, or employer pension plans</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Points of differentiation/benefits delivered</a:t>
            </a:r>
            <a:r>
              <a:rPr lang="en-US" sz="1200" b="0" i="0" kern="1200" dirty="0">
                <a:solidFill>
                  <a:schemeClr val="tx1"/>
                </a:solidFill>
                <a:effectLst/>
                <a:latin typeface="+mn-lt"/>
                <a:ea typeface="+mn-ea"/>
                <a:cs typeface="+mn-cs"/>
              </a:rPr>
              <a:t>: A clear explanation of both the problem you solve and how you solve it in a way that is different from—and better than—competitors. This highlights the competitive advantage(s) that anchor your positioning strategy. Make sure to articulate not only what sets you apart, but also why those differences matter to customers.</a:t>
            </a:r>
          </a:p>
          <a:p>
            <a:r>
              <a:rPr lang="en-US" sz="1200" b="1" i="0" kern="1200" dirty="0">
                <a:solidFill>
                  <a:schemeClr val="tx1"/>
                </a:solidFill>
                <a:effectLst/>
                <a:latin typeface="+mn-lt"/>
                <a:ea typeface="+mn-ea"/>
                <a:cs typeface="+mn-cs"/>
              </a:rPr>
              <a:t>Reasons to believe</a:t>
            </a:r>
            <a:r>
              <a:rPr lang="en-US" sz="1200" b="0" i="0" kern="1200" dirty="0">
                <a:solidFill>
                  <a:schemeClr val="tx1"/>
                </a:solidFill>
                <a:effectLst/>
                <a:latin typeface="+mn-lt"/>
                <a:ea typeface="+mn-ea"/>
                <a:cs typeface="+mn-cs"/>
              </a:rPr>
              <a:t>: Proof points or evidence that demonstrate how you deliver on your claims of being different and better.</a:t>
            </a:r>
          </a:p>
          <a:p>
            <a:endParaRPr lang="en-CA" dirty="0"/>
          </a:p>
        </p:txBody>
      </p:sp>
      <p:sp>
        <p:nvSpPr>
          <p:cNvPr id="4" name="Slide Number Placeholder 3"/>
          <p:cNvSpPr>
            <a:spLocks noGrp="1"/>
          </p:cNvSpPr>
          <p:nvPr>
            <p:ph type="sldNum" sz="quarter" idx="5"/>
          </p:nvPr>
        </p:nvSpPr>
        <p:spPr/>
        <p:txBody>
          <a:bodyPr/>
          <a:lstStyle/>
          <a:p>
            <a:fld id="{35A415DC-E308-4FBC-BF60-26D6FCD6C377}" type="slidenum">
              <a:rPr lang="en-CA" smtClean="0"/>
              <a:t>15</a:t>
            </a:fld>
            <a:endParaRPr lang="en-CA"/>
          </a:p>
        </p:txBody>
      </p:sp>
    </p:spTree>
    <p:extLst>
      <p:ext uri="{BB962C8B-B14F-4D97-AF65-F5344CB8AC3E}">
        <p14:creationId xmlns:p14="http://schemas.microsoft.com/office/powerpoint/2010/main" val="313226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931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r>
              <a:rPr lang="en-US"/>
              <a:t>Page</a:t>
            </a:r>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a:t>NSCC MKTG 1010</a:t>
            </a:r>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831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r>
              <a:rPr lang="en-US"/>
              <a:t>Page</a:t>
            </a:r>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a:t>NSCC MKTG 1010</a:t>
            </a:r>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826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Page</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NSCC MKTG 1010</a:t>
            </a:r>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593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a:t>Page</a:t>
            </a:r>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a:t>NSCC MKTG 1010</a:t>
            </a:r>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677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a:t>Page</a:t>
            </a:r>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NSCC MKTG 1010</a:t>
            </a:r>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257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Page</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NSCC MKTG 1010</a:t>
            </a:r>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344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a:t>Page</a:t>
            </a:r>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NSCC MKTG 1010</a:t>
            </a:r>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4748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Page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NSCC MKTG 1010</a:t>
            </a:r>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690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r>
              <a:rPr lang="en-US"/>
              <a:t>Page</a:t>
            </a:r>
            <a:endParaRPr lang="en-US" dirty="0"/>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r>
              <a:rPr lang="en-US"/>
              <a:t>NSCC MKTG 1010</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4004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22960" y="4799362"/>
            <a:ext cx="7585234"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Page</a:t>
            </a:r>
            <a:endParaRPr lang="en-US" dirty="0"/>
          </a:p>
        </p:txBody>
      </p:sp>
      <p:sp>
        <p:nvSpPr>
          <p:cNvPr id="6" name="Footer Placeholder 5"/>
          <p:cNvSpPr>
            <a:spLocks noGrp="1"/>
          </p:cNvSpPr>
          <p:nvPr>
            <p:ph type="ftr" sz="quarter" idx="11"/>
          </p:nvPr>
        </p:nvSpPr>
        <p:spPr>
          <a:xfrm>
            <a:off x="822959" y="6446839"/>
            <a:ext cx="5113697" cy="365125"/>
          </a:xfrm>
        </p:spPr>
        <p:txBody>
          <a:bodyPr/>
          <a:lstStyle/>
          <a:p>
            <a:pPr algn="l"/>
            <a:r>
              <a:rPr lang="en-US"/>
              <a:t>NSCC MKTG 1010</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338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800">
                <a:solidFill>
                  <a:srgbClr val="FFFFFF"/>
                </a:solidFill>
              </a:defRPr>
            </a:lvl1pPr>
          </a:lstStyle>
          <a:p>
            <a:r>
              <a:rPr lang="en-US"/>
              <a:t>Page</a:t>
            </a:r>
            <a:endParaRPr lang="en-US" dirty="0"/>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800" cap="all" baseline="0">
                <a:solidFill>
                  <a:srgbClr val="FFFFFF"/>
                </a:solidFill>
              </a:defRPr>
            </a:lvl1pPr>
          </a:lstStyle>
          <a:p>
            <a:r>
              <a:rPr lang="en-US"/>
              <a:t>NSCC MKTG 1010</a:t>
            </a:r>
            <a:endParaRPr lang="en-US" dirty="0"/>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0154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hdr="0"/>
  <p:txStyles>
    <p:title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almart.ca/en" TargetMode="External"/><Relationship Id="rId7" Type="http://schemas.openxmlformats.org/officeDocument/2006/relationships/hyperlink" Target="https://m.simons.ca/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anadiantire.ca/en.html" TargetMode="External"/><Relationship Id="rId5" Type="http://schemas.openxmlformats.org/officeDocument/2006/relationships/hyperlink" Target="https://www.loblaws.ca/" TargetMode="External"/><Relationship Id="rId4" Type="http://schemas.openxmlformats.org/officeDocument/2006/relationships/hyperlink" Target="https://www.googleadservices.com/pagead/aclk?sa=L&amp;ai=DChsSEwie-56t3pyPAxWuSUcBHXT8Bz4YACICCAEQABoCcXU&amp;co=1&amp;ase=2&amp;gclid=Cj0KCQjwh5vFBhCyARIsAHBx2wxdzPq-I7meBeJHv3NSk2rcG5mIaPV0y7bQdaxbYV1AH10SYrDpTqMaAqiyEALw_wcB&amp;ohost=www.google.com&amp;cid=CAESV-D2Tub00-iOnnv1tF9Q3KiZk1unNgjnpsr04BVcRgjEWn-0VkG0nBpbsn39kqwdAFwhHoLYR0Upf8Ff1cshwcu7aRQJDdiw7sWtGgtCwE-roxMn302ZhQ&amp;category=acrcp_v1_40&amp;sig=AOD64_2kzR1LltSu4hoM-agrZFimSTdTsA&amp;q&amp;nis=4&amp;adurl&amp;ved=2ahUKEwi26Jat3pyPAxU8FFkFHcpdGqUQ0Qx6BAgJEA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investopedia.com/terms/p/product-life-cycle.as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01567C-4815-45C4-A8C8-DEF236232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82AB2-6824-F34D-9202-56D0E3F26DE7}"/>
              </a:ext>
            </a:extLst>
          </p:cNvPr>
          <p:cNvSpPr>
            <a:spLocks noGrp="1"/>
          </p:cNvSpPr>
          <p:nvPr>
            <p:ph type="ctrTitle"/>
          </p:nvPr>
        </p:nvSpPr>
        <p:spPr>
          <a:xfrm>
            <a:off x="822722" y="758826"/>
            <a:ext cx="7543800" cy="4062326"/>
          </a:xfrm>
        </p:spPr>
        <p:txBody>
          <a:bodyPr anchor="b">
            <a:normAutofit/>
          </a:bodyPr>
          <a:lstStyle/>
          <a:p>
            <a:r>
              <a:rPr lang="en-US" sz="8400"/>
              <a:t>Introduction to Marketing</a:t>
            </a:r>
            <a:endParaRPr lang="en-US" sz="8400" dirty="0"/>
          </a:p>
        </p:txBody>
      </p:sp>
      <p:sp>
        <p:nvSpPr>
          <p:cNvPr id="8" name="Subtitle 7">
            <a:extLst>
              <a:ext uri="{FF2B5EF4-FFF2-40B4-BE49-F238E27FC236}">
                <a16:creationId xmlns:a16="http://schemas.microsoft.com/office/drawing/2014/main" id="{F1A231B1-074C-A844-80F5-3575D4B43B19}"/>
              </a:ext>
            </a:extLst>
          </p:cNvPr>
          <p:cNvSpPr>
            <a:spLocks noGrp="1"/>
          </p:cNvSpPr>
          <p:nvPr>
            <p:ph type="subTitle" idx="1"/>
          </p:nvPr>
        </p:nvSpPr>
        <p:spPr>
          <a:xfrm>
            <a:off x="825103" y="5305783"/>
            <a:ext cx="7543800" cy="793389"/>
          </a:xfrm>
        </p:spPr>
        <p:txBody>
          <a:bodyPr anchor="t">
            <a:normAutofit/>
          </a:bodyPr>
          <a:lstStyle/>
          <a:p>
            <a:r>
              <a:rPr lang="en-US" dirty="0"/>
              <a:t>Module 8: Positioning</a:t>
            </a:r>
          </a:p>
        </p:txBody>
      </p:sp>
      <p:cxnSp>
        <p:nvCxnSpPr>
          <p:cNvPr id="15" name="Straight Connector 14">
            <a:extLst>
              <a:ext uri="{FF2B5EF4-FFF2-40B4-BE49-F238E27FC236}">
                <a16:creationId xmlns:a16="http://schemas.microsoft.com/office/drawing/2014/main" id="{9D2BBCA2-F039-47DF-B36F-39D7E7CC00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8593" y="5063468"/>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77711D3-2534-4918-8661-020829D7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4575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64DF-F435-4EDA-BBC7-524983D707C7}"/>
              </a:ext>
            </a:extLst>
          </p:cNvPr>
          <p:cNvSpPr>
            <a:spLocks noGrp="1"/>
          </p:cNvSpPr>
          <p:nvPr>
            <p:ph type="title"/>
          </p:nvPr>
        </p:nvSpPr>
        <p:spPr/>
        <p:txBody>
          <a:bodyPr>
            <a:normAutofit fontScale="90000"/>
          </a:bodyPr>
          <a:lstStyle/>
          <a:p>
            <a:pPr>
              <a:defRPr/>
            </a:pPr>
            <a:r>
              <a:rPr lang="en-US" sz="2488" dirty="0">
                <a:solidFill>
                  <a:schemeClr val="tx2">
                    <a:lumMod val="50000"/>
                  </a:schemeClr>
                </a:solidFill>
                <a:latin typeface="American Typewriter"/>
                <a:ea typeface="ＭＳ Ｐゴシック" pitchFamily="-109" charset="-128"/>
                <a:cs typeface="American Typewriter"/>
              </a:rPr>
              <a:t>Class Activity- Create a perceptual map for your brands. Choose what you put in the table for your competitive differentiation.</a:t>
            </a:r>
            <a:br>
              <a:rPr lang="en-US" dirty="0">
                <a:solidFill>
                  <a:schemeClr val="tx2">
                    <a:lumMod val="50000"/>
                  </a:schemeClr>
                </a:solidFill>
                <a:latin typeface="American Typewriter"/>
                <a:ea typeface="ＭＳ Ｐゴシック" pitchFamily="-109" charset="-128"/>
                <a:cs typeface="American Typewriter"/>
              </a:rPr>
            </a:br>
            <a:endParaRPr lang="en-US" dirty="0">
              <a:ea typeface="ＭＳ Ｐゴシック" pitchFamily="-109" charset="-128"/>
            </a:endParaRPr>
          </a:p>
        </p:txBody>
      </p:sp>
      <p:graphicFrame>
        <p:nvGraphicFramePr>
          <p:cNvPr id="4" name="Content Placeholder 3">
            <a:extLst>
              <a:ext uri="{FF2B5EF4-FFF2-40B4-BE49-F238E27FC236}">
                <a16:creationId xmlns:a16="http://schemas.microsoft.com/office/drawing/2014/main" id="{45FF0031-2754-4393-9814-0149A09DEFF9}"/>
              </a:ext>
            </a:extLst>
          </p:cNvPr>
          <p:cNvGraphicFramePr>
            <a:graphicFrameLocks noGrp="1"/>
          </p:cNvGraphicFramePr>
          <p:nvPr>
            <p:ph idx="1"/>
            <p:extLst>
              <p:ext uri="{D42A27DB-BD31-4B8C-83A1-F6EECF244321}">
                <p14:modId xmlns:p14="http://schemas.microsoft.com/office/powerpoint/2010/main" val="1931846988"/>
              </p:ext>
            </p:extLst>
          </p:nvPr>
        </p:nvGraphicFramePr>
        <p:xfrm>
          <a:off x="740535" y="1743578"/>
          <a:ext cx="7623665" cy="2746880"/>
        </p:xfrm>
        <a:graphic>
          <a:graphicData uri="http://schemas.openxmlformats.org/drawingml/2006/table">
            <a:tbl>
              <a:tblPr firstRow="1" bandRow="1">
                <a:tableStyleId>{5C22544A-7EE6-4342-B048-85BDC9FD1C3A}</a:tableStyleId>
              </a:tblPr>
              <a:tblGrid>
                <a:gridCol w="2567399">
                  <a:extLst>
                    <a:ext uri="{9D8B030D-6E8A-4147-A177-3AD203B41FA5}">
                      <a16:colId xmlns:a16="http://schemas.microsoft.com/office/drawing/2014/main" val="20000"/>
                    </a:ext>
                  </a:extLst>
                </a:gridCol>
                <a:gridCol w="2528133">
                  <a:extLst>
                    <a:ext uri="{9D8B030D-6E8A-4147-A177-3AD203B41FA5}">
                      <a16:colId xmlns:a16="http://schemas.microsoft.com/office/drawing/2014/main" val="20001"/>
                    </a:ext>
                  </a:extLst>
                </a:gridCol>
                <a:gridCol w="2528133">
                  <a:extLst>
                    <a:ext uri="{9D8B030D-6E8A-4147-A177-3AD203B41FA5}">
                      <a16:colId xmlns:a16="http://schemas.microsoft.com/office/drawing/2014/main" val="20002"/>
                    </a:ext>
                  </a:extLst>
                </a:gridCol>
              </a:tblGrid>
              <a:tr h="341803">
                <a:tc>
                  <a:txBody>
                    <a:bodyPr/>
                    <a:lstStyle/>
                    <a:p>
                      <a:r>
                        <a:rPr lang="en-US" sz="1700"/>
                        <a:t>Brand</a:t>
                      </a:r>
                    </a:p>
                  </a:txBody>
                  <a:tcPr marL="84271" marR="84271" marT="42140" marB="42140"/>
                </a:tc>
                <a:tc>
                  <a:txBody>
                    <a:bodyPr/>
                    <a:lstStyle/>
                    <a:p>
                      <a:r>
                        <a:rPr lang="en-US" sz="1700"/>
                        <a:t>price (1-7)</a:t>
                      </a:r>
                    </a:p>
                  </a:txBody>
                  <a:tcPr marL="84271" marR="84271" marT="42140" marB="42140"/>
                </a:tc>
                <a:tc>
                  <a:txBody>
                    <a:bodyPr/>
                    <a:lstStyle/>
                    <a:p>
                      <a:r>
                        <a:rPr lang="en-US" sz="1700"/>
                        <a:t>taste (1-7)</a:t>
                      </a:r>
                    </a:p>
                  </a:txBody>
                  <a:tcPr marL="84271" marR="84271" marT="42140" marB="42140"/>
                </a:tc>
                <a:extLst>
                  <a:ext uri="{0D108BD9-81ED-4DB2-BD59-A6C34878D82A}">
                    <a16:rowId xmlns:a16="http://schemas.microsoft.com/office/drawing/2014/main" val="10000"/>
                  </a:ext>
                </a:extLst>
              </a:tr>
              <a:tr h="341803">
                <a:tc>
                  <a:txBody>
                    <a:bodyPr/>
                    <a:lstStyle/>
                    <a:p>
                      <a:r>
                        <a:rPr lang="en-US" sz="1700"/>
                        <a:t>Your Brand</a:t>
                      </a:r>
                    </a:p>
                  </a:txBody>
                  <a:tcPr marL="84271" marR="84271" marT="42140" marB="42140"/>
                </a:tc>
                <a:tc>
                  <a:txBody>
                    <a:bodyPr/>
                    <a:lstStyle/>
                    <a:p>
                      <a:r>
                        <a:rPr lang="en-US" sz="1700"/>
                        <a:t>4</a:t>
                      </a:r>
                    </a:p>
                  </a:txBody>
                  <a:tcPr marL="84271" marR="84271" marT="42140" marB="42140"/>
                </a:tc>
                <a:tc>
                  <a:txBody>
                    <a:bodyPr/>
                    <a:lstStyle/>
                    <a:p>
                      <a:r>
                        <a:rPr lang="en-US" sz="1700"/>
                        <a:t>2</a:t>
                      </a:r>
                    </a:p>
                  </a:txBody>
                  <a:tcPr marL="84271" marR="84271" marT="42140" marB="42140"/>
                </a:tc>
                <a:extLst>
                  <a:ext uri="{0D108BD9-81ED-4DB2-BD59-A6C34878D82A}">
                    <a16:rowId xmlns:a16="http://schemas.microsoft.com/office/drawing/2014/main" val="10001"/>
                  </a:ext>
                </a:extLst>
              </a:tr>
              <a:tr h="341803">
                <a:tc>
                  <a:txBody>
                    <a:bodyPr/>
                    <a:lstStyle/>
                    <a:p>
                      <a:r>
                        <a:rPr lang="en-US" sz="1700"/>
                        <a:t>Competing Brand #1</a:t>
                      </a:r>
                    </a:p>
                  </a:txBody>
                  <a:tcPr marL="84271" marR="84271" marT="42140" marB="42140"/>
                </a:tc>
                <a:tc>
                  <a:txBody>
                    <a:bodyPr/>
                    <a:lstStyle/>
                    <a:p>
                      <a:r>
                        <a:rPr lang="en-US" sz="1700"/>
                        <a:t>1</a:t>
                      </a:r>
                    </a:p>
                  </a:txBody>
                  <a:tcPr marL="84271" marR="84271" marT="42140" marB="42140"/>
                </a:tc>
                <a:tc>
                  <a:txBody>
                    <a:bodyPr/>
                    <a:lstStyle/>
                    <a:p>
                      <a:r>
                        <a:rPr lang="en-US" sz="1700"/>
                        <a:t>8</a:t>
                      </a:r>
                    </a:p>
                  </a:txBody>
                  <a:tcPr marL="84271" marR="84271" marT="42140" marB="42140"/>
                </a:tc>
                <a:extLst>
                  <a:ext uri="{0D108BD9-81ED-4DB2-BD59-A6C34878D82A}">
                    <a16:rowId xmlns:a16="http://schemas.microsoft.com/office/drawing/2014/main" val="10002"/>
                  </a:ext>
                </a:extLst>
              </a:tr>
              <a:tr h="341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a:t>Competing Brand #2</a:t>
                      </a:r>
                    </a:p>
                  </a:txBody>
                  <a:tcPr marL="84271" marR="84271" marT="42140" marB="42140"/>
                </a:tc>
                <a:tc>
                  <a:txBody>
                    <a:bodyPr/>
                    <a:lstStyle/>
                    <a:p>
                      <a:r>
                        <a:rPr lang="en-US" sz="1700"/>
                        <a:t>3</a:t>
                      </a:r>
                    </a:p>
                  </a:txBody>
                  <a:tcPr marL="84271" marR="84271" marT="42140" marB="42140"/>
                </a:tc>
                <a:tc>
                  <a:txBody>
                    <a:bodyPr/>
                    <a:lstStyle/>
                    <a:p>
                      <a:r>
                        <a:rPr lang="en-US" sz="1700"/>
                        <a:t>4</a:t>
                      </a:r>
                    </a:p>
                  </a:txBody>
                  <a:tcPr marL="84271" marR="84271" marT="42140" marB="42140"/>
                </a:tc>
                <a:extLst>
                  <a:ext uri="{0D108BD9-81ED-4DB2-BD59-A6C34878D82A}">
                    <a16:rowId xmlns:a16="http://schemas.microsoft.com/office/drawing/2014/main" val="10003"/>
                  </a:ext>
                </a:extLst>
              </a:tr>
              <a:tr h="341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a:t>Competing Brand #3</a:t>
                      </a:r>
                    </a:p>
                  </a:txBody>
                  <a:tcPr marL="84271" marR="84271" marT="42140" marB="42140"/>
                </a:tc>
                <a:tc>
                  <a:txBody>
                    <a:bodyPr/>
                    <a:lstStyle/>
                    <a:p>
                      <a:endParaRPr lang="en-US" sz="1700"/>
                    </a:p>
                  </a:txBody>
                  <a:tcPr marL="84271" marR="84271" marT="42140" marB="42140"/>
                </a:tc>
                <a:tc>
                  <a:txBody>
                    <a:bodyPr/>
                    <a:lstStyle/>
                    <a:p>
                      <a:endParaRPr lang="en-US" sz="1700"/>
                    </a:p>
                  </a:txBody>
                  <a:tcPr marL="84271" marR="84271" marT="42140" marB="42140"/>
                </a:tc>
                <a:extLst>
                  <a:ext uri="{0D108BD9-81ED-4DB2-BD59-A6C34878D82A}">
                    <a16:rowId xmlns:a16="http://schemas.microsoft.com/office/drawing/2014/main" val="10004"/>
                  </a:ext>
                </a:extLst>
              </a:tr>
              <a:tr h="341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a:t>Competing Brand #4</a:t>
                      </a:r>
                    </a:p>
                  </a:txBody>
                  <a:tcPr marL="84271" marR="84271" marT="42140" marB="42140"/>
                </a:tc>
                <a:tc>
                  <a:txBody>
                    <a:bodyPr/>
                    <a:lstStyle/>
                    <a:p>
                      <a:endParaRPr lang="en-US" sz="1700"/>
                    </a:p>
                  </a:txBody>
                  <a:tcPr marL="84271" marR="84271" marT="42140" marB="42140"/>
                </a:tc>
                <a:tc>
                  <a:txBody>
                    <a:bodyPr/>
                    <a:lstStyle/>
                    <a:p>
                      <a:endParaRPr lang="en-US" sz="1700"/>
                    </a:p>
                  </a:txBody>
                  <a:tcPr marL="84271" marR="84271" marT="42140" marB="42140"/>
                </a:tc>
                <a:extLst>
                  <a:ext uri="{0D108BD9-81ED-4DB2-BD59-A6C34878D82A}">
                    <a16:rowId xmlns:a16="http://schemas.microsoft.com/office/drawing/2014/main" val="10005"/>
                  </a:ext>
                </a:extLst>
              </a:tr>
              <a:tr h="341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a:t>Competing Brand #5</a:t>
                      </a:r>
                    </a:p>
                  </a:txBody>
                  <a:tcPr marL="84271" marR="84271" marT="42140" marB="42140"/>
                </a:tc>
                <a:tc>
                  <a:txBody>
                    <a:bodyPr/>
                    <a:lstStyle/>
                    <a:p>
                      <a:endParaRPr lang="en-US" sz="1700"/>
                    </a:p>
                  </a:txBody>
                  <a:tcPr marL="84271" marR="84271" marT="42140" marB="42140"/>
                </a:tc>
                <a:tc>
                  <a:txBody>
                    <a:bodyPr/>
                    <a:lstStyle/>
                    <a:p>
                      <a:endParaRPr lang="en-US" sz="1700"/>
                    </a:p>
                  </a:txBody>
                  <a:tcPr marL="84271" marR="84271" marT="42140" marB="42140"/>
                </a:tc>
                <a:extLst>
                  <a:ext uri="{0D108BD9-81ED-4DB2-BD59-A6C34878D82A}">
                    <a16:rowId xmlns:a16="http://schemas.microsoft.com/office/drawing/2014/main" val="10006"/>
                  </a:ext>
                </a:extLst>
              </a:tr>
              <a:tr h="341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a:t>Competing Brand #6</a:t>
                      </a:r>
                    </a:p>
                  </a:txBody>
                  <a:tcPr marL="84271" marR="84271" marT="42140" marB="42140"/>
                </a:tc>
                <a:tc>
                  <a:txBody>
                    <a:bodyPr/>
                    <a:lstStyle/>
                    <a:p>
                      <a:endParaRPr lang="en-US" sz="1700"/>
                    </a:p>
                  </a:txBody>
                  <a:tcPr marL="84271" marR="84271" marT="42140" marB="42140"/>
                </a:tc>
                <a:tc>
                  <a:txBody>
                    <a:bodyPr/>
                    <a:lstStyle/>
                    <a:p>
                      <a:endParaRPr lang="en-US" sz="1700" dirty="0"/>
                    </a:p>
                  </a:txBody>
                  <a:tcPr marL="84271" marR="84271" marT="42140" marB="42140"/>
                </a:tc>
                <a:extLst>
                  <a:ext uri="{0D108BD9-81ED-4DB2-BD59-A6C34878D82A}">
                    <a16:rowId xmlns:a16="http://schemas.microsoft.com/office/drawing/2014/main" val="10007"/>
                  </a:ext>
                </a:extLst>
              </a:tr>
            </a:tbl>
          </a:graphicData>
        </a:graphic>
      </p:graphicFrame>
      <p:graphicFrame>
        <p:nvGraphicFramePr>
          <p:cNvPr id="5" name="Content Placeholder 3">
            <a:extLst>
              <a:ext uri="{FF2B5EF4-FFF2-40B4-BE49-F238E27FC236}">
                <a16:creationId xmlns:a16="http://schemas.microsoft.com/office/drawing/2014/main" id="{05EBA47C-1A6B-4CEC-9105-E544E0422A41}"/>
              </a:ext>
            </a:extLst>
          </p:cNvPr>
          <p:cNvGraphicFramePr>
            <a:graphicFrameLocks/>
          </p:cNvGraphicFramePr>
          <p:nvPr>
            <p:extLst>
              <p:ext uri="{D42A27DB-BD31-4B8C-83A1-F6EECF244321}">
                <p14:modId xmlns:p14="http://schemas.microsoft.com/office/powerpoint/2010/main" val="292676495"/>
              </p:ext>
            </p:extLst>
          </p:nvPr>
        </p:nvGraphicFramePr>
        <p:xfrm>
          <a:off x="743095" y="1737361"/>
          <a:ext cx="7623665" cy="2746880"/>
        </p:xfrm>
        <a:graphic>
          <a:graphicData uri="http://schemas.openxmlformats.org/drawingml/2006/table">
            <a:tbl>
              <a:tblPr firstRow="1" bandRow="1">
                <a:tableStyleId>{5C22544A-7EE6-4342-B048-85BDC9FD1C3A}</a:tableStyleId>
              </a:tblPr>
              <a:tblGrid>
                <a:gridCol w="2567399">
                  <a:extLst>
                    <a:ext uri="{9D8B030D-6E8A-4147-A177-3AD203B41FA5}">
                      <a16:colId xmlns:a16="http://schemas.microsoft.com/office/drawing/2014/main" val="20000"/>
                    </a:ext>
                  </a:extLst>
                </a:gridCol>
                <a:gridCol w="2528133">
                  <a:extLst>
                    <a:ext uri="{9D8B030D-6E8A-4147-A177-3AD203B41FA5}">
                      <a16:colId xmlns:a16="http://schemas.microsoft.com/office/drawing/2014/main" val="20001"/>
                    </a:ext>
                  </a:extLst>
                </a:gridCol>
                <a:gridCol w="2528133">
                  <a:extLst>
                    <a:ext uri="{9D8B030D-6E8A-4147-A177-3AD203B41FA5}">
                      <a16:colId xmlns:a16="http://schemas.microsoft.com/office/drawing/2014/main" val="20002"/>
                    </a:ext>
                  </a:extLst>
                </a:gridCol>
              </a:tblGrid>
              <a:tr h="341803">
                <a:tc>
                  <a:txBody>
                    <a:bodyPr/>
                    <a:lstStyle/>
                    <a:p>
                      <a:r>
                        <a:rPr lang="en-US" sz="1700"/>
                        <a:t>Brand</a:t>
                      </a:r>
                    </a:p>
                  </a:txBody>
                  <a:tcPr marL="84271" marR="84271" marT="42140" marB="42140"/>
                </a:tc>
                <a:tc>
                  <a:txBody>
                    <a:bodyPr/>
                    <a:lstStyle/>
                    <a:p>
                      <a:r>
                        <a:rPr lang="en-US" sz="1700"/>
                        <a:t>price (1-7)</a:t>
                      </a:r>
                    </a:p>
                  </a:txBody>
                  <a:tcPr marL="84271" marR="84271" marT="42140" marB="42140"/>
                </a:tc>
                <a:tc>
                  <a:txBody>
                    <a:bodyPr/>
                    <a:lstStyle/>
                    <a:p>
                      <a:r>
                        <a:rPr lang="en-US" sz="1700"/>
                        <a:t>taste (1-7)</a:t>
                      </a:r>
                    </a:p>
                  </a:txBody>
                  <a:tcPr marL="84271" marR="84271" marT="42140" marB="42140"/>
                </a:tc>
                <a:extLst>
                  <a:ext uri="{0D108BD9-81ED-4DB2-BD59-A6C34878D82A}">
                    <a16:rowId xmlns:a16="http://schemas.microsoft.com/office/drawing/2014/main" val="10000"/>
                  </a:ext>
                </a:extLst>
              </a:tr>
              <a:tr h="341803">
                <a:tc>
                  <a:txBody>
                    <a:bodyPr/>
                    <a:lstStyle/>
                    <a:p>
                      <a:r>
                        <a:rPr lang="en-US" sz="1700"/>
                        <a:t>Your Brand</a:t>
                      </a:r>
                    </a:p>
                  </a:txBody>
                  <a:tcPr marL="84271" marR="84271" marT="42140" marB="42140"/>
                </a:tc>
                <a:tc>
                  <a:txBody>
                    <a:bodyPr/>
                    <a:lstStyle/>
                    <a:p>
                      <a:r>
                        <a:rPr lang="en-US" sz="1700" dirty="0"/>
                        <a:t>4</a:t>
                      </a:r>
                    </a:p>
                  </a:txBody>
                  <a:tcPr marL="84271" marR="84271" marT="42140" marB="42140"/>
                </a:tc>
                <a:tc>
                  <a:txBody>
                    <a:bodyPr/>
                    <a:lstStyle/>
                    <a:p>
                      <a:r>
                        <a:rPr lang="en-US" sz="1700" dirty="0"/>
                        <a:t>2</a:t>
                      </a:r>
                    </a:p>
                  </a:txBody>
                  <a:tcPr marL="84271" marR="84271" marT="42140" marB="42140"/>
                </a:tc>
                <a:extLst>
                  <a:ext uri="{0D108BD9-81ED-4DB2-BD59-A6C34878D82A}">
                    <a16:rowId xmlns:a16="http://schemas.microsoft.com/office/drawing/2014/main" val="10001"/>
                  </a:ext>
                </a:extLst>
              </a:tr>
              <a:tr h="341803">
                <a:tc>
                  <a:txBody>
                    <a:bodyPr/>
                    <a:lstStyle/>
                    <a:p>
                      <a:r>
                        <a:rPr lang="en-US" sz="1700"/>
                        <a:t>Competing Brand #1</a:t>
                      </a:r>
                    </a:p>
                  </a:txBody>
                  <a:tcPr marL="84271" marR="84271" marT="42140" marB="42140"/>
                </a:tc>
                <a:tc>
                  <a:txBody>
                    <a:bodyPr/>
                    <a:lstStyle/>
                    <a:p>
                      <a:r>
                        <a:rPr lang="en-US" sz="1700"/>
                        <a:t>1</a:t>
                      </a:r>
                    </a:p>
                  </a:txBody>
                  <a:tcPr marL="84271" marR="84271" marT="42140" marB="42140"/>
                </a:tc>
                <a:tc>
                  <a:txBody>
                    <a:bodyPr/>
                    <a:lstStyle/>
                    <a:p>
                      <a:r>
                        <a:rPr lang="en-US" sz="1700"/>
                        <a:t>8</a:t>
                      </a:r>
                    </a:p>
                  </a:txBody>
                  <a:tcPr marL="84271" marR="84271" marT="42140" marB="42140"/>
                </a:tc>
                <a:extLst>
                  <a:ext uri="{0D108BD9-81ED-4DB2-BD59-A6C34878D82A}">
                    <a16:rowId xmlns:a16="http://schemas.microsoft.com/office/drawing/2014/main" val="10002"/>
                  </a:ext>
                </a:extLst>
              </a:tr>
              <a:tr h="341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a:t>Competing Brand #2</a:t>
                      </a:r>
                    </a:p>
                  </a:txBody>
                  <a:tcPr marL="84271" marR="84271" marT="42140" marB="42140"/>
                </a:tc>
                <a:tc>
                  <a:txBody>
                    <a:bodyPr/>
                    <a:lstStyle/>
                    <a:p>
                      <a:r>
                        <a:rPr lang="en-US" sz="1700"/>
                        <a:t>3</a:t>
                      </a:r>
                    </a:p>
                  </a:txBody>
                  <a:tcPr marL="84271" marR="84271" marT="42140" marB="42140"/>
                </a:tc>
                <a:tc>
                  <a:txBody>
                    <a:bodyPr/>
                    <a:lstStyle/>
                    <a:p>
                      <a:r>
                        <a:rPr lang="en-US" sz="1700"/>
                        <a:t>4</a:t>
                      </a:r>
                    </a:p>
                  </a:txBody>
                  <a:tcPr marL="84271" marR="84271" marT="42140" marB="42140"/>
                </a:tc>
                <a:extLst>
                  <a:ext uri="{0D108BD9-81ED-4DB2-BD59-A6C34878D82A}">
                    <a16:rowId xmlns:a16="http://schemas.microsoft.com/office/drawing/2014/main" val="10003"/>
                  </a:ext>
                </a:extLst>
              </a:tr>
              <a:tr h="341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a:t>Competing Brand #3</a:t>
                      </a:r>
                    </a:p>
                  </a:txBody>
                  <a:tcPr marL="84271" marR="84271" marT="42140" marB="42140"/>
                </a:tc>
                <a:tc>
                  <a:txBody>
                    <a:bodyPr/>
                    <a:lstStyle/>
                    <a:p>
                      <a:endParaRPr lang="en-US" sz="1700"/>
                    </a:p>
                  </a:txBody>
                  <a:tcPr marL="84271" marR="84271" marT="42140" marB="42140"/>
                </a:tc>
                <a:tc>
                  <a:txBody>
                    <a:bodyPr/>
                    <a:lstStyle/>
                    <a:p>
                      <a:endParaRPr lang="en-US" sz="1700"/>
                    </a:p>
                  </a:txBody>
                  <a:tcPr marL="84271" marR="84271" marT="42140" marB="42140"/>
                </a:tc>
                <a:extLst>
                  <a:ext uri="{0D108BD9-81ED-4DB2-BD59-A6C34878D82A}">
                    <a16:rowId xmlns:a16="http://schemas.microsoft.com/office/drawing/2014/main" val="10004"/>
                  </a:ext>
                </a:extLst>
              </a:tr>
              <a:tr h="341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Competing Brand #4</a:t>
                      </a:r>
                    </a:p>
                  </a:txBody>
                  <a:tcPr marL="84271" marR="84271" marT="42140" marB="42140"/>
                </a:tc>
                <a:tc>
                  <a:txBody>
                    <a:bodyPr/>
                    <a:lstStyle/>
                    <a:p>
                      <a:endParaRPr lang="en-US" sz="1700"/>
                    </a:p>
                  </a:txBody>
                  <a:tcPr marL="84271" marR="84271" marT="42140" marB="42140"/>
                </a:tc>
                <a:tc>
                  <a:txBody>
                    <a:bodyPr/>
                    <a:lstStyle/>
                    <a:p>
                      <a:endParaRPr lang="en-US" sz="1700"/>
                    </a:p>
                  </a:txBody>
                  <a:tcPr marL="84271" marR="84271" marT="42140" marB="42140"/>
                </a:tc>
                <a:extLst>
                  <a:ext uri="{0D108BD9-81ED-4DB2-BD59-A6C34878D82A}">
                    <a16:rowId xmlns:a16="http://schemas.microsoft.com/office/drawing/2014/main" val="10005"/>
                  </a:ext>
                </a:extLst>
              </a:tr>
              <a:tr h="341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a:t>Competing Brand #5</a:t>
                      </a:r>
                    </a:p>
                  </a:txBody>
                  <a:tcPr marL="84271" marR="84271" marT="42140" marB="42140"/>
                </a:tc>
                <a:tc>
                  <a:txBody>
                    <a:bodyPr/>
                    <a:lstStyle/>
                    <a:p>
                      <a:endParaRPr lang="en-US" sz="1700"/>
                    </a:p>
                  </a:txBody>
                  <a:tcPr marL="84271" marR="84271" marT="42140" marB="42140"/>
                </a:tc>
                <a:tc>
                  <a:txBody>
                    <a:bodyPr/>
                    <a:lstStyle/>
                    <a:p>
                      <a:endParaRPr lang="en-US" sz="1700"/>
                    </a:p>
                  </a:txBody>
                  <a:tcPr marL="84271" marR="84271" marT="42140" marB="42140"/>
                </a:tc>
                <a:extLst>
                  <a:ext uri="{0D108BD9-81ED-4DB2-BD59-A6C34878D82A}">
                    <a16:rowId xmlns:a16="http://schemas.microsoft.com/office/drawing/2014/main" val="10006"/>
                  </a:ext>
                </a:extLst>
              </a:tr>
              <a:tr h="341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a:t>Competing Brand #6</a:t>
                      </a:r>
                    </a:p>
                  </a:txBody>
                  <a:tcPr marL="84271" marR="84271" marT="42140" marB="42140"/>
                </a:tc>
                <a:tc>
                  <a:txBody>
                    <a:bodyPr/>
                    <a:lstStyle/>
                    <a:p>
                      <a:endParaRPr lang="en-US" sz="1700"/>
                    </a:p>
                  </a:txBody>
                  <a:tcPr marL="84271" marR="84271" marT="42140" marB="42140"/>
                </a:tc>
                <a:tc>
                  <a:txBody>
                    <a:bodyPr/>
                    <a:lstStyle/>
                    <a:p>
                      <a:endParaRPr lang="en-US" sz="1700" dirty="0"/>
                    </a:p>
                  </a:txBody>
                  <a:tcPr marL="84271" marR="84271" marT="42140" marB="42140"/>
                </a:tc>
                <a:extLst>
                  <a:ext uri="{0D108BD9-81ED-4DB2-BD59-A6C34878D82A}">
                    <a16:rowId xmlns:a16="http://schemas.microsoft.com/office/drawing/2014/main" val="10007"/>
                  </a:ext>
                </a:extLst>
              </a:tr>
            </a:tbl>
          </a:graphicData>
        </a:graphic>
      </p:graphicFrame>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6534B67-1699-4C36-AB6A-44F32AAB3E3A}"/>
              </a:ext>
            </a:extLst>
          </p:cNvPr>
          <p:cNvSpPr>
            <a:spLocks noGrp="1"/>
          </p:cNvSpPr>
          <p:nvPr>
            <p:ph type="subTitle" idx="4294967295"/>
          </p:nvPr>
        </p:nvSpPr>
        <p:spPr>
          <a:xfrm>
            <a:off x="0" y="549275"/>
            <a:ext cx="5899150" cy="422275"/>
          </a:xfrm>
        </p:spPr>
        <p:txBody>
          <a:bodyPr>
            <a:normAutofit fontScale="77500" lnSpcReduction="20000"/>
          </a:bodyPr>
          <a:lstStyle/>
          <a:p>
            <a:pPr>
              <a:defRPr/>
            </a:pPr>
            <a:r>
              <a:rPr lang="en-US" sz="1659" dirty="0">
                <a:solidFill>
                  <a:schemeClr val="tx2">
                    <a:lumMod val="50000"/>
                  </a:schemeClr>
                </a:solidFill>
                <a:latin typeface="American Typewriter"/>
                <a:ea typeface="+mj-ea"/>
                <a:cs typeface="American Typewriter"/>
              </a:rPr>
              <a:t>Class Activity- Create a perceptual map for your brands.</a:t>
            </a:r>
          </a:p>
          <a:p>
            <a:pPr>
              <a:defRPr/>
            </a:pPr>
            <a:endParaRPr lang="en-US" sz="1659" dirty="0">
              <a:solidFill>
                <a:schemeClr val="tx2">
                  <a:lumMod val="50000"/>
                </a:schemeClr>
              </a:solidFill>
              <a:latin typeface="American Typewriter"/>
              <a:ea typeface="+mj-ea"/>
              <a:cs typeface="American Typewriter"/>
            </a:endParaRPr>
          </a:p>
        </p:txBody>
      </p:sp>
      <p:cxnSp>
        <p:nvCxnSpPr>
          <p:cNvPr id="20" name="Straight Arrow Connector 19">
            <a:extLst>
              <a:ext uri="{FF2B5EF4-FFF2-40B4-BE49-F238E27FC236}">
                <a16:creationId xmlns:a16="http://schemas.microsoft.com/office/drawing/2014/main" id="{08471490-C3FF-465F-8C31-41EEEC4A36B3}"/>
              </a:ext>
            </a:extLst>
          </p:cNvPr>
          <p:cNvCxnSpPr/>
          <p:nvPr/>
        </p:nvCxnSpPr>
        <p:spPr>
          <a:xfrm>
            <a:off x="1201157" y="3499226"/>
            <a:ext cx="6320333" cy="146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FB105750-0C2B-4C1F-A81D-EEB26EF13C69}"/>
              </a:ext>
            </a:extLst>
          </p:cNvPr>
          <p:cNvCxnSpPr/>
          <p:nvPr/>
        </p:nvCxnSpPr>
        <p:spPr>
          <a:xfrm rot="5400000">
            <a:off x="2220896" y="3323661"/>
            <a:ext cx="4141866" cy="146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33125" name="TextBox 1">
            <a:extLst>
              <a:ext uri="{FF2B5EF4-FFF2-40B4-BE49-F238E27FC236}">
                <a16:creationId xmlns:a16="http://schemas.microsoft.com/office/drawing/2014/main" id="{461FBF19-687F-4551-952B-2B1A3F9698DB}"/>
              </a:ext>
            </a:extLst>
          </p:cNvPr>
          <p:cNvSpPr txBox="1">
            <a:spLocks noChangeArrowheads="1"/>
          </p:cNvSpPr>
          <p:nvPr/>
        </p:nvSpPr>
        <p:spPr bwMode="auto">
          <a:xfrm>
            <a:off x="3912170" y="949148"/>
            <a:ext cx="1362091" cy="60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eaLnBrk="1" hangingPunct="1"/>
            <a:r>
              <a:rPr lang="en-US" altLang="en-US" sz="1659" dirty="0"/>
              <a:t>Safety</a:t>
            </a:r>
          </a:p>
          <a:p>
            <a:pPr eaLnBrk="1" hangingPunct="1"/>
            <a:endParaRPr lang="en-US" altLang="en-US" sz="1659" dirty="0"/>
          </a:p>
        </p:txBody>
      </p:sp>
      <p:sp>
        <p:nvSpPr>
          <p:cNvPr id="133126" name="TextBox 16">
            <a:extLst>
              <a:ext uri="{FF2B5EF4-FFF2-40B4-BE49-F238E27FC236}">
                <a16:creationId xmlns:a16="http://schemas.microsoft.com/office/drawing/2014/main" id="{8E4208EC-512A-4918-84C0-4A6EE041A4A5}"/>
              </a:ext>
            </a:extLst>
          </p:cNvPr>
          <p:cNvSpPr txBox="1">
            <a:spLocks noChangeArrowheads="1"/>
          </p:cNvSpPr>
          <p:nvPr/>
        </p:nvSpPr>
        <p:spPr bwMode="auto">
          <a:xfrm>
            <a:off x="7240586" y="3153949"/>
            <a:ext cx="1193841" cy="34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eaLnBrk="1" hangingPunct="1"/>
            <a:r>
              <a:rPr lang="en-US" altLang="en-US" sz="1659" dirty="0"/>
              <a:t>price 2</a:t>
            </a:r>
          </a:p>
        </p:txBody>
      </p:sp>
      <p:sp>
        <p:nvSpPr>
          <p:cNvPr id="133127" name="TextBox 17">
            <a:extLst>
              <a:ext uri="{FF2B5EF4-FFF2-40B4-BE49-F238E27FC236}">
                <a16:creationId xmlns:a16="http://schemas.microsoft.com/office/drawing/2014/main" id="{C577024B-A832-4FE8-87AD-C5A7FB216208}"/>
              </a:ext>
            </a:extLst>
          </p:cNvPr>
          <p:cNvSpPr txBox="1">
            <a:spLocks noChangeArrowheads="1"/>
          </p:cNvSpPr>
          <p:nvPr/>
        </p:nvSpPr>
        <p:spPr bwMode="auto">
          <a:xfrm>
            <a:off x="990479" y="3509468"/>
            <a:ext cx="983163" cy="34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eaLnBrk="1" hangingPunct="1"/>
            <a:r>
              <a:rPr lang="en-US" altLang="en-US" sz="1659"/>
              <a:t>1</a:t>
            </a:r>
          </a:p>
        </p:txBody>
      </p:sp>
      <p:sp>
        <p:nvSpPr>
          <p:cNvPr id="133128" name="TextBox 18">
            <a:extLst>
              <a:ext uri="{FF2B5EF4-FFF2-40B4-BE49-F238E27FC236}">
                <a16:creationId xmlns:a16="http://schemas.microsoft.com/office/drawing/2014/main" id="{82082029-B287-4B51-B254-1CCBC10D99F5}"/>
              </a:ext>
            </a:extLst>
          </p:cNvPr>
          <p:cNvSpPr txBox="1">
            <a:spLocks noChangeArrowheads="1"/>
          </p:cNvSpPr>
          <p:nvPr/>
        </p:nvSpPr>
        <p:spPr bwMode="auto">
          <a:xfrm>
            <a:off x="4361323" y="1260775"/>
            <a:ext cx="983163" cy="34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eaLnBrk="1" hangingPunct="1"/>
            <a:r>
              <a:rPr lang="en-US" altLang="en-US" sz="1659"/>
              <a:t>7</a:t>
            </a:r>
          </a:p>
        </p:txBody>
      </p:sp>
      <p:sp>
        <p:nvSpPr>
          <p:cNvPr id="133129" name="TextBox 20">
            <a:extLst>
              <a:ext uri="{FF2B5EF4-FFF2-40B4-BE49-F238E27FC236}">
                <a16:creationId xmlns:a16="http://schemas.microsoft.com/office/drawing/2014/main" id="{44C9954F-2ABF-4F41-BADB-120B731C979C}"/>
              </a:ext>
            </a:extLst>
          </p:cNvPr>
          <p:cNvSpPr txBox="1">
            <a:spLocks noChangeArrowheads="1"/>
          </p:cNvSpPr>
          <p:nvPr/>
        </p:nvSpPr>
        <p:spPr bwMode="auto">
          <a:xfrm>
            <a:off x="6763635" y="3509468"/>
            <a:ext cx="983163" cy="34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eaLnBrk="1" hangingPunct="1"/>
            <a:r>
              <a:rPr lang="en-US" altLang="en-US" sz="1659"/>
              <a:t>7</a:t>
            </a:r>
          </a:p>
        </p:txBody>
      </p:sp>
      <p:sp>
        <p:nvSpPr>
          <p:cNvPr id="133130" name="TextBox 22">
            <a:extLst>
              <a:ext uri="{FF2B5EF4-FFF2-40B4-BE49-F238E27FC236}">
                <a16:creationId xmlns:a16="http://schemas.microsoft.com/office/drawing/2014/main" id="{8839C195-A82F-4006-8185-B73086AC4883}"/>
              </a:ext>
            </a:extLst>
          </p:cNvPr>
          <p:cNvSpPr txBox="1">
            <a:spLocks noChangeArrowheads="1"/>
          </p:cNvSpPr>
          <p:nvPr/>
        </p:nvSpPr>
        <p:spPr bwMode="auto">
          <a:xfrm>
            <a:off x="4361323" y="4973970"/>
            <a:ext cx="983163" cy="34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eaLnBrk="1" hangingPunct="1"/>
            <a:r>
              <a:rPr lang="en-US" altLang="en-US" sz="1659"/>
              <a:t>1</a:t>
            </a:r>
          </a:p>
        </p:txBody>
      </p:sp>
      <p:sp>
        <p:nvSpPr>
          <p:cNvPr id="28" name="TextBox 27">
            <a:extLst>
              <a:ext uri="{FF2B5EF4-FFF2-40B4-BE49-F238E27FC236}">
                <a16:creationId xmlns:a16="http://schemas.microsoft.com/office/drawing/2014/main" id="{9BBE6482-439C-43C4-B489-1EB074F15E6A}"/>
              </a:ext>
            </a:extLst>
          </p:cNvPr>
          <p:cNvSpPr txBox="1"/>
          <p:nvPr/>
        </p:nvSpPr>
        <p:spPr>
          <a:xfrm>
            <a:off x="5517125" y="3957158"/>
            <a:ext cx="702259" cy="319190"/>
          </a:xfrm>
          <a:prstGeom prst="rect">
            <a:avLst/>
          </a:prstGeom>
          <a:solidFill>
            <a:schemeClr val="tx2">
              <a:lumMod val="40000"/>
              <a:lumOff val="60000"/>
            </a:schemeClr>
          </a:solidFill>
        </p:spPr>
        <p:txBody>
          <a:bodyPr>
            <a:spAutoFit/>
          </a:bodyPr>
          <a:lstStyle/>
          <a:p>
            <a:pPr eaLnBrk="1" hangingPunct="1">
              <a:defRPr/>
            </a:pPr>
            <a:r>
              <a:rPr lang="en-US" sz="737" dirty="0">
                <a:ea typeface="ヒラギノ角ゴ Pro W3" pitchFamily="-109" charset="-128"/>
              </a:rPr>
              <a:t>Competing Brand 6</a:t>
            </a:r>
          </a:p>
        </p:txBody>
      </p:sp>
      <p:sp>
        <p:nvSpPr>
          <p:cNvPr id="29" name="TextBox 28">
            <a:extLst>
              <a:ext uri="{FF2B5EF4-FFF2-40B4-BE49-F238E27FC236}">
                <a16:creationId xmlns:a16="http://schemas.microsoft.com/office/drawing/2014/main" id="{CDD795C0-42F7-4D35-A03F-F6CB76644F8E}"/>
              </a:ext>
            </a:extLst>
          </p:cNvPr>
          <p:cNvSpPr txBox="1"/>
          <p:nvPr/>
        </p:nvSpPr>
        <p:spPr>
          <a:xfrm>
            <a:off x="4361323" y="4309997"/>
            <a:ext cx="702259" cy="319190"/>
          </a:xfrm>
          <a:prstGeom prst="rect">
            <a:avLst/>
          </a:prstGeom>
          <a:solidFill>
            <a:schemeClr val="tx2">
              <a:lumMod val="40000"/>
              <a:lumOff val="60000"/>
            </a:schemeClr>
          </a:solidFill>
        </p:spPr>
        <p:txBody>
          <a:bodyPr>
            <a:spAutoFit/>
          </a:bodyPr>
          <a:lstStyle/>
          <a:p>
            <a:pPr eaLnBrk="1" hangingPunct="1">
              <a:defRPr/>
            </a:pPr>
            <a:r>
              <a:rPr lang="en-US" sz="737" dirty="0">
                <a:ea typeface="ヒラギノ角ゴ Pro W3" pitchFamily="-109" charset="-128"/>
              </a:rPr>
              <a:t>Competing Brand 1</a:t>
            </a:r>
          </a:p>
        </p:txBody>
      </p:sp>
      <p:sp>
        <p:nvSpPr>
          <p:cNvPr id="30" name="TextBox 29">
            <a:extLst>
              <a:ext uri="{FF2B5EF4-FFF2-40B4-BE49-F238E27FC236}">
                <a16:creationId xmlns:a16="http://schemas.microsoft.com/office/drawing/2014/main" id="{CCB5318C-023B-4C7A-BD31-EEAE24A9D36F}"/>
              </a:ext>
            </a:extLst>
          </p:cNvPr>
          <p:cNvSpPr txBox="1"/>
          <p:nvPr/>
        </p:nvSpPr>
        <p:spPr>
          <a:xfrm>
            <a:off x="2465223" y="3990807"/>
            <a:ext cx="702259" cy="319190"/>
          </a:xfrm>
          <a:prstGeom prst="rect">
            <a:avLst/>
          </a:prstGeom>
          <a:solidFill>
            <a:schemeClr val="tx2">
              <a:lumMod val="40000"/>
              <a:lumOff val="60000"/>
            </a:schemeClr>
          </a:solidFill>
        </p:spPr>
        <p:txBody>
          <a:bodyPr>
            <a:spAutoFit/>
          </a:bodyPr>
          <a:lstStyle/>
          <a:p>
            <a:pPr eaLnBrk="1" hangingPunct="1">
              <a:defRPr/>
            </a:pPr>
            <a:r>
              <a:rPr lang="en-US" sz="737" dirty="0">
                <a:ea typeface="ヒラギノ角ゴ Pro W3" pitchFamily="-109" charset="-128"/>
              </a:rPr>
              <a:t>Competing Brand 2</a:t>
            </a:r>
          </a:p>
        </p:txBody>
      </p:sp>
      <p:sp>
        <p:nvSpPr>
          <p:cNvPr id="31" name="TextBox 30">
            <a:extLst>
              <a:ext uri="{FF2B5EF4-FFF2-40B4-BE49-F238E27FC236}">
                <a16:creationId xmlns:a16="http://schemas.microsoft.com/office/drawing/2014/main" id="{FB4849EB-AA49-4A78-9C4B-2256BCE36BE5}"/>
              </a:ext>
            </a:extLst>
          </p:cNvPr>
          <p:cNvSpPr txBox="1"/>
          <p:nvPr/>
        </p:nvSpPr>
        <p:spPr>
          <a:xfrm>
            <a:off x="5899150" y="2129631"/>
            <a:ext cx="702259" cy="319190"/>
          </a:xfrm>
          <a:prstGeom prst="rect">
            <a:avLst/>
          </a:prstGeom>
          <a:solidFill>
            <a:schemeClr val="tx2">
              <a:lumMod val="40000"/>
              <a:lumOff val="60000"/>
            </a:schemeClr>
          </a:solidFill>
        </p:spPr>
        <p:txBody>
          <a:bodyPr>
            <a:spAutoFit/>
          </a:bodyPr>
          <a:lstStyle/>
          <a:p>
            <a:pPr eaLnBrk="1" hangingPunct="1">
              <a:defRPr/>
            </a:pPr>
            <a:r>
              <a:rPr lang="en-US" sz="737" dirty="0">
                <a:ea typeface="ヒラギノ角ゴ Pro W3" pitchFamily="-109" charset="-128"/>
              </a:rPr>
              <a:t>Competing Brand 3</a:t>
            </a:r>
          </a:p>
        </p:txBody>
      </p:sp>
      <p:sp>
        <p:nvSpPr>
          <p:cNvPr id="32" name="TextBox 31">
            <a:extLst>
              <a:ext uri="{FF2B5EF4-FFF2-40B4-BE49-F238E27FC236}">
                <a16:creationId xmlns:a16="http://schemas.microsoft.com/office/drawing/2014/main" id="{4F421387-A29D-4BDC-8864-63BAF9F54BC8}"/>
              </a:ext>
            </a:extLst>
          </p:cNvPr>
          <p:cNvSpPr txBox="1"/>
          <p:nvPr/>
        </p:nvSpPr>
        <p:spPr>
          <a:xfrm>
            <a:off x="2355511" y="2289226"/>
            <a:ext cx="702259" cy="319190"/>
          </a:xfrm>
          <a:prstGeom prst="rect">
            <a:avLst/>
          </a:prstGeom>
          <a:solidFill>
            <a:schemeClr val="tx2">
              <a:lumMod val="40000"/>
              <a:lumOff val="60000"/>
            </a:schemeClr>
          </a:solidFill>
        </p:spPr>
        <p:txBody>
          <a:bodyPr>
            <a:spAutoFit/>
          </a:bodyPr>
          <a:lstStyle/>
          <a:p>
            <a:pPr eaLnBrk="1" hangingPunct="1">
              <a:defRPr/>
            </a:pPr>
            <a:r>
              <a:rPr lang="en-US" sz="737" dirty="0">
                <a:ea typeface="ヒラギノ角ゴ Pro W3" pitchFamily="-109" charset="-128"/>
              </a:rPr>
              <a:t>Competing Brand 4</a:t>
            </a:r>
          </a:p>
        </p:txBody>
      </p:sp>
      <p:sp>
        <p:nvSpPr>
          <p:cNvPr id="33" name="TextBox 32">
            <a:extLst>
              <a:ext uri="{FF2B5EF4-FFF2-40B4-BE49-F238E27FC236}">
                <a16:creationId xmlns:a16="http://schemas.microsoft.com/office/drawing/2014/main" id="{827AEBAF-2F24-4ED2-BC38-60BB6CD7C62C}"/>
              </a:ext>
            </a:extLst>
          </p:cNvPr>
          <p:cNvSpPr txBox="1"/>
          <p:nvPr/>
        </p:nvSpPr>
        <p:spPr>
          <a:xfrm>
            <a:off x="4712452" y="2431926"/>
            <a:ext cx="702259" cy="319190"/>
          </a:xfrm>
          <a:prstGeom prst="rect">
            <a:avLst/>
          </a:prstGeom>
          <a:solidFill>
            <a:schemeClr val="tx2">
              <a:lumMod val="40000"/>
              <a:lumOff val="60000"/>
            </a:schemeClr>
          </a:solidFill>
        </p:spPr>
        <p:txBody>
          <a:bodyPr>
            <a:spAutoFit/>
          </a:bodyPr>
          <a:lstStyle/>
          <a:p>
            <a:pPr eaLnBrk="1" hangingPunct="1">
              <a:defRPr/>
            </a:pPr>
            <a:r>
              <a:rPr lang="en-US" sz="737" dirty="0">
                <a:ea typeface="ヒラギノ角ゴ Pro W3" pitchFamily="-109" charset="-128"/>
              </a:rPr>
              <a:t>Competing Brand 5</a:t>
            </a:r>
          </a:p>
        </p:txBody>
      </p:sp>
      <p:sp>
        <p:nvSpPr>
          <p:cNvPr id="6" name="TextBox 5">
            <a:extLst>
              <a:ext uri="{FF2B5EF4-FFF2-40B4-BE49-F238E27FC236}">
                <a16:creationId xmlns:a16="http://schemas.microsoft.com/office/drawing/2014/main" id="{8289987C-184C-4DE3-8E84-2BC31D95E466}"/>
              </a:ext>
            </a:extLst>
          </p:cNvPr>
          <p:cNvSpPr txBox="1"/>
          <p:nvPr/>
        </p:nvSpPr>
        <p:spPr>
          <a:xfrm>
            <a:off x="1828817" y="2711160"/>
            <a:ext cx="526694" cy="390235"/>
          </a:xfrm>
          <a:prstGeom prst="rect">
            <a:avLst/>
          </a:prstGeom>
          <a:solidFill>
            <a:srgbClr val="FF0000"/>
          </a:solidFill>
        </p:spPr>
        <p:txBody>
          <a:bodyPr>
            <a:spAutoFit/>
          </a:bodyPr>
          <a:lstStyle/>
          <a:p>
            <a:pPr eaLnBrk="1" hangingPunct="1">
              <a:defRPr/>
            </a:pPr>
            <a:r>
              <a:rPr lang="en-US" sz="968" dirty="0">
                <a:ea typeface="ヒラギノ角ゴ Pro W3" pitchFamily="-109" charset="-128"/>
              </a:rPr>
              <a:t>Your Brand</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48644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369276" y="605896"/>
            <a:ext cx="2731732" cy="5646208"/>
          </a:xfrm>
        </p:spPr>
        <p:txBody>
          <a:bodyPr anchor="ctr">
            <a:normAutofit/>
          </a:bodyPr>
          <a:lstStyle/>
          <a:p>
            <a:r>
              <a:rPr lang="en-US" sz="3500" dirty="0">
                <a:solidFill>
                  <a:srgbClr val="FFFFFF"/>
                </a:solidFill>
              </a:rPr>
              <a:t>Step 3: </a:t>
            </a:r>
            <a:r>
              <a:rPr lang="en-US" sz="3600" dirty="0">
                <a:solidFill>
                  <a:srgbClr val="FFFFFF"/>
                </a:solidFill>
              </a:rPr>
              <a:t>Choose </a:t>
            </a:r>
            <a:br>
              <a:rPr lang="en-US" sz="3600" dirty="0">
                <a:solidFill>
                  <a:srgbClr val="FFFFFF"/>
                </a:solidFill>
              </a:rPr>
            </a:br>
            <a:r>
              <a:rPr lang="en-US" sz="3600" dirty="0">
                <a:solidFill>
                  <a:srgbClr val="FFFFFF"/>
                </a:solidFill>
              </a:rPr>
              <a:t>Competitive Advantages That Define Your Niche</a:t>
            </a:r>
            <a:endParaRPr lang="en-US" sz="3500" dirty="0">
              <a:solidFill>
                <a:srgbClr val="FFFFFF"/>
              </a:solidFill>
            </a:endParaRPr>
          </a:p>
        </p:txBody>
      </p:sp>
      <p:pic>
        <p:nvPicPr>
          <p:cNvPr id="11266" name="Picture 2" descr="Consumer perception of Automotive brands, by Price and Quality. Two crossing axes with one representing quality (Low to High Quality) and the other representing price (Low to High Price). Car brands are listed from generally lowest quality and lowest price to highest. Dacia is considered the lowest quality and the lowest price. Next is Kia Motors at lower-middle low quality and low price. Next is Citroen and Renault. Citroen is considered better quality than Renault, but Renault is considered cheaper than Citroen. Next is Volkswagen. In the high price but low quality quadrant are brands Infiniti and Mini. Infiniti is considered middle-lower quality and slightly more expensive than Mini. In the high-quality, low price quadrant, Ford and Toyota are considered to be the same quality, but Ford is considered slightly more expensive than Toyota. Honda is considered higher-quality than Ford and Toyota, but Honda is considered slightly lower quality than Ford. In the high price, high quality quadrant, from lowest price and lowest quality to highest, are the brands BMW, Audi, Porsche, and Mercedes-Benz, with Mercedes-Benz at the very highest in price and quality.">
            <a:extLst>
              <a:ext uri="{FF2B5EF4-FFF2-40B4-BE49-F238E27FC236}">
                <a16:creationId xmlns:a16="http://schemas.microsoft.com/office/drawing/2014/main" id="{BE1A2DAB-5BC3-4078-B25E-621D5D521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119" y="701691"/>
            <a:ext cx="5185954" cy="518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37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369277" y="516835"/>
            <a:ext cx="2313633" cy="5772840"/>
          </a:xfrm>
        </p:spPr>
        <p:txBody>
          <a:bodyPr anchor="ctr">
            <a:normAutofit/>
          </a:bodyPr>
          <a:lstStyle/>
          <a:p>
            <a:r>
              <a:rPr lang="en-US" sz="3300" dirty="0">
                <a:solidFill>
                  <a:schemeClr val="bg1"/>
                </a:solidFill>
              </a:rPr>
              <a:t>Step 4: Implement:</a:t>
            </a:r>
            <a:br>
              <a:rPr lang="en-US" sz="3300" dirty="0">
                <a:solidFill>
                  <a:schemeClr val="bg1"/>
                </a:solidFill>
              </a:rPr>
            </a:br>
            <a:r>
              <a:rPr lang="en-US" sz="3300" dirty="0">
                <a:solidFill>
                  <a:schemeClr val="bg1"/>
                </a:solidFill>
              </a:rPr>
              <a:t> </a:t>
            </a:r>
            <a:br>
              <a:rPr lang="en-US" sz="3300" dirty="0">
                <a:solidFill>
                  <a:schemeClr val="bg1"/>
                </a:solidFill>
              </a:rPr>
            </a:br>
            <a:r>
              <a:rPr lang="en-US" sz="3300" dirty="0">
                <a:solidFill>
                  <a:schemeClr val="bg1"/>
                </a:solidFill>
              </a:rPr>
              <a:t>Common Positioning Strategies</a:t>
            </a:r>
          </a:p>
        </p:txBody>
      </p:sp>
      <p:graphicFrame>
        <p:nvGraphicFramePr>
          <p:cNvPr id="4" name="Content Placeholder 3" descr="Category Benefit: position yourself as &quot;owning&quot; an important benefit and delivering it better than anyone else. Best fit for the Customer: position yourself as an ideal fit for the customer's personality, style, and approach. Business Approach: position yourself with a distinctive approach to doing business. Anti-Competition: position yourself as a preferred alternative to the competition. Price: position yourself according to pricing: lowest cost, best value for the money, luxury or premium. Quality: position yourself according to a quality standard: high quality or else reliably good quality at a reasonable price." title="Slide 9"/>
          <p:cNvGraphicFramePr>
            <a:graphicFrameLocks noGrp="1"/>
          </p:cNvGraphicFramePr>
          <p:nvPr>
            <p:ph idx="4294967295"/>
            <p:extLst>
              <p:ext uri="{D42A27DB-BD31-4B8C-83A1-F6EECF244321}">
                <p14:modId xmlns:p14="http://schemas.microsoft.com/office/powerpoint/2010/main" val="994660009"/>
              </p:ext>
            </p:extLst>
          </p:nvPr>
        </p:nvGraphicFramePr>
        <p:xfrm>
          <a:off x="3556397" y="1187932"/>
          <a:ext cx="5098257" cy="4693335"/>
        </p:xfrm>
        <a:graphic>
          <a:graphicData uri="http://schemas.openxmlformats.org/drawingml/2006/table">
            <a:tbl>
              <a:tblPr firstRow="1">
                <a:tableStyleId>{7E9639D4-E3E2-4D34-9284-5A2195B3D0D7}</a:tableStyleId>
              </a:tblPr>
              <a:tblGrid>
                <a:gridCol w="1156392">
                  <a:extLst>
                    <a:ext uri="{9D8B030D-6E8A-4147-A177-3AD203B41FA5}">
                      <a16:colId xmlns:a16="http://schemas.microsoft.com/office/drawing/2014/main" val="3157744573"/>
                    </a:ext>
                  </a:extLst>
                </a:gridCol>
                <a:gridCol w="2270040">
                  <a:extLst>
                    <a:ext uri="{9D8B030D-6E8A-4147-A177-3AD203B41FA5}">
                      <a16:colId xmlns:a16="http://schemas.microsoft.com/office/drawing/2014/main" val="3180639640"/>
                    </a:ext>
                  </a:extLst>
                </a:gridCol>
                <a:gridCol w="1671825">
                  <a:extLst>
                    <a:ext uri="{9D8B030D-6E8A-4147-A177-3AD203B41FA5}">
                      <a16:colId xmlns:a16="http://schemas.microsoft.com/office/drawing/2014/main" val="1729364273"/>
                    </a:ext>
                  </a:extLst>
                </a:gridCol>
              </a:tblGrid>
              <a:tr h="269554">
                <a:tc>
                  <a:txBody>
                    <a:bodyPr/>
                    <a:lstStyle/>
                    <a:p>
                      <a:pPr algn="l" fontAlgn="ctr"/>
                      <a:r>
                        <a:rPr lang="en-US" sz="1100">
                          <a:effectLst/>
                          <a:latin typeface="Century Gothic" panose="020B0502020202020204" pitchFamily="34" charset="0"/>
                        </a:rPr>
                        <a:t>Differentiator</a:t>
                      </a:r>
                      <a:endParaRPr lang="en-US" sz="1100" b="1">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34314" marB="34314"/>
                </a:tc>
                <a:tc>
                  <a:txBody>
                    <a:bodyPr/>
                    <a:lstStyle/>
                    <a:p>
                      <a:pPr algn="l" fontAlgn="ctr"/>
                      <a:r>
                        <a:rPr lang="en-US" sz="1100">
                          <a:effectLst/>
                          <a:latin typeface="Century Gothic" panose="020B0502020202020204" pitchFamily="34" charset="0"/>
                        </a:rPr>
                        <a:t>Positioning Strategy</a:t>
                      </a:r>
                      <a:endParaRPr lang="en-US" sz="1100" b="1">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34314" marB="34314"/>
                </a:tc>
                <a:tc>
                  <a:txBody>
                    <a:bodyPr/>
                    <a:lstStyle/>
                    <a:p>
                      <a:pPr algn="l" fontAlgn="ctr"/>
                      <a:r>
                        <a:rPr lang="en-US" sz="1100">
                          <a:effectLst/>
                          <a:latin typeface="Century Gothic" panose="020B0502020202020204" pitchFamily="34" charset="0"/>
                        </a:rPr>
                        <a:t>Examples</a:t>
                      </a:r>
                      <a:endParaRPr lang="en-US" sz="1100" b="1">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34314" marB="34314"/>
                </a:tc>
                <a:extLst>
                  <a:ext uri="{0D108BD9-81ED-4DB2-BD59-A6C34878D82A}">
                    <a16:rowId xmlns:a16="http://schemas.microsoft.com/office/drawing/2014/main" val="3484152265"/>
                  </a:ext>
                </a:extLst>
              </a:tr>
              <a:tr h="741494">
                <a:tc>
                  <a:txBody>
                    <a:bodyPr/>
                    <a:lstStyle/>
                    <a:p>
                      <a:pPr algn="l" fontAlgn="ctr"/>
                      <a:r>
                        <a:rPr lang="en-US" sz="1100" dirty="0">
                          <a:effectLst/>
                          <a:latin typeface="Century Gothic" panose="020B0502020202020204" pitchFamily="34" charset="0"/>
                        </a:rPr>
                        <a:t>Category Benefit</a:t>
                      </a:r>
                      <a:endParaRPr lang="en-US" sz="11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tc>
                  <a:txBody>
                    <a:bodyPr/>
                    <a:lstStyle/>
                    <a:p>
                      <a:pPr algn="l" fontAlgn="ctr"/>
                      <a:r>
                        <a:rPr lang="en-US" sz="1100">
                          <a:effectLst/>
                          <a:latin typeface="Century Gothic" panose="020B0502020202020204" pitchFamily="34" charset="0"/>
                        </a:rPr>
                        <a:t>Position yourself as “owning” an important benefit and delivering it better than anyone else</a:t>
                      </a:r>
                      <a:endParaRPr lang="en-US" sz="11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tc>
                  <a:txBody>
                    <a:bodyPr/>
                    <a:lstStyle/>
                    <a:p>
                      <a:pPr algn="l" fontAlgn="base"/>
                      <a:r>
                        <a:rPr lang="en-US" sz="1100">
                          <a:effectLst/>
                          <a:latin typeface="Century Gothic" panose="020B0502020202020204" pitchFamily="34" charset="0"/>
                        </a:rPr>
                        <a:t>Volvo = Safety</a:t>
                      </a:r>
                    </a:p>
                    <a:p>
                      <a:pPr algn="l" fontAlgn="base"/>
                      <a:r>
                        <a:rPr lang="en-US" sz="1100">
                          <a:effectLst/>
                          <a:latin typeface="Century Gothic" panose="020B0502020202020204" pitchFamily="34" charset="0"/>
                        </a:rPr>
                        <a:t>Hallmark = Caring shared</a:t>
                      </a:r>
                    </a:p>
                    <a:p>
                      <a:pPr algn="l" fontAlgn="base"/>
                      <a:r>
                        <a:rPr lang="en-US" sz="1100">
                          <a:effectLst/>
                          <a:latin typeface="Century Gothic" panose="020B0502020202020204" pitchFamily="34" charset="0"/>
                        </a:rPr>
                        <a:t>Hawaii = Aloha spirit</a:t>
                      </a:r>
                      <a:endParaRPr lang="en-US" sz="1100" b="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extLst>
                  <a:ext uri="{0D108BD9-81ED-4DB2-BD59-A6C34878D82A}">
                    <a16:rowId xmlns:a16="http://schemas.microsoft.com/office/drawing/2014/main" val="3685615139"/>
                  </a:ext>
                </a:extLst>
              </a:tr>
              <a:tr h="906432">
                <a:tc>
                  <a:txBody>
                    <a:bodyPr/>
                    <a:lstStyle/>
                    <a:p>
                      <a:pPr algn="l" fontAlgn="ctr"/>
                      <a:r>
                        <a:rPr lang="en-US" sz="1100">
                          <a:effectLst/>
                          <a:latin typeface="Century Gothic" panose="020B0502020202020204" pitchFamily="34" charset="0"/>
                        </a:rPr>
                        <a:t>Best fit for the Customer</a:t>
                      </a:r>
                      <a:endParaRPr lang="en-US" sz="11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tc>
                  <a:txBody>
                    <a:bodyPr/>
                    <a:lstStyle/>
                    <a:p>
                      <a:pPr algn="l" fontAlgn="ctr"/>
                      <a:r>
                        <a:rPr lang="en-US" sz="1100">
                          <a:effectLst/>
                          <a:latin typeface="Century Gothic" panose="020B0502020202020204" pitchFamily="34" charset="0"/>
                        </a:rPr>
                        <a:t>Position yourself as an ideal fit for the customer’s personality, style, and approach</a:t>
                      </a:r>
                      <a:endParaRPr lang="en-US" sz="11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tc>
                  <a:txBody>
                    <a:bodyPr/>
                    <a:lstStyle/>
                    <a:p>
                      <a:pPr algn="l" fontAlgn="base"/>
                      <a:r>
                        <a:rPr lang="en-US" sz="1100">
                          <a:effectLst/>
                          <a:latin typeface="Century Gothic" panose="020B0502020202020204" pitchFamily="34" charset="0"/>
                        </a:rPr>
                        <a:t>Red Bull = Extreme</a:t>
                      </a:r>
                    </a:p>
                    <a:p>
                      <a:pPr algn="l" fontAlgn="base"/>
                      <a:r>
                        <a:rPr lang="en-US" sz="1100">
                          <a:effectLst/>
                          <a:latin typeface="Century Gothic" panose="020B0502020202020204" pitchFamily="34" charset="0"/>
                        </a:rPr>
                        <a:t>Guess Jeans = Sexy chic</a:t>
                      </a:r>
                    </a:p>
                    <a:p>
                      <a:pPr algn="l" fontAlgn="base"/>
                      <a:r>
                        <a:rPr lang="en-US" sz="1100">
                          <a:effectLst/>
                          <a:latin typeface="Century Gothic" panose="020B0502020202020204" pitchFamily="34" charset="0"/>
                        </a:rPr>
                        <a:t>Virgin Atlantic = Ultra cool fun</a:t>
                      </a:r>
                      <a:endParaRPr lang="en-US" sz="1100" b="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extLst>
                  <a:ext uri="{0D108BD9-81ED-4DB2-BD59-A6C34878D82A}">
                    <a16:rowId xmlns:a16="http://schemas.microsoft.com/office/drawing/2014/main" val="2123347818"/>
                  </a:ext>
                </a:extLst>
              </a:tr>
              <a:tr h="576555">
                <a:tc>
                  <a:txBody>
                    <a:bodyPr/>
                    <a:lstStyle/>
                    <a:p>
                      <a:pPr algn="l" fontAlgn="ctr"/>
                      <a:r>
                        <a:rPr lang="en-US" sz="1100">
                          <a:effectLst/>
                          <a:latin typeface="Century Gothic" panose="020B0502020202020204" pitchFamily="34" charset="0"/>
                        </a:rPr>
                        <a:t>Business Approach</a:t>
                      </a:r>
                      <a:endParaRPr lang="en-US" sz="11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tc>
                  <a:txBody>
                    <a:bodyPr/>
                    <a:lstStyle/>
                    <a:p>
                      <a:pPr algn="l" fontAlgn="ctr"/>
                      <a:r>
                        <a:rPr lang="en-US" sz="1100">
                          <a:effectLst/>
                          <a:latin typeface="Century Gothic" panose="020B0502020202020204" pitchFamily="34" charset="0"/>
                        </a:rPr>
                        <a:t>Position yourself with a distinctive approach to doing business</a:t>
                      </a:r>
                      <a:endParaRPr lang="en-US" sz="11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tc>
                  <a:txBody>
                    <a:bodyPr/>
                    <a:lstStyle/>
                    <a:p>
                      <a:pPr algn="l" fontAlgn="base"/>
                      <a:r>
                        <a:rPr lang="en-US" sz="1100">
                          <a:effectLst/>
                          <a:latin typeface="Century Gothic" panose="020B0502020202020204" pitchFamily="34" charset="0"/>
                        </a:rPr>
                        <a:t>Jimmy John’s = Unbelievably fast</a:t>
                      </a:r>
                    </a:p>
                    <a:p>
                      <a:pPr algn="l" fontAlgn="base"/>
                      <a:r>
                        <a:rPr lang="en-US" sz="1100">
                          <a:effectLst/>
                          <a:latin typeface="Century Gothic" panose="020B0502020202020204" pitchFamily="34" charset="0"/>
                        </a:rPr>
                        <a:t>TurboTax = Easy DIY</a:t>
                      </a:r>
                      <a:endParaRPr lang="en-US" sz="1100" b="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extLst>
                  <a:ext uri="{0D108BD9-81ED-4DB2-BD59-A6C34878D82A}">
                    <a16:rowId xmlns:a16="http://schemas.microsoft.com/office/drawing/2014/main" val="2684581585"/>
                  </a:ext>
                </a:extLst>
              </a:tr>
              <a:tr h="576555">
                <a:tc>
                  <a:txBody>
                    <a:bodyPr/>
                    <a:lstStyle/>
                    <a:p>
                      <a:pPr algn="l" fontAlgn="ctr"/>
                      <a:r>
                        <a:rPr lang="en-US" sz="1100">
                          <a:effectLst/>
                          <a:latin typeface="Century Gothic" panose="020B0502020202020204" pitchFamily="34" charset="0"/>
                        </a:rPr>
                        <a:t>Anti-Competition</a:t>
                      </a:r>
                      <a:endParaRPr lang="en-US" sz="11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tc>
                  <a:txBody>
                    <a:bodyPr/>
                    <a:lstStyle/>
                    <a:p>
                      <a:pPr algn="l" fontAlgn="ctr"/>
                      <a:r>
                        <a:rPr lang="en-US" sz="1100">
                          <a:effectLst/>
                          <a:latin typeface="Century Gothic" panose="020B0502020202020204" pitchFamily="34" charset="0"/>
                        </a:rPr>
                        <a:t>Position yourself as a preferred alternative to the competition</a:t>
                      </a:r>
                      <a:endParaRPr lang="en-US" sz="11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tc>
                  <a:txBody>
                    <a:bodyPr/>
                    <a:lstStyle/>
                    <a:p>
                      <a:pPr algn="l" fontAlgn="base"/>
                      <a:r>
                        <a:rPr lang="en-US" sz="1100">
                          <a:effectLst/>
                          <a:latin typeface="Century Gothic" panose="020B0502020202020204" pitchFamily="34" charset="0"/>
                        </a:rPr>
                        <a:t>Apple = Think different</a:t>
                      </a:r>
                    </a:p>
                    <a:p>
                      <a:pPr algn="l" fontAlgn="base"/>
                      <a:r>
                        <a:rPr lang="en-US" sz="1100">
                          <a:effectLst/>
                          <a:latin typeface="Century Gothic" panose="020B0502020202020204" pitchFamily="34" charset="0"/>
                        </a:rPr>
                        <a:t>Seven-Up = The Uncola</a:t>
                      </a:r>
                      <a:endParaRPr lang="en-US" sz="1100" b="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extLst>
                  <a:ext uri="{0D108BD9-81ED-4DB2-BD59-A6C34878D82A}">
                    <a16:rowId xmlns:a16="http://schemas.microsoft.com/office/drawing/2014/main" val="3516356987"/>
                  </a:ext>
                </a:extLst>
              </a:tr>
              <a:tr h="741494">
                <a:tc>
                  <a:txBody>
                    <a:bodyPr/>
                    <a:lstStyle/>
                    <a:p>
                      <a:pPr algn="l" fontAlgn="ctr"/>
                      <a:r>
                        <a:rPr lang="en-US" sz="1100">
                          <a:effectLst/>
                          <a:latin typeface="Century Gothic" panose="020B0502020202020204" pitchFamily="34" charset="0"/>
                        </a:rPr>
                        <a:t>Price</a:t>
                      </a:r>
                      <a:endParaRPr lang="en-US" sz="11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tc>
                  <a:txBody>
                    <a:bodyPr/>
                    <a:lstStyle/>
                    <a:p>
                      <a:pPr algn="l" fontAlgn="ctr"/>
                      <a:r>
                        <a:rPr lang="en-US" sz="1100">
                          <a:effectLst/>
                          <a:latin typeface="Century Gothic" panose="020B0502020202020204" pitchFamily="34" charset="0"/>
                        </a:rPr>
                        <a:t>Position yourself according to pricing: lowest cost, best value for the money, luxury or premium</a:t>
                      </a:r>
                      <a:endParaRPr lang="en-US" sz="11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tc>
                  <a:txBody>
                    <a:bodyPr/>
                    <a:lstStyle/>
                    <a:p>
                      <a:pPr algn="l" fontAlgn="base"/>
                      <a:r>
                        <a:rPr lang="en-US" sz="1100">
                          <a:effectLst/>
                          <a:latin typeface="Century Gothic" panose="020B0502020202020204" pitchFamily="34" charset="0"/>
                        </a:rPr>
                        <a:t>Wal-Mart = Lowest prices</a:t>
                      </a:r>
                    </a:p>
                    <a:p>
                      <a:pPr algn="l" fontAlgn="base"/>
                      <a:r>
                        <a:rPr lang="en-US" sz="1100">
                          <a:effectLst/>
                          <a:latin typeface="Century Gothic" panose="020B0502020202020204" pitchFamily="34" charset="0"/>
                        </a:rPr>
                        <a:t>Old Navy = Affordable fashion</a:t>
                      </a:r>
                      <a:endParaRPr lang="en-US" sz="1100" b="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extLst>
                  <a:ext uri="{0D108BD9-81ED-4DB2-BD59-A6C34878D82A}">
                    <a16:rowId xmlns:a16="http://schemas.microsoft.com/office/drawing/2014/main" val="2012896250"/>
                  </a:ext>
                </a:extLst>
              </a:tr>
              <a:tr h="741494">
                <a:tc>
                  <a:txBody>
                    <a:bodyPr/>
                    <a:lstStyle/>
                    <a:p>
                      <a:pPr algn="l" fontAlgn="ctr"/>
                      <a:r>
                        <a:rPr lang="en-US" sz="1100">
                          <a:effectLst/>
                          <a:latin typeface="Century Gothic" panose="020B0502020202020204" pitchFamily="34" charset="0"/>
                        </a:rPr>
                        <a:t>Quality</a:t>
                      </a:r>
                      <a:endParaRPr lang="en-US" sz="11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tc>
                  <a:txBody>
                    <a:bodyPr/>
                    <a:lstStyle/>
                    <a:p>
                      <a:pPr algn="l" fontAlgn="ctr"/>
                      <a:r>
                        <a:rPr lang="en-US" sz="1100">
                          <a:effectLst/>
                          <a:latin typeface="Century Gothic" panose="020B0502020202020204" pitchFamily="34" charset="0"/>
                        </a:rPr>
                        <a:t>Position yourself according to a quality standard: high quality or else reliably good quality at a reasonable price</a:t>
                      </a:r>
                      <a:endParaRPr lang="en-US" sz="11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tc>
                  <a:txBody>
                    <a:bodyPr/>
                    <a:lstStyle/>
                    <a:p>
                      <a:pPr algn="l" fontAlgn="base"/>
                      <a:r>
                        <a:rPr lang="en-US" sz="1100">
                          <a:effectLst/>
                          <a:latin typeface="Century Gothic" panose="020B0502020202020204" pitchFamily="34" charset="0"/>
                        </a:rPr>
                        <a:t>Hearts on Fire = Perfection </a:t>
                      </a:r>
                    </a:p>
                    <a:p>
                      <a:pPr algn="l" fontAlgn="base"/>
                      <a:r>
                        <a:rPr lang="en-US" sz="1100">
                          <a:effectLst/>
                          <a:latin typeface="Century Gothic" panose="020B0502020202020204" pitchFamily="34" charset="0"/>
                        </a:rPr>
                        <a:t>Ritz Carlton = luxury</a:t>
                      </a:r>
                      <a:endParaRPr lang="en-US" sz="1100" b="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1502" marR="91502" marT="22876" marB="22876"/>
                </a:tc>
                <a:extLst>
                  <a:ext uri="{0D108BD9-81ED-4DB2-BD59-A6C34878D82A}">
                    <a16:rowId xmlns:a16="http://schemas.microsoft.com/office/drawing/2014/main" val="3691075210"/>
                  </a:ext>
                </a:extLst>
              </a:tr>
            </a:tbl>
          </a:graphicData>
        </a:graphic>
      </p:graphicFrame>
    </p:spTree>
    <p:extLst>
      <p:ext uri="{BB962C8B-B14F-4D97-AF65-F5344CB8AC3E}">
        <p14:creationId xmlns:p14="http://schemas.microsoft.com/office/powerpoint/2010/main" val="4116416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 Statement</a:t>
            </a:r>
          </a:p>
        </p:txBody>
      </p:sp>
      <p:sp>
        <p:nvSpPr>
          <p:cNvPr id="3" name="Content Placeholder 2"/>
          <p:cNvSpPr>
            <a:spLocks noGrp="1"/>
          </p:cNvSpPr>
          <p:nvPr>
            <p:ph type="body" idx="1"/>
          </p:nvPr>
        </p:nvSpPr>
        <p:spPr/>
        <p:txBody>
          <a:bodyPr>
            <a:normAutofit fontScale="70000" lnSpcReduction="20000"/>
          </a:bodyPr>
          <a:lstStyle/>
          <a:p>
            <a:pPr marL="0" indent="0">
              <a:buNone/>
            </a:pPr>
            <a:r>
              <a:rPr lang="en-US" dirty="0"/>
              <a:t>One sentence that concisely identifies the target market and what you want customers to think about your brand Includes:</a:t>
            </a:r>
          </a:p>
          <a:p>
            <a:pPr marL="0" indent="0">
              <a:buNone/>
            </a:pPr>
            <a:endParaRPr lang="en-US" dirty="0"/>
          </a:p>
          <a:p>
            <a:r>
              <a:rPr lang="en-US" dirty="0"/>
              <a:t>The </a:t>
            </a:r>
            <a:r>
              <a:rPr lang="en-US" b="1" dirty="0"/>
              <a:t>target market</a:t>
            </a:r>
            <a:endParaRPr lang="en-US" dirty="0"/>
          </a:p>
          <a:p>
            <a:r>
              <a:rPr lang="en-US" dirty="0"/>
              <a:t>The </a:t>
            </a:r>
            <a:r>
              <a:rPr lang="en-US" b="1" dirty="0"/>
              <a:t>brand name</a:t>
            </a:r>
            <a:endParaRPr lang="en-US" dirty="0"/>
          </a:p>
          <a:p>
            <a:r>
              <a:rPr lang="en-US" dirty="0"/>
              <a:t>The </a:t>
            </a:r>
            <a:r>
              <a:rPr lang="en-US" b="1" dirty="0"/>
              <a:t>key points of differentiation</a:t>
            </a:r>
            <a:endParaRPr lang="en-US" dirty="0"/>
          </a:p>
          <a:p>
            <a:r>
              <a:rPr lang="en-US" dirty="0"/>
              <a:t>The </a:t>
            </a:r>
            <a:r>
              <a:rPr lang="en-US" b="1" dirty="0"/>
              <a:t>product or service category</a:t>
            </a:r>
            <a:r>
              <a:rPr lang="en-US" dirty="0"/>
              <a:t> (the frame of reference in which the brand competes)</a:t>
            </a:r>
          </a:p>
          <a:p>
            <a:r>
              <a:rPr lang="en-US" dirty="0"/>
              <a:t>The </a:t>
            </a:r>
            <a:r>
              <a:rPr lang="en-US" b="1" dirty="0"/>
              <a:t>reasons to believe</a:t>
            </a:r>
            <a:r>
              <a:rPr lang="en-US" dirty="0"/>
              <a:t> the positioning claims</a:t>
            </a:r>
          </a:p>
        </p:txBody>
      </p:sp>
      <p:pic>
        <p:nvPicPr>
          <p:cNvPr id="14338" name="Picture 2" descr="Photo of a yellow KIA GT4 Stinger sports car in a show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2226469"/>
            <a:ext cx="3886200" cy="226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34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for Positioning Statement</a:t>
            </a:r>
          </a:p>
        </p:txBody>
      </p:sp>
      <p:sp>
        <p:nvSpPr>
          <p:cNvPr id="3" name="Content Placeholder 2"/>
          <p:cNvSpPr>
            <a:spLocks noGrp="1"/>
          </p:cNvSpPr>
          <p:nvPr>
            <p:ph type="body" idx="1"/>
          </p:nvPr>
        </p:nvSpPr>
        <p:spPr/>
        <p:txBody>
          <a:bodyPr/>
          <a:lstStyle/>
          <a:p>
            <a:pPr marL="0" indent="0">
              <a:buNone/>
            </a:pPr>
            <a:r>
              <a:rPr lang="en-US" sz="3000" dirty="0"/>
              <a:t>To [</a:t>
            </a:r>
            <a:r>
              <a:rPr lang="en-US" sz="3000" i="1" dirty="0">
                <a:solidFill>
                  <a:srgbClr val="FF0000"/>
                </a:solidFill>
              </a:rPr>
              <a:t>target audience</a:t>
            </a:r>
            <a:r>
              <a:rPr lang="en-US" sz="3000" dirty="0"/>
              <a:t>], </a:t>
            </a:r>
            <a:r>
              <a:rPr lang="en-US" sz="3000" dirty="0">
                <a:solidFill>
                  <a:srgbClr val="FF0000"/>
                </a:solidFill>
              </a:rPr>
              <a:t>Product X </a:t>
            </a:r>
            <a:r>
              <a:rPr lang="en-US" sz="3000" dirty="0"/>
              <a:t>is the only [</a:t>
            </a:r>
            <a:r>
              <a:rPr lang="en-US" sz="3000" i="1" dirty="0"/>
              <a:t>category or </a:t>
            </a:r>
            <a:r>
              <a:rPr lang="en-US" sz="3000" i="1" dirty="0">
                <a:solidFill>
                  <a:srgbClr val="FF0000"/>
                </a:solidFill>
              </a:rPr>
              <a:t>frame of reference</a:t>
            </a:r>
            <a:r>
              <a:rPr lang="en-US" sz="3000" dirty="0"/>
              <a:t>] that [</a:t>
            </a:r>
            <a:r>
              <a:rPr lang="en-US" sz="3000" i="1" dirty="0"/>
              <a:t>points of </a:t>
            </a:r>
            <a:r>
              <a:rPr lang="en-US" sz="3000" i="1" dirty="0">
                <a:solidFill>
                  <a:srgbClr val="FF0000"/>
                </a:solidFill>
              </a:rPr>
              <a:t>differentiation/benefits </a:t>
            </a:r>
            <a:r>
              <a:rPr lang="en-US" sz="3000" i="1" dirty="0"/>
              <a:t>delivered</a:t>
            </a:r>
            <a:r>
              <a:rPr lang="en-US" sz="3000" dirty="0"/>
              <a:t>] because [</a:t>
            </a:r>
            <a:r>
              <a:rPr lang="en-US" sz="3000" i="1" dirty="0"/>
              <a:t>reasons to </a:t>
            </a:r>
            <a:r>
              <a:rPr lang="en-US" sz="3000" i="1" dirty="0">
                <a:solidFill>
                  <a:srgbClr val="FF0000"/>
                </a:solidFill>
              </a:rPr>
              <a:t>believe</a:t>
            </a:r>
            <a:r>
              <a:rPr lang="en-US" sz="3000" dirty="0"/>
              <a:t>].</a:t>
            </a:r>
          </a:p>
        </p:txBody>
      </p:sp>
    </p:spTree>
    <p:extLst>
      <p:ext uri="{BB962C8B-B14F-4D97-AF65-F5344CB8AC3E}">
        <p14:creationId xmlns:p14="http://schemas.microsoft.com/office/powerpoint/2010/main" val="1402117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4BA19F-3D91-78CB-62E1-412F05CB2A2F}"/>
              </a:ext>
            </a:extLst>
          </p:cNvPr>
          <p:cNvSpPr>
            <a:spLocks noGrp="1"/>
          </p:cNvSpPr>
          <p:nvPr>
            <p:ph type="title"/>
          </p:nvPr>
        </p:nvSpPr>
        <p:spPr>
          <a:xfrm>
            <a:off x="643548" y="212651"/>
            <a:ext cx="7819968" cy="1026605"/>
          </a:xfrm>
        </p:spPr>
        <p:txBody>
          <a:bodyPr>
            <a:normAutofit/>
          </a:bodyPr>
          <a:lstStyle/>
          <a:p>
            <a:r>
              <a:rPr lang="en-US" sz="3500" b="1" dirty="0"/>
              <a:t>Example: Tesla (Model 3)</a:t>
            </a:r>
            <a:endParaRPr lang="en-CA" sz="3500" dirty="0"/>
          </a:p>
        </p:txBody>
      </p:sp>
      <p:cxnSp>
        <p:nvCxnSpPr>
          <p:cNvPr id="14" name="Straight Connector 13">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623" y="2478513"/>
            <a:ext cx="21945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FFB37F-2E7D-19F0-1B24-347BD20BB8B5}"/>
              </a:ext>
            </a:extLst>
          </p:cNvPr>
          <p:cNvSpPr>
            <a:spLocks noGrp="1"/>
          </p:cNvSpPr>
          <p:nvPr>
            <p:ph idx="1"/>
          </p:nvPr>
        </p:nvSpPr>
        <p:spPr>
          <a:xfrm>
            <a:off x="822959" y="3429000"/>
            <a:ext cx="7931380" cy="1122801"/>
          </a:xfrm>
        </p:spPr>
        <p:txBody>
          <a:bodyPr>
            <a:noAutofit/>
          </a:bodyPr>
          <a:lstStyle/>
          <a:p>
            <a:pPr>
              <a:lnSpc>
                <a:spcPct val="100000"/>
              </a:lnSpc>
            </a:pPr>
            <a:r>
              <a:rPr lang="en-US" b="1" dirty="0"/>
              <a:t>To</a:t>
            </a:r>
            <a:r>
              <a:rPr lang="en-US" dirty="0"/>
              <a:t> environmentally conscious professionals,</a:t>
            </a:r>
            <a:br>
              <a:rPr lang="en-US" dirty="0"/>
            </a:br>
            <a:r>
              <a:rPr lang="en-US" b="1" dirty="0"/>
              <a:t>Tesla Model 3</a:t>
            </a:r>
            <a:r>
              <a:rPr lang="en-US" dirty="0"/>
              <a:t> is the only </a:t>
            </a:r>
            <a:r>
              <a:rPr lang="en-US" b="1" dirty="0"/>
              <a:t>electric vehicle in the mid-size sedan category</a:t>
            </a:r>
            <a:br>
              <a:rPr lang="en-US" dirty="0"/>
            </a:br>
            <a:r>
              <a:rPr lang="en-US" dirty="0"/>
              <a:t>that </a:t>
            </a:r>
            <a:r>
              <a:rPr lang="en-US" b="1" dirty="0"/>
              <a:t>delivers high performance, cutting-edge technology, and zero-emission driving</a:t>
            </a:r>
            <a:br>
              <a:rPr lang="en-US" dirty="0"/>
            </a:br>
            <a:r>
              <a:rPr lang="en-US" b="1" dirty="0"/>
              <a:t>because</a:t>
            </a:r>
            <a:r>
              <a:rPr lang="en-US" dirty="0"/>
              <a:t> it is backed by Tesla’s industry-leading battery innovation, Supercharger network, and track record of redefining sustainable mobility.</a:t>
            </a:r>
          </a:p>
          <a:p>
            <a:pPr>
              <a:lnSpc>
                <a:spcPct val="100000"/>
              </a:lnSpc>
            </a:pPr>
            <a:endParaRPr lang="en-CA" dirty="0"/>
          </a:p>
        </p:txBody>
      </p:sp>
      <p:sp>
        <p:nvSpPr>
          <p:cNvPr id="16" name="Rectangle 15">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1E72D1A5-9612-8915-A888-736954EEEDC1}"/>
              </a:ext>
            </a:extLst>
          </p:cNvPr>
          <p:cNvSpPr>
            <a:spLocks noGrp="1"/>
          </p:cNvSpPr>
          <p:nvPr>
            <p:ph type="ftr" sz="quarter" idx="11"/>
          </p:nvPr>
        </p:nvSpPr>
        <p:spPr>
          <a:xfrm>
            <a:off x="822959" y="6446838"/>
            <a:ext cx="5113696" cy="365125"/>
          </a:xfrm>
        </p:spPr>
        <p:txBody>
          <a:bodyPr>
            <a:normAutofit/>
          </a:bodyPr>
          <a:lstStyle/>
          <a:p>
            <a:pPr>
              <a:spcAft>
                <a:spcPts val="600"/>
              </a:spcAft>
            </a:pPr>
            <a:r>
              <a:rPr lang="en-US"/>
              <a:t>NSCC MKTG 1010</a:t>
            </a:r>
          </a:p>
        </p:txBody>
      </p:sp>
      <p:sp>
        <p:nvSpPr>
          <p:cNvPr id="4" name="Date Placeholder 3">
            <a:extLst>
              <a:ext uri="{FF2B5EF4-FFF2-40B4-BE49-F238E27FC236}">
                <a16:creationId xmlns:a16="http://schemas.microsoft.com/office/drawing/2014/main" id="{1AB23082-8A93-0BD5-CBFF-7C01C48F2F9B}"/>
              </a:ext>
            </a:extLst>
          </p:cNvPr>
          <p:cNvSpPr>
            <a:spLocks noGrp="1"/>
          </p:cNvSpPr>
          <p:nvPr>
            <p:ph type="dt" sz="half" idx="10"/>
          </p:nvPr>
        </p:nvSpPr>
        <p:spPr>
          <a:xfrm>
            <a:off x="6163819" y="6446838"/>
            <a:ext cx="1938638" cy="365125"/>
          </a:xfrm>
        </p:spPr>
        <p:txBody>
          <a:bodyPr>
            <a:normAutofit/>
          </a:bodyPr>
          <a:lstStyle/>
          <a:p>
            <a:pPr>
              <a:spcAft>
                <a:spcPts val="600"/>
              </a:spcAft>
            </a:pPr>
            <a:r>
              <a:rPr lang="en-US"/>
              <a:t>Page</a:t>
            </a:r>
          </a:p>
        </p:txBody>
      </p:sp>
      <p:sp>
        <p:nvSpPr>
          <p:cNvPr id="6" name="Slide Number Placeholder 5">
            <a:extLst>
              <a:ext uri="{FF2B5EF4-FFF2-40B4-BE49-F238E27FC236}">
                <a16:creationId xmlns:a16="http://schemas.microsoft.com/office/drawing/2014/main" id="{3D662098-E134-DDFE-A67F-3570EA6E67F6}"/>
              </a:ext>
            </a:extLst>
          </p:cNvPr>
          <p:cNvSpPr>
            <a:spLocks noGrp="1"/>
          </p:cNvSpPr>
          <p:nvPr>
            <p:ph type="sldNum" sz="quarter" idx="12"/>
          </p:nvPr>
        </p:nvSpPr>
        <p:spPr>
          <a:xfrm>
            <a:off x="8245186" y="6446838"/>
            <a:ext cx="585008" cy="365125"/>
          </a:xfrm>
        </p:spPr>
        <p:txBody>
          <a:bodyPr>
            <a:normAutofit/>
          </a:bodyPr>
          <a:lstStyle/>
          <a:p>
            <a:pPr>
              <a:spcAft>
                <a:spcPts val="600"/>
              </a:spcAft>
            </a:pPr>
            <a:fld id="{3A98EE3D-8CD1-4C3F-BD1C-C98C9596463C}" type="slidenum">
              <a:rPr lang="en-US" smtClean="0"/>
              <a:pPr>
                <a:spcAft>
                  <a:spcPts val="600"/>
                </a:spcAft>
              </a:pPr>
              <a:t>16</a:t>
            </a:fld>
            <a:endParaRPr lang="en-US"/>
          </a:p>
        </p:txBody>
      </p:sp>
      <p:graphicFrame>
        <p:nvGraphicFramePr>
          <p:cNvPr id="7" name="Table 6">
            <a:extLst>
              <a:ext uri="{FF2B5EF4-FFF2-40B4-BE49-F238E27FC236}">
                <a16:creationId xmlns:a16="http://schemas.microsoft.com/office/drawing/2014/main" id="{8B3A2EE1-0885-781B-CC7A-7D0B19B1378D}"/>
              </a:ext>
            </a:extLst>
          </p:cNvPr>
          <p:cNvGraphicFramePr>
            <a:graphicFrameLocks noGrp="1"/>
          </p:cNvGraphicFramePr>
          <p:nvPr>
            <p:extLst>
              <p:ext uri="{D42A27DB-BD31-4B8C-83A1-F6EECF244321}">
                <p14:modId xmlns:p14="http://schemas.microsoft.com/office/powerpoint/2010/main" val="1663417312"/>
              </p:ext>
            </p:extLst>
          </p:nvPr>
        </p:nvGraphicFramePr>
        <p:xfrm>
          <a:off x="643548" y="1712651"/>
          <a:ext cx="7601638" cy="1567884"/>
        </p:xfrm>
        <a:graphic>
          <a:graphicData uri="http://schemas.openxmlformats.org/drawingml/2006/table">
            <a:tbl>
              <a:tblPr/>
              <a:tblGrid>
                <a:gridCol w="1143458">
                  <a:extLst>
                    <a:ext uri="{9D8B030D-6E8A-4147-A177-3AD203B41FA5}">
                      <a16:colId xmlns:a16="http://schemas.microsoft.com/office/drawing/2014/main" val="2788299455"/>
                    </a:ext>
                  </a:extLst>
                </a:gridCol>
                <a:gridCol w="1635959">
                  <a:extLst>
                    <a:ext uri="{9D8B030D-6E8A-4147-A177-3AD203B41FA5}">
                      <a16:colId xmlns:a16="http://schemas.microsoft.com/office/drawing/2014/main" val="3196153889"/>
                    </a:ext>
                  </a:extLst>
                </a:gridCol>
                <a:gridCol w="1207697">
                  <a:extLst>
                    <a:ext uri="{9D8B030D-6E8A-4147-A177-3AD203B41FA5}">
                      <a16:colId xmlns:a16="http://schemas.microsoft.com/office/drawing/2014/main" val="1430052861"/>
                    </a:ext>
                  </a:extLst>
                </a:gridCol>
                <a:gridCol w="1850088">
                  <a:extLst>
                    <a:ext uri="{9D8B030D-6E8A-4147-A177-3AD203B41FA5}">
                      <a16:colId xmlns:a16="http://schemas.microsoft.com/office/drawing/2014/main" val="3948685944"/>
                    </a:ext>
                  </a:extLst>
                </a:gridCol>
                <a:gridCol w="1764436">
                  <a:extLst>
                    <a:ext uri="{9D8B030D-6E8A-4147-A177-3AD203B41FA5}">
                      <a16:colId xmlns:a16="http://schemas.microsoft.com/office/drawing/2014/main" val="3620606402"/>
                    </a:ext>
                  </a:extLst>
                </a:gridCol>
              </a:tblGrid>
              <a:tr h="545192">
                <a:tc>
                  <a:txBody>
                    <a:bodyPr/>
                    <a:lstStyle/>
                    <a:p>
                      <a:pPr algn="l" fontAlgn="ctr">
                        <a:buNone/>
                      </a:pPr>
                      <a:r>
                        <a:rPr lang="en-CA" sz="1200" b="1">
                          <a:effectLst/>
                        </a:rPr>
                        <a:t>Company</a:t>
                      </a:r>
                      <a:endParaRPr lang="en-CA" sz="1200">
                        <a:effectLst/>
                      </a:endParaRPr>
                    </a:p>
                  </a:txBody>
                  <a:tcPr marL="52422" marR="52422" marT="26211" marB="26211" anchor="ctr">
                    <a:lnL>
                      <a:noFill/>
                    </a:lnL>
                    <a:lnR>
                      <a:noFill/>
                    </a:lnR>
                    <a:lnT>
                      <a:noFill/>
                    </a:lnT>
                    <a:lnB>
                      <a:noFill/>
                    </a:lnB>
                    <a:solidFill>
                      <a:srgbClr val="FFFFFF"/>
                    </a:solidFill>
                  </a:tcPr>
                </a:tc>
                <a:tc>
                  <a:txBody>
                    <a:bodyPr/>
                    <a:lstStyle/>
                    <a:p>
                      <a:pPr algn="l" fontAlgn="ctr">
                        <a:buNone/>
                      </a:pPr>
                      <a:r>
                        <a:rPr lang="en-CA" sz="1200" b="1">
                          <a:effectLst/>
                        </a:rPr>
                        <a:t>Target Audience</a:t>
                      </a:r>
                      <a:endParaRPr lang="en-CA" sz="1200">
                        <a:effectLst/>
                      </a:endParaRPr>
                    </a:p>
                  </a:txBody>
                  <a:tcPr marL="52422" marR="52422" marT="26211" marB="26211" anchor="ctr">
                    <a:lnL>
                      <a:noFill/>
                    </a:lnL>
                    <a:lnR>
                      <a:noFill/>
                    </a:lnR>
                    <a:lnT>
                      <a:noFill/>
                    </a:lnT>
                    <a:lnB>
                      <a:noFill/>
                    </a:lnB>
                    <a:solidFill>
                      <a:srgbClr val="FFFFFF"/>
                    </a:solidFill>
                  </a:tcPr>
                </a:tc>
                <a:tc>
                  <a:txBody>
                    <a:bodyPr/>
                    <a:lstStyle/>
                    <a:p>
                      <a:pPr algn="l" fontAlgn="ctr">
                        <a:buNone/>
                      </a:pPr>
                      <a:r>
                        <a:rPr lang="en-CA" sz="1200" b="1">
                          <a:effectLst/>
                        </a:rPr>
                        <a:t>Category / Frame of Reference</a:t>
                      </a:r>
                      <a:endParaRPr lang="en-CA" sz="1200">
                        <a:effectLst/>
                      </a:endParaRPr>
                    </a:p>
                  </a:txBody>
                  <a:tcPr marL="52422" marR="52422" marT="26211" marB="26211" anchor="ctr">
                    <a:lnL>
                      <a:noFill/>
                    </a:lnL>
                    <a:lnR>
                      <a:noFill/>
                    </a:lnR>
                    <a:lnT>
                      <a:noFill/>
                    </a:lnT>
                    <a:lnB>
                      <a:noFill/>
                    </a:lnB>
                    <a:solidFill>
                      <a:srgbClr val="FFFFFF"/>
                    </a:solidFill>
                  </a:tcPr>
                </a:tc>
                <a:tc>
                  <a:txBody>
                    <a:bodyPr/>
                    <a:lstStyle/>
                    <a:p>
                      <a:pPr algn="l" fontAlgn="ctr">
                        <a:buNone/>
                      </a:pPr>
                      <a:r>
                        <a:rPr lang="en-US" sz="1200" b="1" dirty="0">
                          <a:effectLst/>
                        </a:rPr>
                        <a:t>Points of Differentiation / Benefits Delivered</a:t>
                      </a:r>
                      <a:endParaRPr lang="en-US" sz="1200" dirty="0">
                        <a:effectLst/>
                      </a:endParaRPr>
                    </a:p>
                  </a:txBody>
                  <a:tcPr marL="52422" marR="52422" marT="26211" marB="26211" anchor="ctr">
                    <a:lnL>
                      <a:noFill/>
                    </a:lnL>
                    <a:lnR>
                      <a:noFill/>
                    </a:lnR>
                    <a:lnT>
                      <a:noFill/>
                    </a:lnT>
                    <a:lnB>
                      <a:noFill/>
                    </a:lnB>
                    <a:solidFill>
                      <a:srgbClr val="FFFFFF"/>
                    </a:solidFill>
                  </a:tcPr>
                </a:tc>
                <a:tc>
                  <a:txBody>
                    <a:bodyPr/>
                    <a:lstStyle/>
                    <a:p>
                      <a:pPr algn="l" fontAlgn="ctr">
                        <a:buNone/>
                      </a:pPr>
                      <a:r>
                        <a:rPr lang="en-CA" sz="1200" b="1">
                          <a:effectLst/>
                        </a:rPr>
                        <a:t>Reasons to Believe</a:t>
                      </a:r>
                      <a:endParaRPr lang="en-CA" sz="1200">
                        <a:effectLst/>
                      </a:endParaRPr>
                    </a:p>
                  </a:txBody>
                  <a:tcPr marL="52422" marR="52422" marT="26211" marB="26211" anchor="ctr">
                    <a:lnL>
                      <a:noFill/>
                    </a:lnL>
                    <a:lnR>
                      <a:noFill/>
                    </a:lnR>
                    <a:lnT>
                      <a:noFill/>
                    </a:lnT>
                    <a:lnB>
                      <a:noFill/>
                    </a:lnB>
                    <a:solidFill>
                      <a:srgbClr val="FFFFFF"/>
                    </a:solidFill>
                  </a:tcPr>
                </a:tc>
                <a:extLst>
                  <a:ext uri="{0D108BD9-81ED-4DB2-BD59-A6C34878D82A}">
                    <a16:rowId xmlns:a16="http://schemas.microsoft.com/office/drawing/2014/main" val="2879705181"/>
                  </a:ext>
                </a:extLst>
              </a:tr>
              <a:tr h="859726">
                <a:tc>
                  <a:txBody>
                    <a:bodyPr/>
                    <a:lstStyle/>
                    <a:p>
                      <a:pPr algn="l" fontAlgn="ctr">
                        <a:buNone/>
                      </a:pPr>
                      <a:r>
                        <a:rPr lang="en-CA" sz="1200" b="1">
                          <a:effectLst/>
                        </a:rPr>
                        <a:t>Tesla (Model 3)</a:t>
                      </a:r>
                      <a:endParaRPr lang="en-CA" sz="1200">
                        <a:effectLst/>
                      </a:endParaRPr>
                    </a:p>
                  </a:txBody>
                  <a:tcPr marL="52422" marR="52422" marT="26211" marB="26211" anchor="ctr">
                    <a:lnL>
                      <a:noFill/>
                    </a:lnL>
                    <a:lnR>
                      <a:noFill/>
                    </a:lnR>
                    <a:lnT>
                      <a:noFill/>
                    </a:lnT>
                    <a:lnB>
                      <a:noFill/>
                    </a:lnB>
                    <a:solidFill>
                      <a:srgbClr val="FFFFFF"/>
                    </a:solidFill>
                  </a:tcPr>
                </a:tc>
                <a:tc>
                  <a:txBody>
                    <a:bodyPr/>
                    <a:lstStyle/>
                    <a:p>
                      <a:pPr algn="l" fontAlgn="ctr">
                        <a:buNone/>
                      </a:pPr>
                      <a:r>
                        <a:rPr lang="en-CA" sz="1200">
                          <a:effectLst/>
                        </a:rPr>
                        <a:t>Environmentally conscious professionals</a:t>
                      </a:r>
                    </a:p>
                  </a:txBody>
                  <a:tcPr marL="52422" marR="52422" marT="26211" marB="26211" anchor="ctr">
                    <a:lnL>
                      <a:noFill/>
                    </a:lnL>
                    <a:lnR>
                      <a:noFill/>
                    </a:lnR>
                    <a:lnT>
                      <a:noFill/>
                    </a:lnT>
                    <a:lnB>
                      <a:noFill/>
                    </a:lnB>
                    <a:solidFill>
                      <a:srgbClr val="FFFFFF"/>
                    </a:solidFill>
                  </a:tcPr>
                </a:tc>
                <a:tc>
                  <a:txBody>
                    <a:bodyPr/>
                    <a:lstStyle/>
                    <a:p>
                      <a:pPr algn="l" fontAlgn="ctr">
                        <a:buNone/>
                      </a:pPr>
                      <a:r>
                        <a:rPr lang="en-CA" sz="1200">
                          <a:effectLst/>
                        </a:rPr>
                        <a:t>Electric vehicle (mid-size sedan)</a:t>
                      </a:r>
                    </a:p>
                  </a:txBody>
                  <a:tcPr marL="52422" marR="52422" marT="26211" marB="26211" anchor="ctr">
                    <a:lnL>
                      <a:noFill/>
                    </a:lnL>
                    <a:lnR>
                      <a:noFill/>
                    </a:lnR>
                    <a:lnT>
                      <a:noFill/>
                    </a:lnT>
                    <a:lnB>
                      <a:noFill/>
                    </a:lnB>
                    <a:solidFill>
                      <a:srgbClr val="FFFFFF"/>
                    </a:solidFill>
                  </a:tcPr>
                </a:tc>
                <a:tc>
                  <a:txBody>
                    <a:bodyPr/>
                    <a:lstStyle/>
                    <a:p>
                      <a:pPr algn="l" fontAlgn="ctr">
                        <a:buNone/>
                      </a:pPr>
                      <a:r>
                        <a:rPr lang="en-US" sz="1200">
                          <a:effectLst/>
                        </a:rPr>
                        <a:t>High performance, cutting-edge tech, zero-emission driving</a:t>
                      </a:r>
                    </a:p>
                  </a:txBody>
                  <a:tcPr marL="52422" marR="52422" marT="26211" marB="26211" anchor="ctr">
                    <a:lnL>
                      <a:noFill/>
                    </a:lnL>
                    <a:lnR>
                      <a:noFill/>
                    </a:lnR>
                    <a:lnT>
                      <a:noFill/>
                    </a:lnT>
                    <a:lnB>
                      <a:noFill/>
                    </a:lnB>
                    <a:solidFill>
                      <a:srgbClr val="FFFFFF"/>
                    </a:solidFill>
                  </a:tcPr>
                </a:tc>
                <a:tc>
                  <a:txBody>
                    <a:bodyPr/>
                    <a:lstStyle/>
                    <a:p>
                      <a:pPr algn="l" fontAlgn="ctr">
                        <a:buNone/>
                      </a:pPr>
                      <a:r>
                        <a:rPr lang="en-US" sz="1200" dirty="0">
                          <a:effectLst/>
                        </a:rPr>
                        <a:t>Tesla’s battery innovation, Supercharger network, proven leadership in EVs</a:t>
                      </a:r>
                    </a:p>
                  </a:txBody>
                  <a:tcPr marL="52422" marR="52422" marT="26211" marB="26211" anchor="ctr">
                    <a:lnL>
                      <a:noFill/>
                    </a:lnL>
                    <a:lnR>
                      <a:noFill/>
                    </a:lnR>
                    <a:lnT>
                      <a:noFill/>
                    </a:lnT>
                    <a:lnB>
                      <a:noFill/>
                    </a:lnB>
                    <a:solidFill>
                      <a:srgbClr val="FFFFFF"/>
                    </a:solidFill>
                  </a:tcPr>
                </a:tc>
                <a:extLst>
                  <a:ext uri="{0D108BD9-81ED-4DB2-BD59-A6C34878D82A}">
                    <a16:rowId xmlns:a16="http://schemas.microsoft.com/office/drawing/2014/main" val="1761908454"/>
                  </a:ext>
                </a:extLst>
              </a:tr>
            </a:tbl>
          </a:graphicData>
        </a:graphic>
      </p:graphicFrame>
    </p:spTree>
    <p:extLst>
      <p:ext uri="{BB962C8B-B14F-4D97-AF65-F5344CB8AC3E}">
        <p14:creationId xmlns:p14="http://schemas.microsoft.com/office/powerpoint/2010/main" val="3819127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20" name="Straight Connector 1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1" y="634946"/>
            <a:ext cx="4090306" cy="1450757"/>
          </a:xfrm>
        </p:spPr>
        <p:txBody>
          <a:bodyPr vert="horz" lIns="91440" tIns="45720" rIns="91440" bIns="45720" rtlCol="0" anchor="b">
            <a:normAutofit/>
          </a:bodyPr>
          <a:lstStyle/>
          <a:p>
            <a:r>
              <a:rPr lang="en-US" sz="3000"/>
              <a:t>Criteria to Evaluate Positioning Statements</a:t>
            </a:r>
          </a:p>
        </p:txBody>
      </p:sp>
      <p:pic>
        <p:nvPicPr>
          <p:cNvPr id="9" name="Picture 8">
            <a:extLst>
              <a:ext uri="{FF2B5EF4-FFF2-40B4-BE49-F238E27FC236}">
                <a16:creationId xmlns:a16="http://schemas.microsoft.com/office/drawing/2014/main" id="{41A3C5FB-9082-BD48-805D-B552AB251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97" y="899377"/>
            <a:ext cx="3614811" cy="1990176"/>
          </a:xfrm>
          <a:prstGeom prst="rect">
            <a:avLst/>
          </a:prstGeom>
        </p:spPr>
      </p:pic>
      <p:cxnSp>
        <p:nvCxnSpPr>
          <p:cNvPr id="24" name="Straight Connector 23">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149" y="2267421"/>
            <a:ext cx="34975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A5C8340-5A92-FA40-910B-83DC86AB1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98" y="3995343"/>
            <a:ext cx="1686755" cy="1368960"/>
          </a:xfrm>
          <a:prstGeom prst="rect">
            <a:avLst/>
          </a:prstGeom>
        </p:spPr>
      </p:pic>
      <p:pic>
        <p:nvPicPr>
          <p:cNvPr id="13" name="Picture 12">
            <a:extLst>
              <a:ext uri="{FF2B5EF4-FFF2-40B4-BE49-F238E27FC236}">
                <a16:creationId xmlns:a16="http://schemas.microsoft.com/office/drawing/2014/main" id="{DA5D0870-8AFE-BC4D-B834-B87342A472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3555" y="4111281"/>
            <a:ext cx="1686754" cy="1160923"/>
          </a:xfrm>
          <a:prstGeom prst="rect">
            <a:avLst/>
          </a:prstGeom>
        </p:spPr>
      </p:pic>
      <p:sp>
        <p:nvSpPr>
          <p:cNvPr id="3" name="Content Placeholder 2"/>
          <p:cNvSpPr>
            <a:spLocks noGrp="1"/>
          </p:cNvSpPr>
          <p:nvPr>
            <p:ph type="body" idx="1"/>
          </p:nvPr>
        </p:nvSpPr>
        <p:spPr>
          <a:xfrm>
            <a:off x="4572003" y="2407436"/>
            <a:ext cx="4090304" cy="3461658"/>
          </a:xfrm>
        </p:spPr>
        <p:txBody>
          <a:bodyPr vert="horz" lIns="0" tIns="45720" rIns="0" bIns="45720" rtlCol="0">
            <a:normAutofit/>
          </a:bodyPr>
          <a:lstStyle/>
          <a:p>
            <a:pPr fontAlgn="base">
              <a:lnSpc>
                <a:spcPct val="90000"/>
              </a:lnSpc>
            </a:pPr>
            <a:r>
              <a:rPr lang="en-US" sz="1700"/>
              <a:t>Is it tailored to the target market?</a:t>
            </a:r>
          </a:p>
          <a:p>
            <a:pPr fontAlgn="base">
              <a:lnSpc>
                <a:spcPct val="90000"/>
              </a:lnSpc>
            </a:pPr>
            <a:r>
              <a:rPr lang="en-US" sz="1700"/>
              <a:t>Is it simple, focused, and memorable?</a:t>
            </a:r>
          </a:p>
          <a:p>
            <a:pPr fontAlgn="base">
              <a:lnSpc>
                <a:spcPct val="90000"/>
              </a:lnSpc>
            </a:pPr>
            <a:r>
              <a:rPr lang="en-US" sz="1700"/>
              <a:t>Does it provide an unmistakable picture of your product, service, or brand? </a:t>
            </a:r>
          </a:p>
          <a:p>
            <a:pPr fontAlgn="base">
              <a:lnSpc>
                <a:spcPct val="90000"/>
              </a:lnSpc>
            </a:pPr>
            <a:r>
              <a:rPr lang="en-US" sz="1700"/>
              <a:t>Can you deliver on the promise you make? </a:t>
            </a:r>
          </a:p>
          <a:p>
            <a:pPr fontAlgn="base">
              <a:lnSpc>
                <a:spcPct val="90000"/>
              </a:lnSpc>
            </a:pPr>
            <a:r>
              <a:rPr lang="en-US" sz="1700"/>
              <a:t>Does it provide helpful direction for designing the marketing mix and other decisions?</a:t>
            </a:r>
          </a:p>
          <a:p>
            <a:pPr>
              <a:lnSpc>
                <a:spcPct val="90000"/>
              </a:lnSpc>
            </a:pPr>
            <a:endParaRPr lang="en-US" sz="1700"/>
          </a:p>
        </p:txBody>
      </p:sp>
      <p:sp>
        <p:nvSpPr>
          <p:cNvPr id="26" name="Rectangle 25">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414623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65" y="0"/>
            <a:ext cx="3480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C4072BC0-3883-9CFA-6AA8-124E5A1932E2}"/>
              </a:ext>
            </a:extLst>
          </p:cNvPr>
          <p:cNvSpPr>
            <a:spLocks noGrp="1"/>
          </p:cNvSpPr>
          <p:nvPr>
            <p:ph type="title"/>
          </p:nvPr>
        </p:nvSpPr>
        <p:spPr>
          <a:xfrm>
            <a:off x="326901" y="640080"/>
            <a:ext cx="2744435" cy="2862699"/>
          </a:xfrm>
        </p:spPr>
        <p:txBody>
          <a:bodyPr vert="horz" lIns="91440" tIns="45720" rIns="91440" bIns="45720" rtlCol="0" anchor="b">
            <a:normAutofit/>
          </a:bodyPr>
          <a:lstStyle/>
          <a:p>
            <a:r>
              <a:rPr lang="en-US" sz="3800" dirty="0">
                <a:solidFill>
                  <a:srgbClr val="FFFFFF"/>
                </a:solidFill>
              </a:rPr>
              <a:t>Sample Positioning Statements</a:t>
            </a:r>
            <a:br>
              <a:rPr lang="en-US" sz="3800" dirty="0">
                <a:solidFill>
                  <a:srgbClr val="FFFFFF"/>
                </a:solidFill>
              </a:rPr>
            </a:br>
            <a:endParaRPr lang="en-US" sz="3800" dirty="0">
              <a:solidFill>
                <a:srgbClr val="FFFFFF"/>
              </a:solidFill>
            </a:endParaRPr>
          </a:p>
        </p:txBody>
      </p:sp>
      <p:cxnSp>
        <p:nvCxnSpPr>
          <p:cNvPr id="20" name="Straight Connector 19">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389" y="3663649"/>
            <a:ext cx="25374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C0AF687-7936-3BEB-2948-B4D0E4E84323}"/>
              </a:ext>
            </a:extLst>
          </p:cNvPr>
          <p:cNvSpPr>
            <a:spLocks noGrp="1"/>
          </p:cNvSpPr>
          <p:nvPr>
            <p:ph type="dt" sz="half" idx="10"/>
          </p:nvPr>
        </p:nvSpPr>
        <p:spPr>
          <a:xfrm>
            <a:off x="313806" y="6446838"/>
            <a:ext cx="2757530" cy="365125"/>
          </a:xfrm>
        </p:spPr>
        <p:txBody>
          <a:bodyPr vert="horz" lIns="91440" tIns="45720" rIns="91440" bIns="45720" rtlCol="0" anchor="ctr">
            <a:normAutofit/>
          </a:bodyPr>
          <a:lstStyle/>
          <a:p>
            <a:pPr algn="l">
              <a:spcAft>
                <a:spcPts val="600"/>
              </a:spcAft>
            </a:pPr>
            <a:r>
              <a:rPr lang="en-US" sz="900"/>
              <a:t>Page</a:t>
            </a:r>
          </a:p>
        </p:txBody>
      </p:sp>
      <p:sp>
        <p:nvSpPr>
          <p:cNvPr id="5" name="Footer Placeholder 4">
            <a:extLst>
              <a:ext uri="{FF2B5EF4-FFF2-40B4-BE49-F238E27FC236}">
                <a16:creationId xmlns:a16="http://schemas.microsoft.com/office/drawing/2014/main" id="{B5D7AD3E-653C-EE5D-9F83-163438412B44}"/>
              </a:ext>
            </a:extLst>
          </p:cNvPr>
          <p:cNvSpPr>
            <a:spLocks noGrp="1"/>
          </p:cNvSpPr>
          <p:nvPr>
            <p:ph type="ftr" sz="quarter" idx="11"/>
          </p:nvPr>
        </p:nvSpPr>
        <p:spPr>
          <a:xfrm>
            <a:off x="3961751" y="6446838"/>
            <a:ext cx="4056271" cy="365125"/>
          </a:xfrm>
        </p:spPr>
        <p:txBody>
          <a:bodyPr vert="horz" lIns="91440" tIns="45720" rIns="91440" bIns="45720" rtlCol="0" anchor="ctr">
            <a:normAutofit/>
          </a:bodyPr>
          <a:lstStyle/>
          <a:p>
            <a:pPr>
              <a:spcAft>
                <a:spcPts val="600"/>
              </a:spcAft>
            </a:pPr>
            <a:r>
              <a:rPr lang="en-US" sz="900" kern="1200" cap="all" baseline="0">
                <a:solidFill>
                  <a:schemeClr val="tx1">
                    <a:lumMod val="85000"/>
                    <a:lumOff val="15000"/>
                  </a:schemeClr>
                </a:solidFill>
                <a:latin typeface="+mn-lt"/>
                <a:ea typeface="+mn-ea"/>
                <a:cs typeface="+mn-cs"/>
              </a:rPr>
              <a:t>NSCC MKTG 1010</a:t>
            </a:r>
          </a:p>
        </p:txBody>
      </p:sp>
      <p:sp>
        <p:nvSpPr>
          <p:cNvPr id="6" name="Slide Number Placeholder 5">
            <a:extLst>
              <a:ext uri="{FF2B5EF4-FFF2-40B4-BE49-F238E27FC236}">
                <a16:creationId xmlns:a16="http://schemas.microsoft.com/office/drawing/2014/main" id="{58E09B79-C873-E479-099E-B18FAACC8F94}"/>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a:solidFill>
                  <a:schemeClr val="tx1">
                    <a:lumMod val="85000"/>
                    <a:lumOff val="15000"/>
                  </a:schemeClr>
                </a:solidFill>
              </a:rPr>
              <a:pPr>
                <a:spcAft>
                  <a:spcPts val="600"/>
                </a:spcAft>
              </a:pPr>
              <a:t>18</a:t>
            </a:fld>
            <a:endParaRPr lang="en-US" sz="1050">
              <a:solidFill>
                <a:schemeClr val="tx1">
                  <a:lumMod val="85000"/>
                  <a:lumOff val="15000"/>
                </a:schemeClr>
              </a:solidFill>
            </a:endParaRPr>
          </a:p>
        </p:txBody>
      </p:sp>
      <p:graphicFrame>
        <p:nvGraphicFramePr>
          <p:cNvPr id="7" name="Content Placeholder 6">
            <a:extLst>
              <a:ext uri="{FF2B5EF4-FFF2-40B4-BE49-F238E27FC236}">
                <a16:creationId xmlns:a16="http://schemas.microsoft.com/office/drawing/2014/main" id="{5C184DAA-45C3-DDE5-7EED-E0CB8A0284BD}"/>
              </a:ext>
            </a:extLst>
          </p:cNvPr>
          <p:cNvGraphicFramePr>
            <a:graphicFrameLocks noGrp="1"/>
          </p:cNvGraphicFramePr>
          <p:nvPr>
            <p:ph idx="1"/>
            <p:extLst>
              <p:ext uri="{D42A27DB-BD31-4B8C-83A1-F6EECF244321}">
                <p14:modId xmlns:p14="http://schemas.microsoft.com/office/powerpoint/2010/main" val="1948707103"/>
              </p:ext>
            </p:extLst>
          </p:nvPr>
        </p:nvGraphicFramePr>
        <p:xfrm>
          <a:off x="4207670" y="640080"/>
          <a:ext cx="4214912" cy="5694778"/>
        </p:xfrm>
        <a:graphic>
          <a:graphicData uri="http://schemas.openxmlformats.org/drawingml/2006/table">
            <a:tbl>
              <a:tblPr>
                <a:solidFill>
                  <a:schemeClr val="bg1"/>
                </a:solidFill>
              </a:tblPr>
              <a:tblGrid>
                <a:gridCol w="1512525">
                  <a:extLst>
                    <a:ext uri="{9D8B030D-6E8A-4147-A177-3AD203B41FA5}">
                      <a16:colId xmlns:a16="http://schemas.microsoft.com/office/drawing/2014/main" val="2281487242"/>
                    </a:ext>
                  </a:extLst>
                </a:gridCol>
                <a:gridCol w="2702387">
                  <a:extLst>
                    <a:ext uri="{9D8B030D-6E8A-4147-A177-3AD203B41FA5}">
                      <a16:colId xmlns:a16="http://schemas.microsoft.com/office/drawing/2014/main" val="535412730"/>
                    </a:ext>
                  </a:extLst>
                </a:gridCol>
              </a:tblGrid>
              <a:tr h="312818">
                <a:tc>
                  <a:txBody>
                    <a:bodyPr/>
                    <a:lstStyle/>
                    <a:p>
                      <a:pPr algn="l" fontAlgn="ctr">
                        <a:buNone/>
                      </a:pPr>
                      <a:r>
                        <a:rPr lang="en-CA" sz="1000" b="1" cap="none" spc="0">
                          <a:solidFill>
                            <a:schemeClr val="tx1"/>
                          </a:solidFill>
                          <a:effectLst/>
                        </a:rPr>
                        <a:t>Company</a:t>
                      </a:r>
                      <a:endParaRPr lang="en-CA" sz="1000" cap="none" spc="0">
                        <a:solidFill>
                          <a:schemeClr val="tx1"/>
                        </a:solidFill>
                        <a:effectLst/>
                      </a:endParaRPr>
                    </a:p>
                  </a:txBody>
                  <a:tcPr marL="85915" marR="22099" marT="66088" marB="66088"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lgn="l" fontAlgn="ctr">
                        <a:buNone/>
                      </a:pPr>
                      <a:r>
                        <a:rPr lang="en-CA" sz="1000" b="1" cap="none" spc="0">
                          <a:solidFill>
                            <a:schemeClr val="tx1"/>
                          </a:solidFill>
                          <a:effectLst/>
                        </a:rPr>
                        <a:t>Positioning Statement</a:t>
                      </a:r>
                      <a:endParaRPr lang="en-CA" sz="1000" cap="none" spc="0">
                        <a:solidFill>
                          <a:schemeClr val="tx1"/>
                        </a:solidFill>
                        <a:effectLst/>
                      </a:endParaRPr>
                    </a:p>
                  </a:txBody>
                  <a:tcPr marL="85915" marR="22099" marT="66088" marB="66088"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412878061"/>
                  </a:ext>
                </a:extLst>
              </a:tr>
              <a:tr h="1083846">
                <a:tc>
                  <a:txBody>
                    <a:bodyPr/>
                    <a:lstStyle/>
                    <a:p>
                      <a:pPr algn="l" fontAlgn="ctr">
                        <a:buNone/>
                      </a:pPr>
                      <a:r>
                        <a:rPr lang="en-CA" sz="1000" b="1" cap="none" spc="0">
                          <a:solidFill>
                            <a:schemeClr val="tx1"/>
                          </a:solidFill>
                          <a:effectLst/>
                        </a:rPr>
                        <a:t>Walmart Canada</a:t>
                      </a:r>
                      <a:endParaRPr lang="en-CA" sz="1000" cap="none" spc="0">
                        <a:solidFill>
                          <a:schemeClr val="tx1"/>
                        </a:solidFill>
                        <a:effectLst/>
                      </a:endParaRPr>
                    </a:p>
                  </a:txBody>
                  <a:tcPr marL="85915" marR="22099" marT="66088" marB="66088"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l" fontAlgn="ctr">
                        <a:buNone/>
                      </a:pPr>
                      <a:r>
                        <a:rPr lang="en-US" sz="1000" i="1" cap="none" spc="0">
                          <a:solidFill>
                            <a:schemeClr val="tx1"/>
                          </a:solidFill>
                          <a:effectLst/>
                        </a:rPr>
                        <a:t>For price-sensitive Canadian families, Walmart offers a wide range of household and grocery essentials at everyday low prices, combining affordability with convenience so families can save money and live better.</a:t>
                      </a:r>
                      <a:endParaRPr lang="en-US" sz="1000" cap="none" spc="0">
                        <a:solidFill>
                          <a:schemeClr val="tx1"/>
                        </a:solidFill>
                        <a:effectLst/>
                      </a:endParaRPr>
                    </a:p>
                  </a:txBody>
                  <a:tcPr marL="85915" marR="22099" marT="66088" marB="66088"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497928606"/>
                  </a:ext>
                </a:extLst>
              </a:tr>
              <a:tr h="1083846">
                <a:tc>
                  <a:txBody>
                    <a:bodyPr/>
                    <a:lstStyle/>
                    <a:p>
                      <a:pPr algn="l" fontAlgn="ctr">
                        <a:buNone/>
                      </a:pPr>
                      <a:r>
                        <a:rPr lang="en-CA" sz="1000" b="1" cap="none" spc="0">
                          <a:solidFill>
                            <a:schemeClr val="tx1"/>
                          </a:solidFill>
                          <a:effectLst/>
                        </a:rPr>
                        <a:t>Costco</a:t>
                      </a:r>
                      <a:endParaRPr lang="en-CA" sz="1000" cap="none" spc="0">
                        <a:solidFill>
                          <a:schemeClr val="tx1"/>
                        </a:solidFill>
                        <a:effectLst/>
                      </a:endParaRPr>
                    </a:p>
                  </a:txBody>
                  <a:tcPr marL="85915" marR="22099" marT="66088" marB="66088"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l" fontAlgn="ctr">
                        <a:buNone/>
                      </a:pPr>
                      <a:r>
                        <a:rPr lang="en-US" sz="1000" i="1" cap="none" spc="0">
                          <a:solidFill>
                            <a:schemeClr val="tx1"/>
                          </a:solidFill>
                          <a:effectLst/>
                        </a:rPr>
                        <a:t>For households that can afford to buy in bulk and small businesses, Costco provides exclusive access to high-quality products at lower unit prices, reinforced by its trusted Kirkland brand and membership model that drives loyalty and value.</a:t>
                      </a:r>
                      <a:endParaRPr lang="en-US" sz="1000" cap="none" spc="0">
                        <a:solidFill>
                          <a:schemeClr val="tx1"/>
                        </a:solidFill>
                        <a:effectLst/>
                      </a:endParaRPr>
                    </a:p>
                  </a:txBody>
                  <a:tcPr marL="85915" marR="22099" marT="66088" marB="66088"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38194973"/>
                  </a:ext>
                </a:extLst>
              </a:tr>
              <a:tr h="1083846">
                <a:tc>
                  <a:txBody>
                    <a:bodyPr/>
                    <a:lstStyle/>
                    <a:p>
                      <a:pPr algn="l" fontAlgn="ctr">
                        <a:buNone/>
                      </a:pPr>
                      <a:r>
                        <a:rPr lang="en-CA" sz="1000" b="1" cap="none" spc="0">
                          <a:solidFill>
                            <a:schemeClr val="tx1"/>
                          </a:solidFill>
                          <a:effectLst/>
                        </a:rPr>
                        <a:t>Loblaws / PC Express</a:t>
                      </a:r>
                      <a:endParaRPr lang="en-CA" sz="1000" cap="none" spc="0">
                        <a:solidFill>
                          <a:schemeClr val="tx1"/>
                        </a:solidFill>
                        <a:effectLst/>
                      </a:endParaRPr>
                    </a:p>
                  </a:txBody>
                  <a:tcPr marL="85915" marR="22099" marT="66088" marB="66088"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l" fontAlgn="ctr">
                        <a:buNone/>
                      </a:pPr>
                      <a:r>
                        <a:rPr lang="en-US" sz="1000" i="1" cap="none" spc="0">
                          <a:solidFill>
                            <a:schemeClr val="tx1"/>
                          </a:solidFill>
                          <a:effectLst/>
                        </a:rPr>
                        <a:t>For busy Canadian families seeking convenience and value, Loblaws delivers fresh groceries and household products seamlessly integrated with digital services, loyalty rewards (PC Optimum), and flexible delivery or pickup options.</a:t>
                      </a:r>
                      <a:endParaRPr lang="en-US" sz="1000" cap="none" spc="0">
                        <a:solidFill>
                          <a:schemeClr val="tx1"/>
                        </a:solidFill>
                        <a:effectLst/>
                      </a:endParaRPr>
                    </a:p>
                  </a:txBody>
                  <a:tcPr marL="85915" marR="22099" marT="66088" marB="66088"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298451360"/>
                  </a:ext>
                </a:extLst>
              </a:tr>
              <a:tr h="929640">
                <a:tc>
                  <a:txBody>
                    <a:bodyPr/>
                    <a:lstStyle/>
                    <a:p>
                      <a:pPr algn="l" fontAlgn="ctr">
                        <a:buNone/>
                      </a:pPr>
                      <a:r>
                        <a:rPr lang="en-CA" sz="1000" b="1" cap="none" spc="0">
                          <a:solidFill>
                            <a:schemeClr val="tx1"/>
                          </a:solidFill>
                          <a:effectLst/>
                        </a:rPr>
                        <a:t>Canadian Tire</a:t>
                      </a:r>
                      <a:endParaRPr lang="en-CA" sz="1000" cap="none" spc="0">
                        <a:solidFill>
                          <a:schemeClr val="tx1"/>
                        </a:solidFill>
                        <a:effectLst/>
                      </a:endParaRPr>
                    </a:p>
                  </a:txBody>
                  <a:tcPr marL="85915" marR="22099" marT="66088" marB="66088"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l" fontAlgn="ctr">
                        <a:buNone/>
                      </a:pPr>
                      <a:r>
                        <a:rPr lang="en-US" sz="1000" i="1" cap="none" spc="0">
                          <a:solidFill>
                            <a:schemeClr val="tx1"/>
                          </a:solidFill>
                          <a:effectLst/>
                        </a:rPr>
                        <a:t>For Canadian homeowners, do-it-yourselfers, and outdoor enthusiasts, Canadian Tire is the trusted destination for products that keep cars, cottages, and families ready for every season, blending tradition with innovation.</a:t>
                      </a:r>
                      <a:endParaRPr lang="en-US" sz="1000" cap="none" spc="0">
                        <a:solidFill>
                          <a:schemeClr val="tx1"/>
                        </a:solidFill>
                        <a:effectLst/>
                      </a:endParaRPr>
                    </a:p>
                  </a:txBody>
                  <a:tcPr marL="85915" marR="22099" marT="66088" marB="66088"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195918429"/>
                  </a:ext>
                </a:extLst>
              </a:tr>
              <a:tr h="1083846">
                <a:tc>
                  <a:txBody>
                    <a:bodyPr/>
                    <a:lstStyle/>
                    <a:p>
                      <a:pPr algn="l" fontAlgn="ctr">
                        <a:buNone/>
                      </a:pPr>
                      <a:r>
                        <a:rPr lang="en-CA" sz="1000" b="1" cap="none" spc="0">
                          <a:solidFill>
                            <a:schemeClr val="tx1"/>
                          </a:solidFill>
                          <a:effectLst/>
                        </a:rPr>
                        <a:t>Simons</a:t>
                      </a:r>
                      <a:endParaRPr lang="en-CA" sz="1000" cap="none" spc="0">
                        <a:solidFill>
                          <a:schemeClr val="tx1"/>
                        </a:solidFill>
                        <a:effectLst/>
                      </a:endParaRPr>
                    </a:p>
                  </a:txBody>
                  <a:tcPr marL="85915" marR="22099" marT="66088" marB="66088"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lgn="l" fontAlgn="ctr">
                        <a:buNone/>
                      </a:pPr>
                      <a:r>
                        <a:rPr lang="en-US" sz="1000" i="1" cap="none" spc="0">
                          <a:solidFill>
                            <a:schemeClr val="tx1"/>
                          </a:solidFill>
                          <a:effectLst/>
                        </a:rPr>
                        <a:t>For fashion-conscious Canadians, especially younger generations, Simons offers curated, design-forward collections that emphasize sustainability, Canadian identity, and a personalized shopping experience both online and in-store.</a:t>
                      </a:r>
                      <a:endParaRPr lang="en-US" sz="1000" cap="none" spc="0">
                        <a:solidFill>
                          <a:schemeClr val="tx1"/>
                        </a:solidFill>
                        <a:effectLst/>
                      </a:endParaRPr>
                    </a:p>
                  </a:txBody>
                  <a:tcPr marL="85915" marR="22099" marT="66088" marB="66088"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2968083113"/>
                  </a:ext>
                </a:extLst>
              </a:tr>
            </a:tbl>
          </a:graphicData>
        </a:graphic>
      </p:graphicFrame>
    </p:spTree>
    <p:extLst>
      <p:ext uri="{BB962C8B-B14F-4D97-AF65-F5344CB8AC3E}">
        <p14:creationId xmlns:p14="http://schemas.microsoft.com/office/powerpoint/2010/main" val="1347146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48644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369276" y="605896"/>
            <a:ext cx="2731732" cy="5646208"/>
          </a:xfrm>
        </p:spPr>
        <p:txBody>
          <a:bodyPr anchor="ctr">
            <a:normAutofit/>
          </a:bodyPr>
          <a:lstStyle/>
          <a:p>
            <a:r>
              <a:rPr lang="en-US" sz="2900" dirty="0">
                <a:solidFill>
                  <a:srgbClr val="FFFFFF"/>
                </a:solidFill>
              </a:rPr>
              <a:t>Step 5: Communicate and Deliver on Your Positioning</a:t>
            </a:r>
          </a:p>
        </p:txBody>
      </p:sp>
      <p:pic>
        <p:nvPicPr>
          <p:cNvPr id="16386" name="Picture 2" descr="How a Positioning Statement can impact Marketing Mix">
            <a:extLst>
              <a:ext uri="{FF2B5EF4-FFF2-40B4-BE49-F238E27FC236}">
                <a16:creationId xmlns:a16="http://schemas.microsoft.com/office/drawing/2014/main" id="{238E48BF-891C-444F-AD72-ACF0566A2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542" y="2134898"/>
            <a:ext cx="5288268" cy="315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59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7240" y="286603"/>
            <a:ext cx="7543800" cy="1450757"/>
          </a:xfrm>
        </p:spPr>
        <p:txBody>
          <a:bodyPr>
            <a:normAutofit/>
          </a:bodyPr>
          <a:lstStyle/>
          <a:p>
            <a:r>
              <a:rPr lang="en-US" dirty="0"/>
              <a:t>Positioning</a:t>
            </a:r>
          </a:p>
        </p:txBody>
      </p:sp>
      <p:cxnSp>
        <p:nvCxnSpPr>
          <p:cNvPr id="75" name="Straight Connector 74">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196" name="Picture 4" descr="See the source image">
            <a:extLst>
              <a:ext uri="{FF2B5EF4-FFF2-40B4-BE49-F238E27FC236}">
                <a16:creationId xmlns:a16="http://schemas.microsoft.com/office/drawing/2014/main" id="{B47B1B33-B2C1-4D10-BE5D-F39F36CAF5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20" r="12858" b="-6"/>
          <a:stretch/>
        </p:blipFill>
        <p:spPr bwMode="auto">
          <a:xfrm>
            <a:off x="871151" y="2108200"/>
            <a:ext cx="2621855" cy="36006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idx="1"/>
          </p:nvPr>
        </p:nvSpPr>
        <p:spPr>
          <a:xfrm>
            <a:off x="3936492" y="2108201"/>
            <a:ext cx="4384548" cy="3760891"/>
          </a:xfrm>
        </p:spPr>
        <p:txBody>
          <a:bodyPr>
            <a:normAutofit/>
          </a:bodyPr>
          <a:lstStyle/>
          <a:p>
            <a:pPr marL="0" indent="0" fontAlgn="base">
              <a:lnSpc>
                <a:spcPct val="100000"/>
              </a:lnSpc>
              <a:buNone/>
            </a:pPr>
            <a:r>
              <a:rPr lang="en-US" sz="1300"/>
              <a:t>Positioning is a strategic process that marketers use to determine the place or “niche” an offering should occupy in a given market, relative to other customer alternatives. When you position a product or service, you need to understand</a:t>
            </a:r>
            <a:endParaRPr lang="en-CA" sz="1300"/>
          </a:p>
          <a:p>
            <a:pPr marL="0" indent="0">
              <a:lnSpc>
                <a:spcPct val="100000"/>
              </a:lnSpc>
              <a:buNone/>
            </a:pPr>
            <a:r>
              <a:rPr lang="en-CA" sz="1300" b="1"/>
              <a:t>Place</a:t>
            </a:r>
            <a:r>
              <a:rPr lang="en-CA" sz="1300"/>
              <a:t>: What place does the offering occupy in its target market? </a:t>
            </a:r>
          </a:p>
          <a:p>
            <a:pPr marL="0" indent="0">
              <a:lnSpc>
                <a:spcPct val="100000"/>
              </a:lnSpc>
              <a:buNone/>
            </a:pPr>
            <a:r>
              <a:rPr lang="en-CA" sz="1300" b="1"/>
              <a:t>Rank</a:t>
            </a:r>
            <a:r>
              <a:rPr lang="en-CA" sz="1300"/>
              <a:t>: How does the product or service fare against its competitors in the areas evaluated by customers deciding what to buy? </a:t>
            </a:r>
          </a:p>
          <a:p>
            <a:pPr marL="0" indent="0">
              <a:lnSpc>
                <a:spcPct val="100000"/>
              </a:lnSpc>
              <a:buNone/>
            </a:pPr>
            <a:r>
              <a:rPr lang="en-CA" sz="1300" b="1"/>
              <a:t>Attitude</a:t>
            </a:r>
            <a:r>
              <a:rPr lang="en-CA" sz="1300"/>
              <a:t>: How do we want customers to think about this offering and the benefits it offers them? </a:t>
            </a:r>
          </a:p>
          <a:p>
            <a:pPr marL="0" indent="0">
              <a:lnSpc>
                <a:spcPct val="100000"/>
              </a:lnSpc>
              <a:buNone/>
            </a:pPr>
            <a:r>
              <a:rPr lang="en-CA" sz="1300" b="1"/>
              <a:t>Outcomes</a:t>
            </a:r>
            <a:r>
              <a:rPr lang="en-CA" sz="1300"/>
              <a:t>: What must we do to ensure the product or service delivers on the positioning we select? </a:t>
            </a:r>
          </a:p>
          <a:p>
            <a:pPr marL="0" indent="0" fontAlgn="base">
              <a:lnSpc>
                <a:spcPct val="100000"/>
              </a:lnSpc>
              <a:buNone/>
            </a:pPr>
            <a:endParaRPr lang="en-US" sz="1300"/>
          </a:p>
        </p:txBody>
      </p:sp>
      <p:sp>
        <p:nvSpPr>
          <p:cNvPr id="77" name="Rectangle 76">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5706"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414309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a Positioning Strategy</a:t>
            </a:r>
          </a:p>
        </p:txBody>
      </p:sp>
      <p:sp>
        <p:nvSpPr>
          <p:cNvPr id="3" name="Content Placeholder 2"/>
          <p:cNvSpPr>
            <a:spLocks noGrp="1"/>
          </p:cNvSpPr>
          <p:nvPr>
            <p:ph type="body" idx="1"/>
          </p:nvPr>
        </p:nvSpPr>
        <p:spPr/>
        <p:txBody>
          <a:bodyPr/>
          <a:lstStyle/>
          <a:p>
            <a:r>
              <a:rPr lang="en-US" dirty="0"/>
              <a:t>How can each part of the marketing mix fulfill the positioning statement?</a:t>
            </a:r>
          </a:p>
        </p:txBody>
      </p:sp>
      <p:pic>
        <p:nvPicPr>
          <p:cNvPr id="21506" name="Picture 2" descr="The Marketing Mix. At the center is the target market. Arrows circle around the target market, indicating a cycle between product, price, place, and promo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824" y="2532870"/>
            <a:ext cx="3761687" cy="346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77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5BBAE-366D-3E49-8447-E387FDC59237}"/>
              </a:ext>
            </a:extLst>
          </p:cNvPr>
          <p:cNvSpPr>
            <a:spLocks noGrp="1"/>
          </p:cNvSpPr>
          <p:nvPr>
            <p:ph type="title"/>
          </p:nvPr>
        </p:nvSpPr>
        <p:spPr/>
        <p:txBody>
          <a:bodyPr>
            <a:normAutofit fontScale="90000"/>
          </a:bodyPr>
          <a:lstStyle/>
          <a:p>
            <a:r>
              <a:rPr lang="en-US" dirty="0"/>
              <a:t>Your marketing mix must align with your brand positioning</a:t>
            </a:r>
          </a:p>
        </p:txBody>
      </p:sp>
      <p:pic>
        <p:nvPicPr>
          <p:cNvPr id="4" name="Picture 3">
            <a:extLst>
              <a:ext uri="{FF2B5EF4-FFF2-40B4-BE49-F238E27FC236}">
                <a16:creationId xmlns:a16="http://schemas.microsoft.com/office/drawing/2014/main" id="{AC1BE5C2-5A81-B44C-B654-18F5A0DC5287}"/>
              </a:ext>
            </a:extLst>
          </p:cNvPr>
          <p:cNvPicPr>
            <a:picLocks noChangeAspect="1"/>
          </p:cNvPicPr>
          <p:nvPr/>
        </p:nvPicPr>
        <p:blipFill>
          <a:blip r:embed="rId3"/>
          <a:stretch>
            <a:fillRect/>
          </a:stretch>
        </p:blipFill>
        <p:spPr>
          <a:xfrm>
            <a:off x="1619250" y="2043113"/>
            <a:ext cx="6057900" cy="3609975"/>
          </a:xfrm>
          <a:prstGeom prst="rect">
            <a:avLst/>
          </a:prstGeom>
        </p:spPr>
      </p:pic>
    </p:spTree>
    <p:extLst>
      <p:ext uri="{BB962C8B-B14F-4D97-AF65-F5344CB8AC3E}">
        <p14:creationId xmlns:p14="http://schemas.microsoft.com/office/powerpoint/2010/main" val="3754371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8763" y="634946"/>
            <a:ext cx="3845379" cy="1450757"/>
          </a:xfrm>
        </p:spPr>
        <p:txBody>
          <a:bodyPr>
            <a:normAutofit/>
          </a:bodyPr>
          <a:lstStyle/>
          <a:p>
            <a:r>
              <a:rPr lang="en-US" dirty="0"/>
              <a:t>Product</a:t>
            </a:r>
          </a:p>
        </p:txBody>
      </p:sp>
      <p:pic>
        <p:nvPicPr>
          <p:cNvPr id="10242" name="Picture 2" descr="See the source image">
            <a:extLst>
              <a:ext uri="{FF2B5EF4-FFF2-40B4-BE49-F238E27FC236}">
                <a16:creationId xmlns:a16="http://schemas.microsoft.com/office/drawing/2014/main" id="{55AA958E-B8DC-48C8-84A2-97C8129BAA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394" y="1113636"/>
            <a:ext cx="3836510" cy="431068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85533" y="2246569"/>
            <a:ext cx="3429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808763" y="2407436"/>
            <a:ext cx="3845379" cy="3461658"/>
          </a:xfrm>
        </p:spPr>
        <p:txBody>
          <a:bodyPr>
            <a:normAutofit/>
          </a:bodyPr>
          <a:lstStyle/>
          <a:p>
            <a:r>
              <a:rPr lang="en-US" sz="1800" dirty="0"/>
              <a:t>Is your product, service, or brand capable of delivering everything your positioning statement claims? </a:t>
            </a:r>
          </a:p>
          <a:p>
            <a:r>
              <a:rPr lang="en-US" sz="1800" dirty="0"/>
              <a:t>Are any competitors doing it better than you? </a:t>
            </a:r>
          </a:p>
          <a:p>
            <a:r>
              <a:rPr lang="en-US" sz="1800" dirty="0"/>
              <a:t>How should you adjust your offering to ensure that it lives up to the promises?</a:t>
            </a:r>
          </a:p>
        </p:txBody>
      </p:sp>
      <p:sp>
        <p:nvSpPr>
          <p:cNvPr id="75" name="Rectangle 74">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179504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8763" y="634946"/>
            <a:ext cx="3845379" cy="1450757"/>
          </a:xfrm>
        </p:spPr>
        <p:txBody>
          <a:bodyPr>
            <a:normAutofit/>
          </a:bodyPr>
          <a:lstStyle/>
          <a:p>
            <a:r>
              <a:rPr lang="en-US" dirty="0"/>
              <a:t>Place</a:t>
            </a:r>
          </a:p>
        </p:txBody>
      </p:sp>
      <p:pic>
        <p:nvPicPr>
          <p:cNvPr id="10242" name="Picture 2" descr="See the source image">
            <a:extLst>
              <a:ext uri="{FF2B5EF4-FFF2-40B4-BE49-F238E27FC236}">
                <a16:creationId xmlns:a16="http://schemas.microsoft.com/office/drawing/2014/main" id="{55AA958E-B8DC-48C8-84A2-97C8129BAA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394" y="1113636"/>
            <a:ext cx="3836510" cy="431068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85533" y="2246569"/>
            <a:ext cx="3429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808763" y="2407436"/>
            <a:ext cx="3845379" cy="3461658"/>
          </a:xfrm>
        </p:spPr>
        <p:txBody>
          <a:bodyPr>
            <a:normAutofit/>
          </a:bodyPr>
          <a:lstStyle/>
          <a:p>
            <a:pPr>
              <a:lnSpc>
                <a:spcPct val="100000"/>
              </a:lnSpc>
            </a:pPr>
            <a:r>
              <a:rPr lang="en-US" sz="1700"/>
              <a:t>Are any distribution-related themes like convenience or availability part of your positioning strategy or competitive advantage? </a:t>
            </a:r>
          </a:p>
          <a:p>
            <a:pPr>
              <a:lnSpc>
                <a:spcPct val="100000"/>
              </a:lnSpc>
            </a:pPr>
            <a:r>
              <a:rPr lang="en-US" sz="1700"/>
              <a:t>If so, what are you doing to ensure that you can live up to what you promise? </a:t>
            </a:r>
          </a:p>
          <a:p>
            <a:pPr>
              <a:lnSpc>
                <a:spcPct val="100000"/>
              </a:lnSpc>
            </a:pPr>
            <a:r>
              <a:rPr lang="en-US" sz="1700"/>
              <a:t>How are you communicating your new positioning approach to distribution and channel partners, and how does it impact them? </a:t>
            </a:r>
          </a:p>
        </p:txBody>
      </p:sp>
      <p:sp>
        <p:nvSpPr>
          <p:cNvPr id="75" name="Rectangle 74">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28843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8763" y="634946"/>
            <a:ext cx="3845379" cy="1450757"/>
          </a:xfrm>
        </p:spPr>
        <p:txBody>
          <a:bodyPr>
            <a:normAutofit/>
          </a:bodyPr>
          <a:lstStyle/>
          <a:p>
            <a:r>
              <a:rPr lang="en-US" dirty="0"/>
              <a:t>Price</a:t>
            </a:r>
          </a:p>
        </p:txBody>
      </p:sp>
      <p:pic>
        <p:nvPicPr>
          <p:cNvPr id="10242" name="Picture 2" descr="See the source image">
            <a:extLst>
              <a:ext uri="{FF2B5EF4-FFF2-40B4-BE49-F238E27FC236}">
                <a16:creationId xmlns:a16="http://schemas.microsoft.com/office/drawing/2014/main" id="{55AA958E-B8DC-48C8-84A2-97C8129BAA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394" y="1113636"/>
            <a:ext cx="3836510" cy="431068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85533" y="2246569"/>
            <a:ext cx="3429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808763" y="2407436"/>
            <a:ext cx="3845379" cy="3461658"/>
          </a:xfrm>
        </p:spPr>
        <p:txBody>
          <a:bodyPr>
            <a:normAutofit/>
          </a:bodyPr>
          <a:lstStyle/>
          <a:p>
            <a:r>
              <a:rPr lang="en-US" sz="1800" dirty="0"/>
              <a:t>When it comes to pricing, how are you positioning your offering relative to competitors? </a:t>
            </a:r>
          </a:p>
          <a:p>
            <a:r>
              <a:rPr lang="en-US" sz="1800" dirty="0"/>
              <a:t>If pricing is part of your positioning strategy, is your offering well aligned with the price you’re asking customers to pay? </a:t>
            </a:r>
          </a:p>
          <a:p>
            <a:r>
              <a:rPr lang="en-US" sz="1800" dirty="0"/>
              <a:t>What pricing strategies should you consider in order to compete more effectively? </a:t>
            </a:r>
          </a:p>
        </p:txBody>
      </p:sp>
      <p:sp>
        <p:nvSpPr>
          <p:cNvPr id="75" name="Rectangle 74">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52471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8763" y="634946"/>
            <a:ext cx="3845379" cy="1450757"/>
          </a:xfrm>
        </p:spPr>
        <p:txBody>
          <a:bodyPr>
            <a:normAutofit/>
          </a:bodyPr>
          <a:lstStyle/>
          <a:p>
            <a:r>
              <a:rPr lang="en-US" dirty="0"/>
              <a:t>Promotion</a:t>
            </a:r>
          </a:p>
        </p:txBody>
      </p:sp>
      <p:pic>
        <p:nvPicPr>
          <p:cNvPr id="10242" name="Picture 2" descr="See the source image">
            <a:extLst>
              <a:ext uri="{FF2B5EF4-FFF2-40B4-BE49-F238E27FC236}">
                <a16:creationId xmlns:a16="http://schemas.microsoft.com/office/drawing/2014/main" id="{55AA958E-B8DC-48C8-84A2-97C8129BAA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394" y="1113636"/>
            <a:ext cx="3836510" cy="431068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85533" y="2246569"/>
            <a:ext cx="3429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808763" y="2407436"/>
            <a:ext cx="3845379" cy="3461658"/>
          </a:xfrm>
        </p:spPr>
        <p:txBody>
          <a:bodyPr>
            <a:normAutofit fontScale="85000" lnSpcReduction="20000"/>
          </a:bodyPr>
          <a:lstStyle/>
          <a:p>
            <a:r>
              <a:rPr lang="en-US" sz="1800" dirty="0"/>
              <a:t>How are you translating your positioning strategy into communications with your target audiences? </a:t>
            </a:r>
          </a:p>
          <a:p>
            <a:r>
              <a:rPr lang="en-US" sz="1800" dirty="0"/>
              <a:t>What behavioral shift are you trying to create as you launch your new positioning? </a:t>
            </a:r>
          </a:p>
          <a:p>
            <a:r>
              <a:rPr lang="en-US" sz="1800" dirty="0"/>
              <a:t>What types of campaigns will you use to introduce the new positioning? </a:t>
            </a:r>
          </a:p>
          <a:p>
            <a:r>
              <a:rPr lang="en-US" sz="1800" dirty="0"/>
              <a:t>Which communication tools will be most effective at reaching target audiences?</a:t>
            </a:r>
          </a:p>
          <a:p>
            <a:r>
              <a:rPr lang="en-US" sz="1800" dirty="0"/>
              <a:t>What are you doing to coordinate marketing messages and activities across different channels? </a:t>
            </a:r>
          </a:p>
        </p:txBody>
      </p:sp>
      <p:sp>
        <p:nvSpPr>
          <p:cNvPr id="75" name="Rectangle 74">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382644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20" name="Straight Connector 1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1" y="634946"/>
            <a:ext cx="4090306" cy="1450757"/>
          </a:xfrm>
        </p:spPr>
        <p:txBody>
          <a:bodyPr vert="horz" lIns="91440" tIns="45720" rIns="91440" bIns="45720" rtlCol="0" anchor="b">
            <a:normAutofit/>
          </a:bodyPr>
          <a:lstStyle/>
          <a:p>
            <a:r>
              <a:rPr lang="en-US" sz="3000" dirty="0"/>
              <a:t>Reasons to Consider Repositioning</a:t>
            </a:r>
          </a:p>
        </p:txBody>
      </p:sp>
      <p:cxnSp>
        <p:nvCxnSpPr>
          <p:cNvPr id="24" name="Straight Connector 23">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149" y="2267421"/>
            <a:ext cx="34975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A5D0870-8AFE-BC4D-B834-B87342A47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550" y="4471769"/>
            <a:ext cx="1686754" cy="1160923"/>
          </a:xfrm>
          <a:prstGeom prst="rect">
            <a:avLst/>
          </a:prstGeom>
        </p:spPr>
      </p:pic>
      <p:sp>
        <p:nvSpPr>
          <p:cNvPr id="3" name="Content Placeholder 2"/>
          <p:cNvSpPr>
            <a:spLocks noGrp="1"/>
          </p:cNvSpPr>
          <p:nvPr>
            <p:ph type="body" idx="1"/>
          </p:nvPr>
        </p:nvSpPr>
        <p:spPr>
          <a:xfrm>
            <a:off x="4572003" y="2407435"/>
            <a:ext cx="4090304" cy="3993359"/>
          </a:xfrm>
        </p:spPr>
        <p:txBody>
          <a:bodyPr vert="horz" lIns="0" tIns="45720" rIns="0" bIns="45720" rtlCol="0">
            <a:normAutofit fontScale="55000" lnSpcReduction="20000"/>
          </a:bodyPr>
          <a:lstStyle/>
          <a:p>
            <a:pPr marL="21431" indent="0">
              <a:buNone/>
            </a:pPr>
            <a:r>
              <a:rPr lang="en-US" sz="2500" dirty="0"/>
              <a:t>Competition</a:t>
            </a:r>
          </a:p>
          <a:p>
            <a:r>
              <a:rPr lang="en-US" sz="2500" dirty="0"/>
              <a:t>New competitors entering or leaving the market; competitors joining forces</a:t>
            </a:r>
          </a:p>
          <a:p>
            <a:r>
              <a:rPr lang="en-US" sz="2500" dirty="0"/>
              <a:t>Competitor’s innovation that threatens to make your offering obsolete; competitive pricing strategies</a:t>
            </a:r>
          </a:p>
          <a:p>
            <a:pPr marL="21431" indent="0">
              <a:buNone/>
            </a:pPr>
            <a:r>
              <a:rPr lang="en-US" sz="2500" dirty="0"/>
              <a:t>Market environment </a:t>
            </a:r>
          </a:p>
          <a:p>
            <a:r>
              <a:rPr lang="en-US" sz="2500" dirty="0"/>
              <a:t>Economic slow-down or recovery</a:t>
            </a:r>
          </a:p>
          <a:p>
            <a:r>
              <a:rPr lang="en-US" sz="2500" dirty="0"/>
              <a:t>Changes in consumer confidence, the political climate, or social forces like the movement around social responsibility and sustainability</a:t>
            </a:r>
          </a:p>
          <a:p>
            <a:pPr marL="21431" indent="0">
              <a:buNone/>
            </a:pPr>
            <a:r>
              <a:rPr lang="en-US" sz="2500" dirty="0"/>
              <a:t>WHAT has changed with the Amazon logos shown?</a:t>
            </a:r>
          </a:p>
          <a:p>
            <a:pPr>
              <a:lnSpc>
                <a:spcPct val="90000"/>
              </a:lnSpc>
            </a:pPr>
            <a:endParaRPr lang="en-US" sz="1700" dirty="0"/>
          </a:p>
        </p:txBody>
      </p:sp>
      <p:sp>
        <p:nvSpPr>
          <p:cNvPr id="26" name="Rectangle 25">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4" name="Picture 3">
            <a:extLst>
              <a:ext uri="{FF2B5EF4-FFF2-40B4-BE49-F238E27FC236}">
                <a16:creationId xmlns:a16="http://schemas.microsoft.com/office/drawing/2014/main" id="{62088C98-9FCC-4C3F-9242-4BE4F97A88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3627" y="1113948"/>
            <a:ext cx="1752600" cy="1566863"/>
          </a:xfrm>
          <a:prstGeom prst="rect">
            <a:avLst/>
          </a:prstGeom>
        </p:spPr>
      </p:pic>
      <p:pic>
        <p:nvPicPr>
          <p:cNvPr id="5" name="Picture 4">
            <a:extLst>
              <a:ext uri="{FF2B5EF4-FFF2-40B4-BE49-F238E27FC236}">
                <a16:creationId xmlns:a16="http://schemas.microsoft.com/office/drawing/2014/main" id="{B1C2DE67-EC65-44FF-B089-BBAE3A9210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283" y="3014315"/>
            <a:ext cx="2357438" cy="1123950"/>
          </a:xfrm>
          <a:prstGeom prst="rect">
            <a:avLst/>
          </a:prstGeom>
        </p:spPr>
      </p:pic>
    </p:spTree>
    <p:extLst>
      <p:ext uri="{BB962C8B-B14F-4D97-AF65-F5344CB8AC3E}">
        <p14:creationId xmlns:p14="http://schemas.microsoft.com/office/powerpoint/2010/main" val="2893570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79055" y="286603"/>
            <a:ext cx="4487704" cy="1450757"/>
          </a:xfrm>
        </p:spPr>
        <p:txBody>
          <a:bodyPr>
            <a:normAutofit/>
          </a:bodyPr>
          <a:lstStyle/>
          <a:p>
            <a:r>
              <a:rPr lang="en-US" sz="3300"/>
              <a:t>More Reasons to Consider Repositioning</a:t>
            </a:r>
          </a:p>
        </p:txBody>
      </p:sp>
      <p:pic>
        <p:nvPicPr>
          <p:cNvPr id="9218" name="Picture 2" descr="See the source image">
            <a:extLst>
              <a:ext uri="{FF2B5EF4-FFF2-40B4-BE49-F238E27FC236}">
                <a16:creationId xmlns:a16="http://schemas.microsoft.com/office/drawing/2014/main" id="{8B6289B7-DC74-4F3B-9DD1-C4018F1882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r="48395" b="-2"/>
          <a:stretch/>
        </p:blipFill>
        <p:spPr bwMode="auto">
          <a:xfrm>
            <a:off x="20" y="10"/>
            <a:ext cx="3435052"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2177" y="1917852"/>
            <a:ext cx="44577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3879055" y="2108201"/>
            <a:ext cx="4487705" cy="3760891"/>
          </a:xfrm>
        </p:spPr>
        <p:txBody>
          <a:bodyPr>
            <a:normAutofit/>
          </a:bodyPr>
          <a:lstStyle/>
          <a:p>
            <a:pPr marL="0" indent="0" fontAlgn="base">
              <a:lnSpc>
                <a:spcPct val="100000"/>
              </a:lnSpc>
              <a:buNone/>
            </a:pPr>
            <a:r>
              <a:rPr lang="en-US" sz="1400" dirty="0"/>
              <a:t>Consumer trends</a:t>
            </a:r>
          </a:p>
          <a:p>
            <a:pPr fontAlgn="base">
              <a:lnSpc>
                <a:spcPct val="100000"/>
              </a:lnSpc>
            </a:pPr>
            <a:r>
              <a:rPr lang="en-US" sz="1400" dirty="0"/>
              <a:t>Changing tastes and preferences</a:t>
            </a:r>
          </a:p>
          <a:p>
            <a:pPr fontAlgn="base">
              <a:lnSpc>
                <a:spcPct val="100000"/>
              </a:lnSpc>
            </a:pPr>
            <a:r>
              <a:rPr lang="en-US" sz="1400" dirty="0"/>
              <a:t>Evolving attitudes and behaviors </a:t>
            </a:r>
          </a:p>
          <a:p>
            <a:pPr fontAlgn="base">
              <a:lnSpc>
                <a:spcPct val="100000"/>
              </a:lnSpc>
            </a:pPr>
            <a:r>
              <a:rPr lang="en-US" sz="1400" dirty="0"/>
              <a:t>New segments emerging as targets </a:t>
            </a:r>
          </a:p>
          <a:p>
            <a:pPr marL="0" indent="0" fontAlgn="base">
              <a:lnSpc>
                <a:spcPct val="100000"/>
              </a:lnSpc>
              <a:buNone/>
            </a:pPr>
            <a:r>
              <a:rPr lang="en-US" sz="1400" dirty="0"/>
              <a:t>Internal environment</a:t>
            </a:r>
          </a:p>
          <a:p>
            <a:pPr fontAlgn="base">
              <a:lnSpc>
                <a:spcPct val="100000"/>
              </a:lnSpc>
            </a:pPr>
            <a:r>
              <a:rPr lang="en-US" sz="1400" dirty="0"/>
              <a:t>Changes in organizational leadership and strategy</a:t>
            </a:r>
          </a:p>
          <a:p>
            <a:pPr fontAlgn="base">
              <a:lnSpc>
                <a:spcPct val="100000"/>
              </a:lnSpc>
            </a:pPr>
            <a:r>
              <a:rPr lang="en-US" sz="1400" dirty="0"/>
              <a:t>Acquisition or development of new technology</a:t>
            </a:r>
          </a:p>
          <a:p>
            <a:pPr fontAlgn="base">
              <a:lnSpc>
                <a:spcPct val="100000"/>
              </a:lnSpc>
            </a:pPr>
            <a:r>
              <a:rPr lang="en-US" sz="1400" dirty="0"/>
              <a:t>Introduction of innovation that offers new competitive advantages and differentiators</a:t>
            </a:r>
          </a:p>
          <a:p>
            <a:pPr>
              <a:lnSpc>
                <a:spcPct val="100000"/>
              </a:lnSpc>
            </a:pPr>
            <a:endParaRPr lang="en-US" sz="1400" dirty="0"/>
          </a:p>
        </p:txBody>
      </p:sp>
    </p:spTree>
    <p:extLst>
      <p:ext uri="{BB962C8B-B14F-4D97-AF65-F5344CB8AC3E}">
        <p14:creationId xmlns:p14="http://schemas.microsoft.com/office/powerpoint/2010/main" val="4174702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73"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79055" y="286603"/>
            <a:ext cx="4487704" cy="1450757"/>
          </a:xfrm>
        </p:spPr>
        <p:txBody>
          <a:bodyPr vert="horz" lIns="91440" tIns="45720" rIns="91440" bIns="45720" rtlCol="0" anchor="b">
            <a:normAutofit/>
          </a:bodyPr>
          <a:lstStyle/>
          <a:p>
            <a:r>
              <a:rPr lang="en-US" sz="3700"/>
              <a:t>Repositioning and Market Perceptions</a:t>
            </a:r>
          </a:p>
        </p:txBody>
      </p:sp>
      <p:pic>
        <p:nvPicPr>
          <p:cNvPr id="20482" name="Picture 2" descr="A canvas trolley is stacked so high with lost luggage that it reaches all the way to the ceiling of an airport."/>
          <p:cNvPicPr>
            <a:picLocks noChangeAspect="1" noChangeArrowheads="1"/>
          </p:cNvPicPr>
          <p:nvPr/>
        </p:nvPicPr>
        <p:blipFill rotWithShape="1">
          <a:blip r:embed="rId3">
            <a:extLst>
              <a:ext uri="{28A0092B-C50C-407E-A947-70E740481C1C}">
                <a14:useLocalDpi xmlns:a14="http://schemas.microsoft.com/office/drawing/2010/main" val="0"/>
              </a:ext>
            </a:extLst>
          </a:blip>
          <a:srcRect l="13869" r="5733"/>
          <a:stretch/>
        </p:blipFill>
        <p:spPr bwMode="auto">
          <a:xfrm>
            <a:off x="20" y="10"/>
            <a:ext cx="3435052" cy="6400784"/>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2177" y="1917852"/>
            <a:ext cx="44577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3879055" y="2108201"/>
            <a:ext cx="4487705" cy="3760891"/>
          </a:xfrm>
        </p:spPr>
        <p:txBody>
          <a:bodyPr vert="horz" lIns="0" tIns="45720" rIns="0" bIns="45720" rtlCol="0">
            <a:normAutofit/>
          </a:bodyPr>
          <a:lstStyle/>
          <a:p>
            <a:pPr marL="0" indent="0">
              <a:lnSpc>
                <a:spcPct val="100000"/>
              </a:lnSpc>
              <a:buNone/>
            </a:pPr>
            <a:r>
              <a:rPr lang="en-US" dirty="0"/>
              <a:t>The repositioning process evaluates the established position of a product, service, or brand and focuses on how to redefine an offering so it continues to remain relevant and competitive.</a:t>
            </a:r>
          </a:p>
        </p:txBody>
      </p:sp>
      <p:sp>
        <p:nvSpPr>
          <p:cNvPr id="79" name="Rectangle 78">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399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798822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Reposition</a:t>
            </a:r>
          </a:p>
        </p:txBody>
      </p:sp>
      <p:sp>
        <p:nvSpPr>
          <p:cNvPr id="3" name="Content Placeholder 2"/>
          <p:cNvSpPr>
            <a:spLocks noGrp="1"/>
          </p:cNvSpPr>
          <p:nvPr>
            <p:ph type="body" idx="1"/>
          </p:nvPr>
        </p:nvSpPr>
        <p:spPr>
          <a:xfrm>
            <a:off x="822960" y="2108202"/>
            <a:ext cx="4698274" cy="3760891"/>
          </a:xfrm>
        </p:spPr>
        <p:txBody>
          <a:bodyPr>
            <a:normAutofit fontScale="70000" lnSpcReduction="20000"/>
          </a:bodyPr>
          <a:lstStyle/>
          <a:p>
            <a:r>
              <a:rPr lang="en-US" dirty="0"/>
              <a:t>Common triggers include:</a:t>
            </a:r>
          </a:p>
          <a:p>
            <a:r>
              <a:rPr lang="en-US" b="1" dirty="0"/>
              <a:t>Competition:</a:t>
            </a:r>
            <a:r>
              <a:rPr lang="en-US" dirty="0"/>
              <a:t> New entrants disrupting the market, rivals joining forces, breakthrough innovations, or aggressive pricing strategies.</a:t>
            </a:r>
          </a:p>
          <a:p>
            <a:r>
              <a:rPr lang="en-US" b="1" dirty="0"/>
              <a:t>Market environment:</a:t>
            </a:r>
            <a:r>
              <a:rPr lang="en-US" dirty="0"/>
              <a:t> Economic shifts, changes in consumer confidence, political or regulatory changes, or social forces such as the rise of sustainability.</a:t>
            </a:r>
          </a:p>
          <a:p>
            <a:r>
              <a:rPr lang="en-US" b="1" dirty="0"/>
              <a:t>Consumer trends:</a:t>
            </a:r>
            <a:r>
              <a:rPr lang="en-US" dirty="0"/>
              <a:t> Evolving tastes, changing behaviors (like digital adoption), or the emergence of new customer segments.</a:t>
            </a:r>
          </a:p>
          <a:p>
            <a:r>
              <a:rPr lang="en-US" b="1" dirty="0"/>
              <a:t>Internal environment:</a:t>
            </a:r>
            <a:r>
              <a:rPr lang="en-US" dirty="0"/>
              <a:t> Leadership changes, new technology, acquisitions, or innovations that alter competitive advantages.</a:t>
            </a:r>
          </a:p>
          <a:p>
            <a:endParaRPr lang="en-US" b="1" dirty="0"/>
          </a:p>
        </p:txBody>
      </p:sp>
    </p:spTree>
    <p:extLst>
      <p:ext uri="{BB962C8B-B14F-4D97-AF65-F5344CB8AC3E}">
        <p14:creationId xmlns:p14="http://schemas.microsoft.com/office/powerpoint/2010/main" val="419821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73"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7240" y="286603"/>
            <a:ext cx="7543800" cy="1450757"/>
          </a:xfrm>
        </p:spPr>
        <p:txBody>
          <a:bodyPr vert="horz" lIns="91440" tIns="45720" rIns="91440" bIns="45720" rtlCol="0" anchor="b">
            <a:normAutofit/>
          </a:bodyPr>
          <a:lstStyle/>
          <a:p>
            <a:r>
              <a:rPr lang="en-US" sz="4800"/>
              <a:t>Differentiation</a:t>
            </a:r>
          </a:p>
        </p:txBody>
      </p:sp>
      <p:cxnSp>
        <p:nvCxnSpPr>
          <p:cNvPr id="77" name="Straight Connector 76">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290" name="Picture 2" descr="Photo of main floor of Macy's department store, decorated with flowers and a large hot-air balloon. Several shoppers are seen."/>
          <p:cNvPicPr>
            <a:picLocks noChangeAspect="1" noChangeArrowheads="1"/>
          </p:cNvPicPr>
          <p:nvPr/>
        </p:nvPicPr>
        <p:blipFill rotWithShape="1">
          <a:blip r:embed="rId3">
            <a:extLst>
              <a:ext uri="{28A0092B-C50C-407E-A947-70E740481C1C}">
                <a14:useLocalDpi xmlns:a14="http://schemas.microsoft.com/office/drawing/2010/main" val="0"/>
              </a:ext>
            </a:extLst>
          </a:blip>
          <a:srcRect l="31346" r="14223" b="-2"/>
          <a:stretch/>
        </p:blipFill>
        <p:spPr bwMode="auto">
          <a:xfrm>
            <a:off x="871151" y="2108200"/>
            <a:ext cx="2621855" cy="36006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idx="1"/>
          </p:nvPr>
        </p:nvSpPr>
        <p:spPr>
          <a:xfrm>
            <a:off x="3936492" y="2108201"/>
            <a:ext cx="4384548" cy="3760891"/>
          </a:xfrm>
        </p:spPr>
        <p:txBody>
          <a:bodyPr vert="horz" lIns="0" tIns="45720" rIns="0" bIns="45720" rtlCol="0">
            <a:normAutofit/>
          </a:bodyPr>
          <a:lstStyle/>
          <a:p>
            <a:pPr marL="0" indent="0">
              <a:lnSpc>
                <a:spcPct val="100000"/>
              </a:lnSpc>
              <a:buFont typeface="Calibri" panose="020F0502020204030204" pitchFamily="34" charset="0"/>
              <a:buNone/>
            </a:pPr>
            <a:r>
              <a:rPr lang="en-US" dirty="0"/>
              <a:t>To make a product or service stand out from its competitors in ways that provide unique value to the customer</a:t>
            </a:r>
            <a:endParaRPr lang="en-US"/>
          </a:p>
          <a:p>
            <a:pPr marL="0" indent="0">
              <a:lnSpc>
                <a:spcPct val="100000"/>
              </a:lnSpc>
              <a:buFont typeface="Calibri" panose="020F0502020204030204" pitchFamily="34" charset="0"/>
              <a:buNone/>
            </a:pPr>
            <a:r>
              <a:rPr lang="en-US" dirty="0"/>
              <a:t>Identifies a set of characteristics and benefits that make a product different and better for a target audience that:</a:t>
            </a:r>
            <a:endParaRPr lang="en-US"/>
          </a:p>
          <a:p>
            <a:pPr marL="342900" indent="-342900">
              <a:lnSpc>
                <a:spcPct val="100000"/>
              </a:lnSpc>
              <a:buFont typeface="Calibri" panose="020F0502020204030204" pitchFamily="34" charset="0"/>
              <a:buAutoNum type="arabicPeriod"/>
            </a:pPr>
            <a:r>
              <a:rPr lang="en-US" dirty="0"/>
              <a:t>Customers value when they are evaluating choices</a:t>
            </a:r>
            <a:endParaRPr lang="en-US"/>
          </a:p>
          <a:p>
            <a:pPr marL="342900" indent="-342900">
              <a:lnSpc>
                <a:spcPct val="100000"/>
              </a:lnSpc>
              <a:buFont typeface="Calibri" panose="020F0502020204030204" pitchFamily="34" charset="0"/>
              <a:buAutoNum type="arabicPeriod"/>
            </a:pPr>
            <a:r>
              <a:rPr lang="en-US" dirty="0"/>
              <a:t>Competitors cannot easily copy</a:t>
            </a:r>
            <a:endParaRPr lang="en-US"/>
          </a:p>
        </p:txBody>
      </p:sp>
      <p:sp>
        <p:nvSpPr>
          <p:cNvPr id="79" name="Rectangle 78">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5706"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4004068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7E0EE2-C8BC-25BF-2F80-BE1D58B91DA6}"/>
              </a:ext>
            </a:extLst>
          </p:cNvPr>
          <p:cNvSpPr>
            <a:spLocks noGrp="1"/>
          </p:cNvSpPr>
          <p:nvPr>
            <p:ph type="title"/>
          </p:nvPr>
        </p:nvSpPr>
        <p:spPr>
          <a:xfrm>
            <a:off x="777240" y="286603"/>
            <a:ext cx="7543800" cy="1450757"/>
          </a:xfrm>
        </p:spPr>
        <p:txBody>
          <a:bodyPr>
            <a:normAutofit/>
          </a:bodyPr>
          <a:lstStyle/>
          <a:p>
            <a:r>
              <a:rPr lang="en-US" b="1"/>
              <a:t>Repositioning can fail </a:t>
            </a:r>
            <a:endParaRPr lang="en-CA"/>
          </a:p>
        </p:txBody>
      </p:sp>
      <p:cxnSp>
        <p:nvCxnSpPr>
          <p:cNvPr id="24" name="Straight Connector 23">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9929" y="1895846"/>
            <a:ext cx="73380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9" name="Graphic 18" descr="Bullseye">
            <a:extLst>
              <a:ext uri="{FF2B5EF4-FFF2-40B4-BE49-F238E27FC236}">
                <a16:creationId xmlns:a16="http://schemas.microsoft.com/office/drawing/2014/main" id="{F9E38B2E-C04E-337B-B288-9F27F9AA8C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3631" y="2851839"/>
            <a:ext cx="2273613" cy="2273613"/>
          </a:xfrm>
          <a:prstGeom prst="rect">
            <a:avLst/>
          </a:prstGeom>
        </p:spPr>
      </p:pic>
      <p:sp>
        <p:nvSpPr>
          <p:cNvPr id="3" name="Content Placeholder 2">
            <a:extLst>
              <a:ext uri="{FF2B5EF4-FFF2-40B4-BE49-F238E27FC236}">
                <a16:creationId xmlns:a16="http://schemas.microsoft.com/office/drawing/2014/main" id="{D9DEC67F-EFA3-55B5-83DF-67267B85CE3F}"/>
              </a:ext>
            </a:extLst>
          </p:cNvPr>
          <p:cNvSpPr>
            <a:spLocks noGrp="1"/>
          </p:cNvSpPr>
          <p:nvPr>
            <p:ph idx="1"/>
          </p:nvPr>
        </p:nvSpPr>
        <p:spPr>
          <a:xfrm>
            <a:off x="3529845" y="2108201"/>
            <a:ext cx="4791195" cy="3760891"/>
          </a:xfrm>
        </p:spPr>
        <p:txBody>
          <a:bodyPr>
            <a:normAutofit/>
          </a:bodyPr>
          <a:lstStyle/>
          <a:p>
            <a:pPr>
              <a:lnSpc>
                <a:spcPct val="100000"/>
              </a:lnSpc>
            </a:pPr>
            <a:r>
              <a:rPr lang="en-US" sz="1400" dirty="0"/>
              <a:t>Key pitfalls include:</a:t>
            </a:r>
          </a:p>
          <a:p>
            <a:pPr>
              <a:lnSpc>
                <a:spcPct val="100000"/>
              </a:lnSpc>
            </a:pPr>
            <a:r>
              <a:rPr lang="en-US" sz="1400" b="1" dirty="0"/>
              <a:t>Insufficient research:</a:t>
            </a:r>
            <a:r>
              <a:rPr lang="en-US" sz="1400" dirty="0"/>
              <a:t> Not fully understanding how the market or target segment will respond.</a:t>
            </a:r>
          </a:p>
          <a:p>
            <a:pPr>
              <a:lnSpc>
                <a:spcPct val="100000"/>
              </a:lnSpc>
            </a:pPr>
            <a:r>
              <a:rPr lang="en-US" sz="1400" b="1" dirty="0"/>
              <a:t>Going too far:</a:t>
            </a:r>
            <a:r>
              <a:rPr lang="en-US" sz="1400" dirty="0"/>
              <a:t> Making changes so radical they break credibility.</a:t>
            </a:r>
          </a:p>
          <a:p>
            <a:pPr>
              <a:lnSpc>
                <a:spcPct val="100000"/>
              </a:lnSpc>
            </a:pPr>
            <a:r>
              <a:rPr lang="en-US" sz="1400" b="1" dirty="0"/>
              <a:t>Forgetting the basics:</a:t>
            </a:r>
            <a:r>
              <a:rPr lang="en-US" sz="1400" dirty="0"/>
              <a:t> Overcomplicating messaging when clarity around core benefits is what matters most.</a:t>
            </a:r>
          </a:p>
          <a:p>
            <a:pPr>
              <a:lnSpc>
                <a:spcPct val="100000"/>
              </a:lnSpc>
            </a:pPr>
            <a:r>
              <a:rPr lang="en-US" sz="1400" b="1" dirty="0"/>
              <a:t>Overpromising:</a:t>
            </a:r>
            <a:r>
              <a:rPr lang="en-US" sz="1400" dirty="0"/>
              <a:t> Creating expectations the organization cannot realistically deliver.</a:t>
            </a:r>
          </a:p>
          <a:p>
            <a:pPr>
              <a:lnSpc>
                <a:spcPct val="100000"/>
              </a:lnSpc>
            </a:pPr>
            <a:r>
              <a:rPr lang="en-US" sz="1400" b="1" dirty="0"/>
              <a:t>Mixed signals:</a:t>
            </a:r>
            <a:r>
              <a:rPr lang="en-US" sz="1400" dirty="0"/>
              <a:t> Allowing old and new messages to conflict, creating </a:t>
            </a:r>
            <a:r>
              <a:rPr lang="en-US" sz="1400" dirty="0" err="1"/>
              <a:t>confus</a:t>
            </a:r>
            <a:endParaRPr lang="en-US" sz="1400" dirty="0"/>
          </a:p>
        </p:txBody>
      </p:sp>
      <p:sp>
        <p:nvSpPr>
          <p:cNvPr id="26" name="Rectangle 25">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F4164842-531D-9733-45EB-920859C239EB}"/>
              </a:ext>
            </a:extLst>
          </p:cNvPr>
          <p:cNvSpPr>
            <a:spLocks noGrp="1"/>
          </p:cNvSpPr>
          <p:nvPr>
            <p:ph type="ftr" sz="quarter" idx="11"/>
          </p:nvPr>
        </p:nvSpPr>
        <p:spPr>
          <a:xfrm>
            <a:off x="822959" y="6446838"/>
            <a:ext cx="5113696" cy="365125"/>
          </a:xfrm>
        </p:spPr>
        <p:txBody>
          <a:bodyPr>
            <a:normAutofit/>
          </a:bodyPr>
          <a:lstStyle/>
          <a:p>
            <a:pPr>
              <a:spcAft>
                <a:spcPts val="600"/>
              </a:spcAft>
            </a:pPr>
            <a:r>
              <a:rPr lang="en-US"/>
              <a:t>NSCC MKTG 1010</a:t>
            </a:r>
          </a:p>
        </p:txBody>
      </p:sp>
      <p:sp>
        <p:nvSpPr>
          <p:cNvPr id="4" name="Date Placeholder 3">
            <a:extLst>
              <a:ext uri="{FF2B5EF4-FFF2-40B4-BE49-F238E27FC236}">
                <a16:creationId xmlns:a16="http://schemas.microsoft.com/office/drawing/2014/main" id="{2D54D858-9545-83EF-5B3C-F5CA38E54C32}"/>
              </a:ext>
            </a:extLst>
          </p:cNvPr>
          <p:cNvSpPr>
            <a:spLocks noGrp="1"/>
          </p:cNvSpPr>
          <p:nvPr>
            <p:ph type="dt" sz="half" idx="10"/>
          </p:nvPr>
        </p:nvSpPr>
        <p:spPr>
          <a:xfrm>
            <a:off x="6163819" y="6446838"/>
            <a:ext cx="1938638" cy="365125"/>
          </a:xfrm>
        </p:spPr>
        <p:txBody>
          <a:bodyPr>
            <a:normAutofit/>
          </a:bodyPr>
          <a:lstStyle/>
          <a:p>
            <a:pPr>
              <a:spcAft>
                <a:spcPts val="600"/>
              </a:spcAft>
            </a:pPr>
            <a:r>
              <a:rPr lang="en-US"/>
              <a:t>Page</a:t>
            </a:r>
          </a:p>
        </p:txBody>
      </p:sp>
      <p:sp>
        <p:nvSpPr>
          <p:cNvPr id="6" name="Slide Number Placeholder 5">
            <a:extLst>
              <a:ext uri="{FF2B5EF4-FFF2-40B4-BE49-F238E27FC236}">
                <a16:creationId xmlns:a16="http://schemas.microsoft.com/office/drawing/2014/main" id="{1FBD68EB-49FC-B3AA-CB61-3856F8284890}"/>
              </a:ext>
            </a:extLst>
          </p:cNvPr>
          <p:cNvSpPr>
            <a:spLocks noGrp="1"/>
          </p:cNvSpPr>
          <p:nvPr>
            <p:ph type="sldNum" sz="quarter" idx="12"/>
          </p:nvPr>
        </p:nvSpPr>
        <p:spPr>
          <a:xfrm>
            <a:off x="8245186" y="6446838"/>
            <a:ext cx="585008" cy="365125"/>
          </a:xfrm>
        </p:spPr>
        <p:txBody>
          <a:bodyPr>
            <a:normAutofit/>
          </a:bodyPr>
          <a:lstStyle/>
          <a:p>
            <a:pPr>
              <a:spcAft>
                <a:spcPts val="600"/>
              </a:spcAft>
            </a:pPr>
            <a:fld id="{3A98EE3D-8CD1-4C3F-BD1C-C98C9596463C}" type="slidenum">
              <a:rPr lang="en-US" smtClean="0"/>
              <a:pPr>
                <a:spcAft>
                  <a:spcPts val="600"/>
                </a:spcAft>
              </a:pPr>
              <a:t>30</a:t>
            </a:fld>
            <a:endParaRPr lang="en-US"/>
          </a:p>
        </p:txBody>
      </p:sp>
    </p:spTree>
    <p:extLst>
      <p:ext uri="{BB962C8B-B14F-4D97-AF65-F5344CB8AC3E}">
        <p14:creationId xmlns:p14="http://schemas.microsoft.com/office/powerpoint/2010/main" val="2539109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Implementation</a:t>
            </a:r>
          </a:p>
        </p:txBody>
      </p:sp>
      <p:sp>
        <p:nvSpPr>
          <p:cNvPr id="3" name="Content Placeholder 2"/>
          <p:cNvSpPr>
            <a:spLocks noGrp="1"/>
          </p:cNvSpPr>
          <p:nvPr>
            <p:ph type="body" idx="1"/>
          </p:nvPr>
        </p:nvSpPr>
        <p:spPr/>
        <p:txBody>
          <a:bodyPr numCol="2">
            <a:normAutofit fontScale="47500" lnSpcReduction="20000"/>
          </a:bodyPr>
          <a:lstStyle/>
          <a:p>
            <a:pPr>
              <a:buFont typeface="Wingdings" panose="05000000000000000000" pitchFamily="2" charset="2"/>
              <a:buChar char="Ø"/>
            </a:pPr>
            <a:r>
              <a:rPr lang="en-US" sz="4200" dirty="0"/>
              <a:t>Sales/revenue</a:t>
            </a:r>
          </a:p>
          <a:p>
            <a:pPr>
              <a:buFont typeface="Wingdings" panose="05000000000000000000" pitchFamily="2" charset="2"/>
              <a:buChar char="Ø"/>
            </a:pPr>
            <a:r>
              <a:rPr lang="en-US" sz="4200" dirty="0"/>
              <a:t>Number of new/returning customers</a:t>
            </a:r>
          </a:p>
          <a:p>
            <a:pPr>
              <a:buFont typeface="Wingdings" panose="05000000000000000000" pitchFamily="2" charset="2"/>
              <a:buChar char="Ø"/>
            </a:pPr>
            <a:r>
              <a:rPr lang="en-US" sz="4200" dirty="0"/>
              <a:t>Average spending per transaction</a:t>
            </a:r>
          </a:p>
          <a:p>
            <a:pPr>
              <a:buFont typeface="Wingdings" panose="05000000000000000000" pitchFamily="2" charset="2"/>
              <a:buChar char="Ø"/>
            </a:pPr>
            <a:r>
              <a:rPr lang="en-US" sz="4200" dirty="0"/>
              <a:t>Brand/product awareness or perceptions</a:t>
            </a:r>
          </a:p>
          <a:p>
            <a:pPr>
              <a:buFont typeface="Wingdings" panose="05000000000000000000" pitchFamily="2" charset="2"/>
              <a:buChar char="Ø"/>
            </a:pPr>
            <a:r>
              <a:rPr lang="en-US" sz="4200" dirty="0"/>
              <a:t>Favorability toward product/service/brand</a:t>
            </a:r>
          </a:p>
          <a:p>
            <a:pPr marL="0" indent="0">
              <a:buNone/>
            </a:pPr>
            <a:endParaRPr lang="en-US" sz="4200" dirty="0"/>
          </a:p>
          <a:p>
            <a:pPr>
              <a:buFont typeface="Wingdings" panose="05000000000000000000" pitchFamily="2" charset="2"/>
              <a:buChar char="Ø"/>
            </a:pPr>
            <a:r>
              <a:rPr lang="en-US" sz="4200" dirty="0"/>
              <a:t>New leads or inquiries from inside and outside your target segments</a:t>
            </a:r>
          </a:p>
          <a:p>
            <a:pPr>
              <a:buFont typeface="Wingdings" panose="05000000000000000000" pitchFamily="2" charset="2"/>
              <a:buChar char="Ø"/>
            </a:pPr>
            <a:r>
              <a:rPr lang="en-US" sz="4200" dirty="0"/>
              <a:t>Web site traffic or social media “buzz”</a:t>
            </a:r>
          </a:p>
          <a:p>
            <a:pPr>
              <a:buFont typeface="Wingdings" panose="05000000000000000000" pitchFamily="2" charset="2"/>
              <a:buChar char="Ø"/>
            </a:pPr>
            <a:r>
              <a:rPr lang="en-US" sz="4200" dirty="0"/>
              <a:t>Media attention</a:t>
            </a:r>
          </a:p>
          <a:p>
            <a:pPr>
              <a:buFont typeface="Wingdings" panose="05000000000000000000" pitchFamily="2" charset="2"/>
              <a:buChar char="Ø"/>
            </a:pPr>
            <a:r>
              <a:rPr lang="en-US" sz="4200" dirty="0"/>
              <a:t>Customer Satisfaction</a:t>
            </a:r>
          </a:p>
          <a:p>
            <a:pPr>
              <a:buFont typeface="Wingdings" panose="05000000000000000000" pitchFamily="2" charset="2"/>
              <a:buChar char="Ø"/>
            </a:pPr>
            <a:r>
              <a:rPr lang="en-US" sz="4200" dirty="0"/>
              <a:t>Return on investment (ROI) for marketing campaigns and other activities</a:t>
            </a:r>
          </a:p>
          <a:p>
            <a:endParaRPr lang="en-US" dirty="0"/>
          </a:p>
        </p:txBody>
      </p:sp>
    </p:spTree>
    <p:extLst>
      <p:ext uri="{BB962C8B-B14F-4D97-AF65-F5344CB8AC3E}">
        <p14:creationId xmlns:p14="http://schemas.microsoft.com/office/powerpoint/2010/main" val="351602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20" name="Straight Connector 1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65" y="0"/>
            <a:ext cx="3480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326901" y="640080"/>
            <a:ext cx="2744435" cy="2862699"/>
          </a:xfrm>
        </p:spPr>
        <p:txBody>
          <a:bodyPr vert="horz" lIns="91440" tIns="45720" rIns="91440" bIns="45720" rtlCol="0" anchor="b">
            <a:normAutofit/>
          </a:bodyPr>
          <a:lstStyle/>
          <a:p>
            <a:r>
              <a:rPr lang="en-US" sz="3200">
                <a:solidFill>
                  <a:srgbClr val="FFFFFF"/>
                </a:solidFill>
              </a:rPr>
              <a:t>Positioning vs. Differentiation</a:t>
            </a:r>
          </a:p>
        </p:txBody>
      </p:sp>
      <p:cxnSp>
        <p:nvCxnSpPr>
          <p:cNvPr id="26" name="Straight Connector 25">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389" y="3663649"/>
            <a:ext cx="25374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E6CDB382-A3B2-97D0-9E9F-6B90A333049D}"/>
              </a:ext>
            </a:extLst>
          </p:cNvPr>
          <p:cNvGraphicFramePr>
            <a:graphicFrameLocks noGrp="1"/>
          </p:cNvGraphicFramePr>
          <p:nvPr>
            <p:extLst>
              <p:ext uri="{D42A27DB-BD31-4B8C-83A1-F6EECF244321}">
                <p14:modId xmlns:p14="http://schemas.microsoft.com/office/powerpoint/2010/main" val="299096367"/>
              </p:ext>
            </p:extLst>
          </p:nvPr>
        </p:nvGraphicFramePr>
        <p:xfrm>
          <a:off x="3961751" y="1059127"/>
          <a:ext cx="4706752" cy="4739749"/>
        </p:xfrm>
        <a:graphic>
          <a:graphicData uri="http://schemas.openxmlformats.org/drawingml/2006/table">
            <a:tbl>
              <a:tblPr>
                <a:tableStyleId>{3B4B98B0-60AC-42C2-AFA5-B58CD77FA1E5}</a:tableStyleId>
              </a:tblPr>
              <a:tblGrid>
                <a:gridCol w="877378">
                  <a:extLst>
                    <a:ext uri="{9D8B030D-6E8A-4147-A177-3AD203B41FA5}">
                      <a16:colId xmlns:a16="http://schemas.microsoft.com/office/drawing/2014/main" val="3416611815"/>
                    </a:ext>
                  </a:extLst>
                </a:gridCol>
                <a:gridCol w="2028297">
                  <a:extLst>
                    <a:ext uri="{9D8B030D-6E8A-4147-A177-3AD203B41FA5}">
                      <a16:colId xmlns:a16="http://schemas.microsoft.com/office/drawing/2014/main" val="1447782289"/>
                    </a:ext>
                  </a:extLst>
                </a:gridCol>
                <a:gridCol w="1801077">
                  <a:extLst>
                    <a:ext uri="{9D8B030D-6E8A-4147-A177-3AD203B41FA5}">
                      <a16:colId xmlns:a16="http://schemas.microsoft.com/office/drawing/2014/main" val="3730193830"/>
                    </a:ext>
                  </a:extLst>
                </a:gridCol>
              </a:tblGrid>
              <a:tr h="268340">
                <a:tc>
                  <a:txBody>
                    <a:bodyPr/>
                    <a:lstStyle/>
                    <a:p>
                      <a:pPr algn="l" fontAlgn="ctr">
                        <a:buNone/>
                      </a:pPr>
                      <a:r>
                        <a:rPr lang="en-CA" sz="1100" b="1">
                          <a:effectLst/>
                        </a:rPr>
                        <a:t>Name</a:t>
                      </a:r>
                      <a:endParaRPr lang="en-CA" sz="1100">
                        <a:effectLst/>
                      </a:endParaRPr>
                    </a:p>
                  </a:txBody>
                  <a:tcPr marL="56530" marR="56530" marT="28265" marB="28265" anchor="ctr"/>
                </a:tc>
                <a:tc>
                  <a:txBody>
                    <a:bodyPr/>
                    <a:lstStyle/>
                    <a:p>
                      <a:pPr algn="l" fontAlgn="ctr">
                        <a:buNone/>
                      </a:pPr>
                      <a:r>
                        <a:rPr lang="en-CA" sz="1100" b="1">
                          <a:effectLst/>
                        </a:rPr>
                        <a:t>Positioning</a:t>
                      </a:r>
                      <a:endParaRPr lang="en-CA" sz="1100">
                        <a:effectLst/>
                      </a:endParaRPr>
                    </a:p>
                  </a:txBody>
                  <a:tcPr marL="56530" marR="56530" marT="28265" marB="28265" anchor="ctr"/>
                </a:tc>
                <a:tc>
                  <a:txBody>
                    <a:bodyPr/>
                    <a:lstStyle/>
                    <a:p>
                      <a:pPr algn="l" fontAlgn="ctr">
                        <a:buNone/>
                      </a:pPr>
                      <a:r>
                        <a:rPr lang="en-CA" sz="1100" b="1">
                          <a:effectLst/>
                        </a:rPr>
                        <a:t>Differentiators</a:t>
                      </a:r>
                      <a:endParaRPr lang="en-CA" sz="1100">
                        <a:effectLst/>
                      </a:endParaRPr>
                    </a:p>
                  </a:txBody>
                  <a:tcPr marL="56530" marR="56530" marT="28265" marB="28265" anchor="ctr"/>
                </a:tc>
                <a:extLst>
                  <a:ext uri="{0D108BD9-81ED-4DB2-BD59-A6C34878D82A}">
                    <a16:rowId xmlns:a16="http://schemas.microsoft.com/office/drawing/2014/main" val="3820491004"/>
                  </a:ext>
                </a:extLst>
              </a:tr>
              <a:tr h="789958">
                <a:tc>
                  <a:txBody>
                    <a:bodyPr/>
                    <a:lstStyle/>
                    <a:p>
                      <a:pPr algn="l" fontAlgn="ctr">
                        <a:buNone/>
                      </a:pPr>
                      <a:r>
                        <a:rPr lang="en-CA" sz="1100" b="1" u="sng">
                          <a:solidFill>
                            <a:srgbClr val="004780"/>
                          </a:solidFill>
                          <a:effectLst/>
                          <a:hlinkClick r:id="rId3"/>
                        </a:rPr>
                        <a:t>Walmart Canada</a:t>
                      </a:r>
                      <a:endParaRPr lang="en-CA" sz="1100">
                        <a:effectLst/>
                      </a:endParaRPr>
                    </a:p>
                  </a:txBody>
                  <a:tcPr marL="56530" marR="56530" marT="28265" marB="28265" anchor="ctr"/>
                </a:tc>
                <a:tc>
                  <a:txBody>
                    <a:bodyPr/>
                    <a:lstStyle/>
                    <a:p>
                      <a:pPr algn="l" fontAlgn="ctr">
                        <a:buNone/>
                      </a:pPr>
                      <a:r>
                        <a:rPr lang="en-US" sz="1100">
                          <a:effectLst/>
                        </a:rPr>
                        <a:t>Everyday low prices across a wide selection of essentials, groceries, and general merchandise</a:t>
                      </a:r>
                    </a:p>
                  </a:txBody>
                  <a:tcPr marL="56530" marR="56530" marT="28265" marB="28265" anchor="ctr"/>
                </a:tc>
                <a:tc>
                  <a:txBody>
                    <a:bodyPr/>
                    <a:lstStyle/>
                    <a:p>
                      <a:pPr algn="l" fontAlgn="ctr">
                        <a:buNone/>
                      </a:pPr>
                      <a:r>
                        <a:rPr lang="en-US" sz="1100">
                          <a:effectLst/>
                        </a:rPr>
                        <a:t>“Everyday Low Price” guarantee; omnichannel shopping with online + store integration</a:t>
                      </a:r>
                    </a:p>
                  </a:txBody>
                  <a:tcPr marL="56530" marR="56530" marT="28265" marB="28265" anchor="ctr"/>
                </a:tc>
                <a:extLst>
                  <a:ext uri="{0D108BD9-81ED-4DB2-BD59-A6C34878D82A}">
                    <a16:rowId xmlns:a16="http://schemas.microsoft.com/office/drawing/2014/main" val="1217188794"/>
                  </a:ext>
                </a:extLst>
              </a:tr>
              <a:tr h="789958">
                <a:tc>
                  <a:txBody>
                    <a:bodyPr/>
                    <a:lstStyle/>
                    <a:p>
                      <a:pPr algn="l" fontAlgn="ctr">
                        <a:buNone/>
                      </a:pPr>
                      <a:r>
                        <a:rPr lang="en-CA" sz="1100" b="1" u="sng">
                          <a:solidFill>
                            <a:srgbClr val="004780"/>
                          </a:solidFill>
                          <a:effectLst/>
                          <a:hlinkClick r:id="rId4"/>
                        </a:rPr>
                        <a:t>Costco</a:t>
                      </a:r>
                      <a:endParaRPr lang="en-CA" sz="1100">
                        <a:effectLst/>
                      </a:endParaRPr>
                    </a:p>
                  </a:txBody>
                  <a:tcPr marL="56530" marR="56530" marT="28265" marB="28265" anchor="ctr"/>
                </a:tc>
                <a:tc>
                  <a:txBody>
                    <a:bodyPr/>
                    <a:lstStyle/>
                    <a:p>
                      <a:pPr algn="l" fontAlgn="ctr">
                        <a:buNone/>
                      </a:pPr>
                      <a:r>
                        <a:rPr lang="en-US" sz="1100">
                          <a:effectLst/>
                        </a:rPr>
                        <a:t>Bulk savings for households and small businesses, emphasizing value and quality</a:t>
                      </a:r>
                    </a:p>
                  </a:txBody>
                  <a:tcPr marL="56530" marR="56530" marT="28265" marB="28265" anchor="ctr"/>
                </a:tc>
                <a:tc>
                  <a:txBody>
                    <a:bodyPr/>
                    <a:lstStyle/>
                    <a:p>
                      <a:pPr algn="l" fontAlgn="ctr">
                        <a:buNone/>
                      </a:pPr>
                      <a:r>
                        <a:rPr lang="en-CA" sz="1100">
                          <a:effectLst/>
                        </a:rPr>
                        <a:t>Membership model; private-label Kirkland brand; bulk pricing</a:t>
                      </a:r>
                    </a:p>
                  </a:txBody>
                  <a:tcPr marL="56530" marR="56530" marT="28265" marB="28265" anchor="ctr"/>
                </a:tc>
                <a:extLst>
                  <a:ext uri="{0D108BD9-81ED-4DB2-BD59-A6C34878D82A}">
                    <a16:rowId xmlns:a16="http://schemas.microsoft.com/office/drawing/2014/main" val="868451447"/>
                  </a:ext>
                </a:extLst>
              </a:tr>
              <a:tr h="963831">
                <a:tc>
                  <a:txBody>
                    <a:bodyPr/>
                    <a:lstStyle/>
                    <a:p>
                      <a:pPr algn="l" fontAlgn="ctr">
                        <a:buNone/>
                      </a:pPr>
                      <a:r>
                        <a:rPr lang="en-CA" sz="1100" b="1" u="sng">
                          <a:solidFill>
                            <a:srgbClr val="004780"/>
                          </a:solidFill>
                          <a:effectLst/>
                          <a:hlinkClick r:id="rId5"/>
                        </a:rPr>
                        <a:t>Loblaws / PC Express</a:t>
                      </a:r>
                      <a:endParaRPr lang="en-CA" sz="1100">
                        <a:effectLst/>
                      </a:endParaRPr>
                    </a:p>
                  </a:txBody>
                  <a:tcPr marL="56530" marR="56530" marT="28265" marB="28265" anchor="ctr"/>
                </a:tc>
                <a:tc>
                  <a:txBody>
                    <a:bodyPr/>
                    <a:lstStyle/>
                    <a:p>
                      <a:pPr algn="l" fontAlgn="ctr">
                        <a:buNone/>
                      </a:pPr>
                      <a:r>
                        <a:rPr lang="en-US" sz="1100">
                          <a:effectLst/>
                        </a:rPr>
                        <a:t>A one-stop destination for groceries, wellness, and household needs, blending physical stores with strong digital convenience</a:t>
                      </a:r>
                    </a:p>
                  </a:txBody>
                  <a:tcPr marL="56530" marR="56530" marT="28265" marB="28265" anchor="ctr"/>
                </a:tc>
                <a:tc>
                  <a:txBody>
                    <a:bodyPr/>
                    <a:lstStyle/>
                    <a:p>
                      <a:pPr algn="l" fontAlgn="ctr">
                        <a:buNone/>
                      </a:pPr>
                      <a:r>
                        <a:rPr lang="en-US" sz="1100">
                          <a:effectLst/>
                        </a:rPr>
                        <a:t>Strong private labels (President’s Choice, No Name); PC Optimum loyalty program; grocery pickup/delivery</a:t>
                      </a:r>
                    </a:p>
                  </a:txBody>
                  <a:tcPr marL="56530" marR="56530" marT="28265" marB="28265" anchor="ctr"/>
                </a:tc>
                <a:extLst>
                  <a:ext uri="{0D108BD9-81ED-4DB2-BD59-A6C34878D82A}">
                    <a16:rowId xmlns:a16="http://schemas.microsoft.com/office/drawing/2014/main" val="168163541"/>
                  </a:ext>
                </a:extLst>
              </a:tr>
              <a:tr h="963831">
                <a:tc>
                  <a:txBody>
                    <a:bodyPr/>
                    <a:lstStyle/>
                    <a:p>
                      <a:pPr algn="l" fontAlgn="ctr">
                        <a:buNone/>
                      </a:pPr>
                      <a:r>
                        <a:rPr lang="en-CA" sz="1100" b="1" u="sng">
                          <a:solidFill>
                            <a:srgbClr val="004780"/>
                          </a:solidFill>
                          <a:effectLst/>
                          <a:hlinkClick r:id="rId6"/>
                        </a:rPr>
                        <a:t>Canadian Tire</a:t>
                      </a:r>
                      <a:endParaRPr lang="en-CA" sz="1100">
                        <a:effectLst/>
                      </a:endParaRPr>
                    </a:p>
                  </a:txBody>
                  <a:tcPr marL="56530" marR="56530" marT="28265" marB="28265" anchor="ctr"/>
                </a:tc>
                <a:tc>
                  <a:txBody>
                    <a:bodyPr/>
                    <a:lstStyle/>
                    <a:p>
                      <a:pPr algn="l" fontAlgn="ctr">
                        <a:buNone/>
                      </a:pPr>
                      <a:r>
                        <a:rPr lang="en-US" sz="1100">
                          <a:effectLst/>
                        </a:rPr>
                        <a:t>Trusted, national go-to retailer for home, auto, outdoor, and sporting goods</a:t>
                      </a:r>
                    </a:p>
                  </a:txBody>
                  <a:tcPr marL="56530" marR="56530" marT="28265" marB="28265" anchor="ctr"/>
                </a:tc>
                <a:tc>
                  <a:txBody>
                    <a:bodyPr/>
                    <a:lstStyle/>
                    <a:p>
                      <a:pPr algn="l" fontAlgn="ctr">
                        <a:buNone/>
                      </a:pPr>
                      <a:r>
                        <a:rPr lang="en-US" sz="1100">
                          <a:effectLst/>
                        </a:rPr>
                        <a:t>Deep category expertise; owned brands (Mastercraft, MEC partnership); CT Money rewards</a:t>
                      </a:r>
                    </a:p>
                  </a:txBody>
                  <a:tcPr marL="56530" marR="56530" marT="28265" marB="28265" anchor="ctr"/>
                </a:tc>
                <a:extLst>
                  <a:ext uri="{0D108BD9-81ED-4DB2-BD59-A6C34878D82A}">
                    <a16:rowId xmlns:a16="http://schemas.microsoft.com/office/drawing/2014/main" val="1536921928"/>
                  </a:ext>
                </a:extLst>
              </a:tr>
              <a:tr h="963831">
                <a:tc>
                  <a:txBody>
                    <a:bodyPr/>
                    <a:lstStyle/>
                    <a:p>
                      <a:pPr algn="l" fontAlgn="ctr">
                        <a:buNone/>
                      </a:pPr>
                      <a:r>
                        <a:rPr lang="en-CA" sz="1100" b="1" u="sng">
                          <a:solidFill>
                            <a:srgbClr val="004780"/>
                          </a:solidFill>
                          <a:effectLst/>
                          <a:hlinkClick r:id="rId7"/>
                        </a:rPr>
                        <a:t>Simons</a:t>
                      </a:r>
                      <a:endParaRPr lang="en-CA" sz="1100">
                        <a:effectLst/>
                      </a:endParaRPr>
                    </a:p>
                  </a:txBody>
                  <a:tcPr marL="56530" marR="56530" marT="28265" marB="28265" anchor="ctr"/>
                </a:tc>
                <a:tc>
                  <a:txBody>
                    <a:bodyPr/>
                    <a:lstStyle/>
                    <a:p>
                      <a:pPr algn="l" fontAlgn="ctr">
                        <a:buNone/>
                      </a:pPr>
                      <a:r>
                        <a:rPr lang="en-US" sz="1100">
                          <a:effectLst/>
                        </a:rPr>
                        <a:t>Canadian fashion retailer offering stylish, curated apparel and home goods, with a growing focus on sustainability</a:t>
                      </a:r>
                    </a:p>
                  </a:txBody>
                  <a:tcPr marL="56530" marR="56530" marT="28265" marB="28265" anchor="ctr"/>
                </a:tc>
                <a:tc>
                  <a:txBody>
                    <a:bodyPr/>
                    <a:lstStyle/>
                    <a:p>
                      <a:pPr algn="l" fontAlgn="ctr">
                        <a:buNone/>
                      </a:pPr>
                      <a:r>
                        <a:rPr lang="en-US" sz="1100" dirty="0">
                          <a:effectLst/>
                        </a:rPr>
                        <a:t>Exclusive fashion lines; sustainability initiatives (eco-responsible collections); strong Quebec brand heritage</a:t>
                      </a:r>
                    </a:p>
                  </a:txBody>
                  <a:tcPr marL="56530" marR="56530" marT="28265" marB="28265" anchor="ctr"/>
                </a:tc>
                <a:extLst>
                  <a:ext uri="{0D108BD9-81ED-4DB2-BD59-A6C34878D82A}">
                    <a16:rowId xmlns:a16="http://schemas.microsoft.com/office/drawing/2014/main" val="3897390697"/>
                  </a:ext>
                </a:extLst>
              </a:tr>
            </a:tbl>
          </a:graphicData>
        </a:graphic>
      </p:graphicFrame>
    </p:spTree>
    <p:extLst>
      <p:ext uri="{BB962C8B-B14F-4D97-AF65-F5344CB8AC3E}">
        <p14:creationId xmlns:p14="http://schemas.microsoft.com/office/powerpoint/2010/main" val="2542457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73"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7240" y="286603"/>
            <a:ext cx="7543800" cy="1450757"/>
          </a:xfrm>
        </p:spPr>
        <p:txBody>
          <a:bodyPr vert="horz" lIns="91440" tIns="45720" rIns="91440" bIns="45720" rtlCol="0" anchor="b">
            <a:normAutofit/>
          </a:bodyPr>
          <a:lstStyle/>
          <a:p>
            <a:r>
              <a:rPr lang="en-US" sz="4800"/>
              <a:t>Steps of the Positioning Process</a:t>
            </a:r>
          </a:p>
        </p:txBody>
      </p:sp>
      <p:cxnSp>
        <p:nvCxnSpPr>
          <p:cNvPr id="77" name="Straight Connector 76">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3554" name="Picture 2" descr="A line of lightbulbs. Only one is lit."/>
          <p:cNvPicPr>
            <a:picLocks noChangeAspect="1" noChangeArrowheads="1"/>
          </p:cNvPicPr>
          <p:nvPr/>
        </p:nvPicPr>
        <p:blipFill rotWithShape="1">
          <a:blip r:embed="rId3">
            <a:extLst>
              <a:ext uri="{28A0092B-C50C-407E-A947-70E740481C1C}">
                <a14:useLocalDpi xmlns:a14="http://schemas.microsoft.com/office/drawing/2010/main" val="0"/>
              </a:ext>
            </a:extLst>
          </a:blip>
          <a:srcRect l="32803" r="26238" b="2"/>
          <a:stretch/>
        </p:blipFill>
        <p:spPr bwMode="auto">
          <a:xfrm>
            <a:off x="871151" y="2108200"/>
            <a:ext cx="2621855" cy="36006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idx="1"/>
          </p:nvPr>
        </p:nvSpPr>
        <p:spPr>
          <a:xfrm>
            <a:off x="3936492" y="2108201"/>
            <a:ext cx="4384548" cy="3760891"/>
          </a:xfrm>
        </p:spPr>
        <p:txBody>
          <a:bodyPr vert="horz" lIns="0" tIns="45720" rIns="0" bIns="45720" rtlCol="0">
            <a:normAutofit/>
          </a:bodyPr>
          <a:lstStyle/>
          <a:p>
            <a:pPr marL="342900" indent="-342900" fontAlgn="base">
              <a:lnSpc>
                <a:spcPct val="90000"/>
              </a:lnSpc>
              <a:buFont typeface="Calibri" panose="020F0502020204030204" pitchFamily="34" charset="0"/>
              <a:buAutoNum type="arabicPeriod"/>
            </a:pPr>
            <a:r>
              <a:rPr lang="en-US" sz="1700"/>
              <a:t>Confirm your understanding of market dynamics</a:t>
            </a:r>
          </a:p>
          <a:p>
            <a:pPr marL="342900" indent="-342900" fontAlgn="base">
              <a:lnSpc>
                <a:spcPct val="90000"/>
              </a:lnSpc>
              <a:buFont typeface="Calibri" panose="020F0502020204030204" pitchFamily="34" charset="0"/>
              <a:buAutoNum type="arabicPeriod"/>
            </a:pPr>
            <a:r>
              <a:rPr lang="en-US" sz="1700"/>
              <a:t>Identify your competitive advantages</a:t>
            </a:r>
          </a:p>
          <a:p>
            <a:pPr marL="342900" indent="-342900" fontAlgn="base">
              <a:lnSpc>
                <a:spcPct val="90000"/>
              </a:lnSpc>
              <a:buFont typeface="Calibri" panose="020F0502020204030204" pitchFamily="34" charset="0"/>
              <a:buAutoNum type="arabicPeriod"/>
            </a:pPr>
            <a:r>
              <a:rPr lang="en-US" sz="1700"/>
              <a:t>Choose competitive advantages that define your market “niche”</a:t>
            </a:r>
          </a:p>
          <a:p>
            <a:pPr marL="342900" indent="-342900" fontAlgn="base">
              <a:lnSpc>
                <a:spcPct val="90000"/>
              </a:lnSpc>
              <a:buFont typeface="Calibri" panose="020F0502020204030204" pitchFamily="34" charset="0"/>
              <a:buAutoNum type="arabicPeriod"/>
            </a:pPr>
            <a:r>
              <a:rPr lang="en-US" sz="1700"/>
              <a:t>Define your positioning strategy</a:t>
            </a:r>
          </a:p>
          <a:p>
            <a:pPr marL="342900" indent="-342900" fontAlgn="base">
              <a:lnSpc>
                <a:spcPct val="90000"/>
              </a:lnSpc>
              <a:buFont typeface="Calibri" panose="020F0502020204030204" pitchFamily="34" charset="0"/>
              <a:buAutoNum type="arabicPeriod"/>
            </a:pPr>
            <a:r>
              <a:rPr lang="en-US" sz="1700"/>
              <a:t>Communicate and deliver on the positioning strategy</a:t>
            </a:r>
          </a:p>
          <a:p>
            <a:pPr marL="0" indent="0" fontAlgn="base">
              <a:lnSpc>
                <a:spcPct val="90000"/>
              </a:lnSpc>
              <a:buFont typeface="Calibri" panose="020F0502020204030204" pitchFamily="34" charset="0"/>
              <a:buNone/>
            </a:pPr>
            <a:r>
              <a:rPr lang="en-US" sz="1700"/>
              <a:t>Positioning can also be useful at any stage of the</a:t>
            </a:r>
            <a:r>
              <a:rPr lang="en-US" sz="1700">
                <a:hlinkClick r:id="rId4"/>
              </a:rPr>
              <a:t> product life cycle  (PLC)</a:t>
            </a:r>
            <a:r>
              <a:rPr lang="en-US" sz="1700"/>
              <a:t> </a:t>
            </a:r>
          </a:p>
          <a:p>
            <a:pPr>
              <a:lnSpc>
                <a:spcPct val="90000"/>
              </a:lnSpc>
            </a:pPr>
            <a:endParaRPr lang="en-US" sz="1700"/>
          </a:p>
        </p:txBody>
      </p:sp>
      <p:sp>
        <p:nvSpPr>
          <p:cNvPr id="79" name="Rectangle 78">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5706"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167759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48644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369276" y="605896"/>
            <a:ext cx="2731732" cy="5646208"/>
          </a:xfrm>
        </p:spPr>
        <p:txBody>
          <a:bodyPr anchor="ctr">
            <a:normAutofit/>
          </a:bodyPr>
          <a:lstStyle/>
          <a:p>
            <a:r>
              <a:rPr lang="en-US" sz="2900">
                <a:solidFill>
                  <a:srgbClr val="FFFFFF"/>
                </a:solidFill>
              </a:rPr>
              <a:t>Step 1: Confirm Your Understanding of Market Dynamics</a:t>
            </a:r>
          </a:p>
        </p:txBody>
      </p:sp>
      <p:sp>
        <p:nvSpPr>
          <p:cNvPr id="3" name="Content Placeholder 2"/>
          <p:cNvSpPr>
            <a:spLocks noGrp="1"/>
          </p:cNvSpPr>
          <p:nvPr>
            <p:ph type="body" idx="1"/>
          </p:nvPr>
        </p:nvSpPr>
        <p:spPr>
          <a:xfrm>
            <a:off x="3923968" y="605896"/>
            <a:ext cx="4442791" cy="5646208"/>
          </a:xfrm>
        </p:spPr>
        <p:txBody>
          <a:bodyPr anchor="ctr">
            <a:normAutofit/>
          </a:bodyPr>
          <a:lstStyle/>
          <a:p>
            <a:pPr marL="21431" indent="0">
              <a:lnSpc>
                <a:spcPct val="100000"/>
              </a:lnSpc>
              <a:buNone/>
            </a:pPr>
            <a:r>
              <a:rPr lang="en-US" sz="2100" dirty="0"/>
              <a:t>A firm understanding of your target market and answers to the following questions:</a:t>
            </a:r>
          </a:p>
          <a:p>
            <a:pPr marL="0" indent="0">
              <a:lnSpc>
                <a:spcPct val="100000"/>
              </a:lnSpc>
              <a:buNone/>
            </a:pPr>
            <a:r>
              <a:rPr lang="en-US" sz="2100" dirty="0"/>
              <a:t>In which product, service, or market category (also called the “frame of reference”) do you plan to use this positioning?</a:t>
            </a:r>
          </a:p>
          <a:p>
            <a:pPr marL="0" indent="0">
              <a:lnSpc>
                <a:spcPct val="100000"/>
              </a:lnSpc>
              <a:buNone/>
            </a:pPr>
            <a:r>
              <a:rPr lang="en-US" sz="2100" dirty="0"/>
              <a:t>Which target segment is your focus for the positioning you are developing?</a:t>
            </a:r>
          </a:p>
          <a:p>
            <a:pPr marL="0" indent="0">
              <a:lnSpc>
                <a:spcPct val="100000"/>
              </a:lnSpc>
              <a:buNone/>
            </a:pPr>
            <a:r>
              <a:rPr lang="en-US" sz="2100" dirty="0"/>
              <a:t>What factors do these buyers evaluate when they make a purchasing decision?</a:t>
            </a:r>
          </a:p>
          <a:p>
            <a:pPr marL="0" indent="0">
              <a:lnSpc>
                <a:spcPct val="100000"/>
              </a:lnSpc>
              <a:buNone/>
            </a:pPr>
            <a:r>
              <a:rPr lang="en-US" sz="2100" dirty="0"/>
              <a:t>How do these buyers view your competitors in the category?</a:t>
            </a:r>
          </a:p>
          <a:p>
            <a:pPr>
              <a:lnSpc>
                <a:spcPct val="100000"/>
              </a:lnSpc>
            </a:pPr>
            <a:endParaRPr lang="en-US" sz="2100" dirty="0"/>
          </a:p>
        </p:txBody>
      </p:sp>
    </p:spTree>
    <p:extLst>
      <p:ext uri="{BB962C8B-B14F-4D97-AF65-F5344CB8AC3E}">
        <p14:creationId xmlns:p14="http://schemas.microsoft.com/office/powerpoint/2010/main" val="3742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9CF9-6260-8646-A4AB-91A5B40C1A94}"/>
              </a:ext>
            </a:extLst>
          </p:cNvPr>
          <p:cNvSpPr>
            <a:spLocks noGrp="1"/>
          </p:cNvSpPr>
          <p:nvPr>
            <p:ph type="title"/>
          </p:nvPr>
        </p:nvSpPr>
        <p:spPr/>
        <p:txBody>
          <a:bodyPr/>
          <a:lstStyle/>
          <a:p>
            <a:r>
              <a:rPr lang="en-US" dirty="0"/>
              <a:t>What is Your Frame of Reference or Category?</a:t>
            </a:r>
          </a:p>
        </p:txBody>
      </p:sp>
      <p:sp>
        <p:nvSpPr>
          <p:cNvPr id="3" name="Text Placeholder 2">
            <a:extLst>
              <a:ext uri="{FF2B5EF4-FFF2-40B4-BE49-F238E27FC236}">
                <a16:creationId xmlns:a16="http://schemas.microsoft.com/office/drawing/2014/main" id="{2FE83DF1-9415-D54D-959A-6ADA861F8F07}"/>
              </a:ext>
            </a:extLst>
          </p:cNvPr>
          <p:cNvSpPr>
            <a:spLocks noGrp="1"/>
          </p:cNvSpPr>
          <p:nvPr>
            <p:ph type="body" idx="1"/>
          </p:nvPr>
        </p:nvSpPr>
        <p:spPr>
          <a:xfrm>
            <a:off x="662550" y="4972050"/>
            <a:ext cx="8003906" cy="517922"/>
          </a:xfrm>
        </p:spPr>
        <p:txBody>
          <a:bodyPr>
            <a:normAutofit fontScale="62500" lnSpcReduction="20000"/>
          </a:bodyPr>
          <a:lstStyle/>
          <a:p>
            <a:pPr marL="21431" indent="0">
              <a:buNone/>
            </a:pPr>
            <a:r>
              <a:rPr lang="en-CA" dirty="0"/>
              <a:t>“A frame of reference approach engages an outside-in perspective to generate a better understanding of a business’s customers and what they need, creating a market or context in which a brand is positioned.”</a:t>
            </a:r>
            <a:endParaRPr lang="en-US" dirty="0"/>
          </a:p>
        </p:txBody>
      </p:sp>
      <p:pic>
        <p:nvPicPr>
          <p:cNvPr id="5" name="Picture 4">
            <a:extLst>
              <a:ext uri="{FF2B5EF4-FFF2-40B4-BE49-F238E27FC236}">
                <a16:creationId xmlns:a16="http://schemas.microsoft.com/office/drawing/2014/main" id="{3791C1B7-D062-D84D-B977-46B085FC1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263" y="1924256"/>
            <a:ext cx="7229475" cy="3152775"/>
          </a:xfrm>
          <a:prstGeom prst="rect">
            <a:avLst/>
          </a:prstGeom>
        </p:spPr>
      </p:pic>
    </p:spTree>
    <p:extLst>
      <p:ext uri="{BB962C8B-B14F-4D97-AF65-F5344CB8AC3E}">
        <p14:creationId xmlns:p14="http://schemas.microsoft.com/office/powerpoint/2010/main" val="3253216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48644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369276" y="605896"/>
            <a:ext cx="2731732" cy="5646208"/>
          </a:xfrm>
        </p:spPr>
        <p:txBody>
          <a:bodyPr anchor="ctr">
            <a:normAutofit/>
          </a:bodyPr>
          <a:lstStyle/>
          <a:p>
            <a:r>
              <a:rPr lang="en-US" sz="3500" dirty="0">
                <a:solidFill>
                  <a:srgbClr val="FFFFFF"/>
                </a:solidFill>
              </a:rPr>
              <a:t>Step 2: Identify Your Competitive Advantages</a:t>
            </a:r>
          </a:p>
        </p:txBody>
      </p:sp>
      <p:sp>
        <p:nvSpPr>
          <p:cNvPr id="3" name="Content Placeholder 2"/>
          <p:cNvSpPr>
            <a:spLocks noGrp="1"/>
          </p:cNvSpPr>
          <p:nvPr>
            <p:ph type="body" idx="1"/>
          </p:nvPr>
        </p:nvSpPr>
        <p:spPr>
          <a:xfrm>
            <a:off x="3923968" y="605896"/>
            <a:ext cx="4442791" cy="5646208"/>
          </a:xfrm>
        </p:spPr>
        <p:txBody>
          <a:bodyPr anchor="ctr">
            <a:normAutofit/>
          </a:bodyPr>
          <a:lstStyle/>
          <a:p>
            <a:pPr marL="21431" indent="0">
              <a:lnSpc>
                <a:spcPct val="100000"/>
              </a:lnSpc>
              <a:buNone/>
            </a:pPr>
            <a:r>
              <a:rPr lang="en-US" sz="2100" dirty="0"/>
              <a:t>A trait, quality, or capability that allows you to outperform the competition. A useful tool to determine competitive advantages (or not) is Porter’s Five Forces to determine the three attributes below</a:t>
            </a:r>
          </a:p>
          <a:p>
            <a:pPr marL="21431" indent="0">
              <a:lnSpc>
                <a:spcPct val="100000"/>
              </a:lnSpc>
              <a:buNone/>
            </a:pPr>
            <a:r>
              <a:rPr lang="en-US" sz="2100" dirty="0"/>
              <a:t>Gives your product, service, or brand an advantage over others in purchasing decisions comes from any or all of the following:</a:t>
            </a:r>
          </a:p>
          <a:p>
            <a:pPr>
              <a:lnSpc>
                <a:spcPct val="100000"/>
              </a:lnSpc>
            </a:pPr>
            <a:r>
              <a:rPr lang="en-US" sz="2100" dirty="0"/>
              <a:t>Price</a:t>
            </a:r>
          </a:p>
          <a:p>
            <a:pPr>
              <a:lnSpc>
                <a:spcPct val="100000"/>
              </a:lnSpc>
            </a:pPr>
            <a:r>
              <a:rPr lang="en-US" sz="2100" dirty="0"/>
              <a:t>Features </a:t>
            </a:r>
          </a:p>
          <a:p>
            <a:pPr>
              <a:lnSpc>
                <a:spcPct val="100000"/>
              </a:lnSpc>
            </a:pPr>
            <a:r>
              <a:rPr lang="en-US" sz="2100" dirty="0"/>
              <a:t>Benefits</a:t>
            </a:r>
          </a:p>
        </p:txBody>
      </p:sp>
    </p:spTree>
    <p:extLst>
      <p:ext uri="{BB962C8B-B14F-4D97-AF65-F5344CB8AC3E}">
        <p14:creationId xmlns:p14="http://schemas.microsoft.com/office/powerpoint/2010/main" val="3556088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6" y="605896"/>
            <a:ext cx="2731732" cy="5646208"/>
          </a:xfrm>
        </p:spPr>
        <p:txBody>
          <a:bodyPr anchor="ctr">
            <a:normAutofit/>
          </a:bodyPr>
          <a:lstStyle/>
          <a:p>
            <a:r>
              <a:rPr lang="en-US" sz="3500" dirty="0">
                <a:solidFill>
                  <a:srgbClr val="FFFFFF"/>
                </a:solidFill>
              </a:rPr>
              <a:t>Step 3: </a:t>
            </a:r>
            <a:r>
              <a:rPr lang="en-US" sz="3600" dirty="0">
                <a:solidFill>
                  <a:srgbClr val="FFFFFF"/>
                </a:solidFill>
              </a:rPr>
              <a:t>Choose </a:t>
            </a:r>
            <a:br>
              <a:rPr lang="en-US" sz="3600" dirty="0">
                <a:solidFill>
                  <a:srgbClr val="FFFFFF"/>
                </a:solidFill>
              </a:rPr>
            </a:br>
            <a:r>
              <a:rPr lang="en-US" sz="3600" dirty="0">
                <a:solidFill>
                  <a:srgbClr val="FFFFFF"/>
                </a:solidFill>
              </a:rPr>
              <a:t>Competitive Advantages That Define Your Niche</a:t>
            </a:r>
            <a:endParaRPr lang="en-US" sz="3500" dirty="0">
              <a:solidFill>
                <a:srgbClr val="FFFFFF"/>
              </a:solidFill>
            </a:endParaRPr>
          </a:p>
        </p:txBody>
      </p:sp>
      <p:pic>
        <p:nvPicPr>
          <p:cNvPr id="11266" name="Picture 2" descr="Consumer perception of Automotive brands, by Price and Quality. Two crossing axes with one representing quality (Low to High Quality) and the other representing price (Low to High Price). Car brands are listed from generally lowest quality and lowest price to highest. Dacia is considered the lowest quality and the lowest price. Next is Kia Motors at lower-middle low quality and low price. Next is Citroen and Renault. Citroen is considered better quality than Renault, but Renault is considered cheaper than Citroen. Next is Volkswagen. In the high price but low quality quadrant are brands Infiniti and Mini. Infiniti is considered middle-lower quality and slightly more expensive than Mini. In the high-quality, low price quadrant, Ford and Toyota are considered to be the same quality, but Ford is considered slightly more expensive than Toyota. Honda is considered higher-quality than Ford and Toyota, but Honda is considered slightly lower quality than Ford. In the high price, high quality quadrant, from lowest price and lowest quality to highest, are the brands BMW, Audi, Porsche, and Mercedes-Benz, with Mercedes-Benz at the very highest in price and quality.">
            <a:extLst>
              <a:ext uri="{FF2B5EF4-FFF2-40B4-BE49-F238E27FC236}">
                <a16:creationId xmlns:a16="http://schemas.microsoft.com/office/drawing/2014/main" id="{BE1A2DAB-5BC3-4078-B25E-621D5D521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119" y="701691"/>
            <a:ext cx="5185954" cy="518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242392"/>
      </p:ext>
    </p:extLst>
  </p:cSld>
  <p:clrMapOvr>
    <a:masterClrMapping/>
  </p:clrMapOvr>
</p:sld>
</file>

<file path=ppt/theme/theme1.xml><?xml version="1.0" encoding="utf-8"?>
<a:theme xmlns:a="http://schemas.openxmlformats.org/drawingml/2006/main" name="Retrospect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75FC7B6BF7C498CD7B3EAD8D4130F" ma:contentTypeVersion="35" ma:contentTypeDescription="Create a new document." ma:contentTypeScope="" ma:versionID="86ec3931fe2c8b0901b288d0cbf30e7d">
  <xsd:schema xmlns:xsd="http://www.w3.org/2001/XMLSchema" xmlns:xs="http://www.w3.org/2001/XMLSchema" xmlns:p="http://schemas.microsoft.com/office/2006/metadata/properties" xmlns:ns3="1cbb6d17-cf84-4448-90bc-9c37ac7b8820" xmlns:ns4="2b3f11d3-e06f-483e-85d2-fc50beb488a5" targetNamespace="http://schemas.microsoft.com/office/2006/metadata/properties" ma:root="true" ma:fieldsID="a4bb5438775ba4dc11e64a36bf7557a9" ns3:_="" ns4:_="">
    <xsd:import namespace="1cbb6d17-cf84-4448-90bc-9c37ac7b8820"/>
    <xsd:import namespace="2b3f11d3-e06f-483e-85d2-fc50beb488a5"/>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TeamsChannelId" minOccurs="0"/>
                <xsd:element ref="ns4:Math_Settings" minOccurs="0"/>
                <xsd:element ref="ns4:Distribution_Groups" minOccurs="0"/>
                <xsd:element ref="ns4:LMS_Mappings" minOccurs="0"/>
                <xsd:element ref="ns4: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b6d17-cf84-4448-90bc-9c37ac7b88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Time" ma:index="11" nillable="true" ma:displayName="Last Shared By Time"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3f11d3-e06f-483e-85d2-fc50beb488a5"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AutoTags" ma:index="30" nillable="true" ma:displayName="MediaServiceAutoTags" ma:description="" ma:internalName="MediaServiceAutoTags" ma:readOnly="true">
      <xsd:simpleType>
        <xsd:restriction base="dms:Text"/>
      </xsd:simpleType>
    </xsd:element>
    <xsd:element name="MediaServiceDateTaken" ma:index="31" nillable="true" ma:displayName="MediaServiceDateTaken" ma:description="" ma:hidden="true" ma:internalName="MediaServiceDateTaken" ma:readOnly="true">
      <xsd:simpleType>
        <xsd:restriction base="dms:Text"/>
      </xsd:simpleType>
    </xsd:element>
    <xsd:element name="MediaServiceLocation" ma:index="32" nillable="true" ma:displayName="MediaServiceLocation" ma:description="" ma:internalName="MediaServiceLocation" ma:readOnly="true">
      <xsd:simpleType>
        <xsd:restriction base="dms:Text"/>
      </xsd:simpleType>
    </xsd:element>
    <xsd:element name="MediaServiceOCR" ma:index="33" nillable="true" ma:displayName="MediaServiceOCR"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TeamsChannelId" ma:index="38" nillable="true" ma:displayName="Teams Channel Id" ma:internalName="TeamsChannelId">
      <xsd:simpleType>
        <xsd:restriction base="dms:Text"/>
      </xsd:simpleType>
    </xsd:element>
    <xsd:element name="Math_Settings" ma:index="39" nillable="true" ma:displayName="Math Settings" ma:internalName="Math_Settings">
      <xsd:simpleType>
        <xsd:restriction base="dms:Text"/>
      </xsd:simpleType>
    </xsd:element>
    <xsd:element name="Distribution_Groups" ma:index="40" nillable="true" ma:displayName="Distribution Groups" ma:internalName="Distribution_Groups">
      <xsd:simpleType>
        <xsd:restriction base="dms:Note">
          <xsd:maxLength value="255"/>
        </xsd:restriction>
      </xsd:simpleType>
    </xsd:element>
    <xsd:element name="LMS_Mappings" ma:index="41" nillable="true" ma:displayName="LMS Mappings" ma:internalName="LMS_Mappings">
      <xsd:simpleType>
        <xsd:restriction base="dms:Note">
          <xsd:maxLength value="255"/>
        </xsd:restriction>
      </xsd:simpleType>
    </xsd:element>
    <xsd:element name="IsNotebookLocked" ma:index="42" nillable="true" ma:displayName="Is Notebook Locked" ma:internalName="IsNotebookLock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olderType xmlns="2b3f11d3-e06f-483e-85d2-fc50beb488a5" xsi:nil="true"/>
    <Owner xmlns="2b3f11d3-e06f-483e-85d2-fc50beb488a5">
      <UserInfo>
        <DisplayName/>
        <AccountId xsi:nil="true"/>
        <AccountType/>
      </UserInfo>
    </Owner>
    <Teachers xmlns="2b3f11d3-e06f-483e-85d2-fc50beb488a5">
      <UserInfo>
        <DisplayName/>
        <AccountId xsi:nil="true"/>
        <AccountType/>
      </UserInfo>
    </Teachers>
    <Student_Groups xmlns="2b3f11d3-e06f-483e-85d2-fc50beb488a5">
      <UserInfo>
        <DisplayName/>
        <AccountId xsi:nil="true"/>
        <AccountType/>
      </UserInfo>
    </Student_Groups>
    <LMS_Mappings xmlns="2b3f11d3-e06f-483e-85d2-fc50beb488a5" xsi:nil="true"/>
    <IsNotebookLocked xmlns="2b3f11d3-e06f-483e-85d2-fc50beb488a5" xsi:nil="true"/>
    <NotebookType xmlns="2b3f11d3-e06f-483e-85d2-fc50beb488a5" xsi:nil="true"/>
    <CultureName xmlns="2b3f11d3-e06f-483e-85d2-fc50beb488a5" xsi:nil="true"/>
    <Distribution_Groups xmlns="2b3f11d3-e06f-483e-85d2-fc50beb488a5" xsi:nil="true"/>
    <DefaultSectionNames xmlns="2b3f11d3-e06f-483e-85d2-fc50beb488a5" xsi:nil="true"/>
    <Is_Collaboration_Space_Locked xmlns="2b3f11d3-e06f-483e-85d2-fc50beb488a5" xsi:nil="true"/>
    <Invited_Teachers xmlns="2b3f11d3-e06f-483e-85d2-fc50beb488a5" xsi:nil="true"/>
    <Templates xmlns="2b3f11d3-e06f-483e-85d2-fc50beb488a5" xsi:nil="true"/>
    <Self_Registration_Enabled xmlns="2b3f11d3-e06f-483e-85d2-fc50beb488a5" xsi:nil="true"/>
    <Has_Teacher_Only_SectionGroup xmlns="2b3f11d3-e06f-483e-85d2-fc50beb488a5" xsi:nil="true"/>
    <AppVersion xmlns="2b3f11d3-e06f-483e-85d2-fc50beb488a5" xsi:nil="true"/>
    <TeamsChannelId xmlns="2b3f11d3-e06f-483e-85d2-fc50beb488a5" xsi:nil="true"/>
    <Students xmlns="2b3f11d3-e06f-483e-85d2-fc50beb488a5">
      <UserInfo>
        <DisplayName/>
        <AccountId xsi:nil="true"/>
        <AccountType/>
      </UserInfo>
    </Students>
    <Math_Settings xmlns="2b3f11d3-e06f-483e-85d2-fc50beb488a5" xsi:nil="true"/>
    <Invited_Students xmlns="2b3f11d3-e06f-483e-85d2-fc50beb488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D210EB-50B0-4AD4-A8FD-33029DF7CFB2}">
  <ds:schemaRefs>
    <ds:schemaRef ds:uri="1cbb6d17-cf84-4448-90bc-9c37ac7b8820"/>
    <ds:schemaRef ds:uri="2b3f11d3-e06f-483e-85d2-fc50beb488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C8F6B66-4399-484A-8080-22127F184734}">
  <ds:schemaRefs>
    <ds:schemaRef ds:uri="2b3f11d3-e06f-483e-85d2-fc50beb488a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C6DCA1A-79B8-47B1-A6D6-D8F072FCEA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1757</TotalTime>
  <Words>2612</Words>
  <Application>Microsoft Office PowerPoint</Application>
  <PresentationFormat>On-screen Show (4:3)</PresentationFormat>
  <Paragraphs>284</Paragraphs>
  <Slides>31</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ＭＳ Ｐゴシック</vt:lpstr>
      <vt:lpstr>American Typewriter</vt:lpstr>
      <vt:lpstr>Avenir Next LT Pro</vt:lpstr>
      <vt:lpstr>Avenir Next LT Pro Light</vt:lpstr>
      <vt:lpstr>Calibri</vt:lpstr>
      <vt:lpstr>Century Gothic</vt:lpstr>
      <vt:lpstr>GillSans Light</vt:lpstr>
      <vt:lpstr>Tahoma</vt:lpstr>
      <vt:lpstr>Wingdings</vt:lpstr>
      <vt:lpstr>ヒラギノ角ゴ Pro W3</vt:lpstr>
      <vt:lpstr>RetrospectVTI</vt:lpstr>
      <vt:lpstr>Introduction to Marketing</vt:lpstr>
      <vt:lpstr>Positioning</vt:lpstr>
      <vt:lpstr>Differentiation</vt:lpstr>
      <vt:lpstr>Positioning vs. Differentiation</vt:lpstr>
      <vt:lpstr>Steps of the Positioning Process</vt:lpstr>
      <vt:lpstr>Step 1: Confirm Your Understanding of Market Dynamics</vt:lpstr>
      <vt:lpstr>What is Your Frame of Reference or Category?</vt:lpstr>
      <vt:lpstr>Step 2: Identify Your Competitive Advantages</vt:lpstr>
      <vt:lpstr>Step 3: Choose  Competitive Advantages That Define Your Niche</vt:lpstr>
      <vt:lpstr>Class Activity- Create a perceptual map for your brands. Choose what you put in the table for your competitive differentiation. </vt:lpstr>
      <vt:lpstr>PowerPoint Presentation</vt:lpstr>
      <vt:lpstr>Step 3: Choose  Competitive Advantages That Define Your Niche</vt:lpstr>
      <vt:lpstr>Step 4: Implement:   Common Positioning Strategies</vt:lpstr>
      <vt:lpstr>Positioning Statement</vt:lpstr>
      <vt:lpstr>Formula for Positioning Statement</vt:lpstr>
      <vt:lpstr>Example: Tesla (Model 3)</vt:lpstr>
      <vt:lpstr>Criteria to Evaluate Positioning Statements</vt:lpstr>
      <vt:lpstr>Sample Positioning Statements </vt:lpstr>
      <vt:lpstr>Step 5: Communicate and Deliver on Your Positioning</vt:lpstr>
      <vt:lpstr>Implementing a Positioning Strategy</vt:lpstr>
      <vt:lpstr>Your marketing mix must align with your brand positioning</vt:lpstr>
      <vt:lpstr>Product</vt:lpstr>
      <vt:lpstr>Place</vt:lpstr>
      <vt:lpstr>Price</vt:lpstr>
      <vt:lpstr>Promotion</vt:lpstr>
      <vt:lpstr>Reasons to Consider Repositioning</vt:lpstr>
      <vt:lpstr>More Reasons to Consider Repositioning</vt:lpstr>
      <vt:lpstr>Repositioning and Market Perceptions</vt:lpstr>
      <vt:lpstr>When to Reposition</vt:lpstr>
      <vt:lpstr>Repositioning can fail </vt:lpstr>
      <vt:lpstr>Measuring Implementation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Jules Fauteux</dc:creator>
  <cp:lastModifiedBy>Evans,Deirdre</cp:lastModifiedBy>
  <cp:revision>2</cp:revision>
  <dcterms:created xsi:type="dcterms:W3CDTF">2020-07-27T15:03:33Z</dcterms:created>
  <dcterms:modified xsi:type="dcterms:W3CDTF">2025-09-01T17:13:29Z</dcterms:modified>
</cp:coreProperties>
</file>